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2" r:id="rId1"/>
  </p:sldMasterIdLst>
  <p:notesMasterIdLst>
    <p:notesMasterId r:id="rId23"/>
  </p:notesMasterIdLst>
  <p:sldIdLst>
    <p:sldId id="256" r:id="rId2"/>
    <p:sldId id="257" r:id="rId3"/>
    <p:sldId id="258" r:id="rId4"/>
    <p:sldId id="262" r:id="rId5"/>
    <p:sldId id="274" r:id="rId6"/>
    <p:sldId id="1738" r:id="rId7"/>
    <p:sldId id="1737" r:id="rId8"/>
    <p:sldId id="1734" r:id="rId9"/>
    <p:sldId id="264" r:id="rId10"/>
    <p:sldId id="265" r:id="rId11"/>
    <p:sldId id="266" r:id="rId12"/>
    <p:sldId id="1721" r:id="rId13"/>
    <p:sldId id="1726" r:id="rId14"/>
    <p:sldId id="268" r:id="rId15"/>
    <p:sldId id="269" r:id="rId16"/>
    <p:sldId id="1742" r:id="rId17"/>
    <p:sldId id="1743" r:id="rId18"/>
    <p:sldId id="1744" r:id="rId19"/>
    <p:sldId id="1727" r:id="rId20"/>
    <p:sldId id="273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k Warren" initials="RBW" lastIdx="4" clrIdx="0"/>
  <p:cmAuthor id="2" name="Stan Schneider" initials="SS" lastIdx="1" clrIdx="1"/>
  <p:cmAuthor id="3" name="최유정" initials="최" lastIdx="2" clrIdx="2">
    <p:extLst>
      <p:ext uri="{19B8F6BF-5375-455C-9EA6-DF929625EA0E}">
        <p15:presenceInfo xmlns:p15="http://schemas.microsoft.com/office/powerpoint/2012/main" userId="S::cyj9710100@skuniv.ac.kr::ec83653f-3da8-4cb5-8102-c9bab811aa89" providerId="AD"/>
      </p:ext>
    </p:extLst>
  </p:cmAuthor>
  <p:cmAuthor id="4" name="Woong Bin Sim" initials="WBS" lastIdx="8" clrIdx="3">
    <p:extLst>
      <p:ext uri="{19B8F6BF-5375-455C-9EA6-DF929625EA0E}">
        <p15:presenceInfo xmlns:p15="http://schemas.microsoft.com/office/powerpoint/2012/main" userId="cdbe332fa7bf110e" providerId="Windows Live"/>
      </p:ext>
    </p:extLst>
  </p:cmAuthor>
  <p:cmAuthor id="5" name="이건희" initials="이" lastIdx="20" clrIdx="4">
    <p:extLst>
      <p:ext uri="{19B8F6BF-5375-455C-9EA6-DF929625EA0E}">
        <p15:presenceInfo xmlns:p15="http://schemas.microsoft.com/office/powerpoint/2012/main" userId="S::ygh2828@skuniv.ac.kr::fe6e6ed0-2c39-413f-a20b-5790f94ee7aa" providerId="AD"/>
      </p:ext>
    </p:extLst>
  </p:cmAuthor>
  <p:cmAuthor id="6" name="이 재호" initials="이재" lastIdx="4" clrIdx="5">
    <p:extLst>
      <p:ext uri="{19B8F6BF-5375-455C-9EA6-DF929625EA0E}">
        <p15:presenceInfo xmlns:p15="http://schemas.microsoft.com/office/powerpoint/2012/main" userId="bae8477238ee27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C"/>
    <a:srgbClr val="9CDEEE"/>
    <a:srgbClr val="75D1E7"/>
    <a:srgbClr val="33BDDD"/>
    <a:srgbClr val="1A829B"/>
    <a:srgbClr val="BFEAF9"/>
    <a:srgbClr val="FFFFFF"/>
    <a:srgbClr val="7DD4F3"/>
    <a:srgbClr val="008BB8"/>
    <a:srgbClr val="24B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516" y="54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0" y="-6654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1176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FB241-1455-4781-AEEA-6B6B2294DEA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809D9-452D-440B-B03F-1F8D2B5A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8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 타이틀(서경 한글 로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17375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/>
              <a:t>PPT TITLE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293096"/>
            <a:ext cx="8534400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201x.xx.xx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164659" y="57871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>
                <a:solidFill>
                  <a:prstClr val="black"/>
                </a:solidFill>
              </a:rPr>
              <a:t>서경대학교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36075" y="5003774"/>
            <a:ext cx="8534400" cy="360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ko-KR" altLang="en-US"/>
              <a:t>작성자</a:t>
            </a:r>
            <a:r>
              <a:rPr lang="en-US" altLang="ko-KR"/>
              <a:t>(</a:t>
            </a:r>
            <a:r>
              <a:rPr lang="ko-KR" altLang="en-US"/>
              <a:t>이메일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1" y="4679056"/>
            <a:ext cx="8541674" cy="324718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기관명</a:t>
            </a:r>
          </a:p>
        </p:txBody>
      </p:sp>
    </p:spTree>
    <p:extLst>
      <p:ext uri="{BB962C8B-B14F-4D97-AF65-F5344CB8AC3E}">
        <p14:creationId xmlns:p14="http://schemas.microsoft.com/office/powerpoint/2010/main" val="6443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©2021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6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(Unused) 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051563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286" y="4678224"/>
            <a:ext cx="7862956" cy="945336"/>
          </a:xfrm>
          <a:effectLst>
            <a:outerShdw blurRad="12700" dist="12700" dir="5400000" algn="ctr" rotWithShape="0">
              <a:schemeClr val="tx1">
                <a:alpha val="50000"/>
              </a:schemeClr>
            </a:outerShdw>
          </a:effectLst>
        </p:spPr>
        <p:txBody>
          <a:bodyPr lIns="0" tIns="0" rIns="0" bIns="0" anchor="ctr" anchorCtr="0">
            <a:noAutofit/>
          </a:bodyPr>
          <a:lstStyle>
            <a:lvl1pPr algn="l">
              <a:lnSpc>
                <a:spcPts val="3840"/>
              </a:lnSpc>
              <a:defRPr lang="en-US" sz="4800" dirty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88" y="5715000"/>
            <a:ext cx="11410555" cy="739670"/>
          </a:xfrm>
        </p:spPr>
        <p:txBody>
          <a:bodyPr lIns="0" tIns="0" rIns="0" bIns="0" anchor="b">
            <a:noAutofit/>
          </a:bodyPr>
          <a:lstStyle>
            <a:lvl1pPr marL="411480" marR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1">
                    <a:lumMod val="65000"/>
                  </a:schemeClr>
                </a:solidFill>
                <a:effectLst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11480" marR="0" lvl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360" b="0" i="0" u="none" strike="noStrike" kern="1200" cap="none" spc="0" normalizeH="0" baseline="0" noProof="0">
                <a:ln>
                  <a:noFill/>
                </a:ln>
                <a:solidFill>
                  <a:srgbClr val="80808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  <a:endParaRPr kumimoji="0" lang="en-US" sz="3360" b="0" i="0" u="none" strike="noStrike" kern="1200" cap="none" spc="0" normalizeH="0" baseline="0" noProof="0" dirty="0">
              <a:ln>
                <a:noFill/>
              </a:ln>
              <a:solidFill>
                <a:srgbClr val="80808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87" y="2606040"/>
            <a:ext cx="2692400" cy="17830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052" y="2606041"/>
            <a:ext cx="1595120" cy="17647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2606041"/>
            <a:ext cx="1584960" cy="17647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2763" y="2613661"/>
            <a:ext cx="1656080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101"/>
            <a:ext cx="10972800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©2021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698" y="2012309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830" y="2397035"/>
            <a:ext cx="7242628" cy="1282492"/>
          </a:xfrm>
        </p:spPr>
        <p:txBody>
          <a:bodyPr anchor="b"/>
          <a:lstStyle>
            <a:lvl1pPr algn="l">
              <a:defRPr sz="48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2" y="4174821"/>
            <a:ext cx="10283372" cy="837277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06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  <a:noFill/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  <a:noFill/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©2021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6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4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©2021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2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609600" y="1447800"/>
            <a:ext cx="10972800" cy="49300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©2021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67543" y="2710661"/>
            <a:ext cx="1110124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0" algn="ctr">
              <a:spcBef>
                <a:spcPct val="20000"/>
              </a:spcBef>
              <a:buSzPct val="100000"/>
              <a:buFontTx/>
              <a:buNone/>
              <a:defRPr sz="3600" b="1" baseline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00" b="1">
                <a:latin typeface="+mn-ea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00" b="1">
                <a:latin typeface="+mn-ea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+mn-ea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00" b="1">
                <a:latin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ko-KR" altLang="en-US" sz="4000" noProof="0">
                <a:solidFill>
                  <a:schemeClr val="accent1">
                    <a:lumMod val="50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2008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lnSpc>
                <a:spcPct val="100000"/>
              </a:lnSpc>
              <a:defRPr sz="2400" b="1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©2021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35101"/>
            <a:ext cx="10972800" cy="48895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4320" b="0" i="0" u="none" strike="noStrike" kern="1200" cap="none" spc="0" normalizeH="0" baseline="0" noProof="0">
                <a:ln>
                  <a:noFill/>
                </a:ln>
                <a:solidFill>
                  <a:srgbClr val="0069A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6503652"/>
            <a:ext cx="12204700" cy="361249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01600" y="6454056"/>
            <a:ext cx="4572000" cy="365125"/>
          </a:xfrm>
          <a:prstGeom prst="rect">
            <a:avLst/>
          </a:prstGeom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8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D9077D98-EF84-479F-B0A6-B3152D61A2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6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73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548640" rtl="0" eaLnBrk="1" latinLnBrk="0" hangingPunct="1">
        <a:lnSpc>
          <a:spcPts val="4320"/>
        </a:lnSpc>
        <a:spcBef>
          <a:spcPct val="0"/>
        </a:spcBef>
        <a:buNone/>
        <a:defRPr sz="3840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50520" indent="-350520" algn="l" defTabSz="54864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6.png"/><Relationship Id="rId18" Type="http://schemas.openxmlformats.org/officeDocument/2006/relationships/image" Target="../media/image31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5.svg"/><Relationship Id="rId17" Type="http://schemas.openxmlformats.org/officeDocument/2006/relationships/image" Target="../media/image30.png"/><Relationship Id="rId2" Type="http://schemas.openxmlformats.org/officeDocument/2006/relationships/image" Target="../media/image16.png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5" Type="http://schemas.openxmlformats.org/officeDocument/2006/relationships/image" Target="../media/image28.png"/><Relationship Id="rId10" Type="http://schemas.microsoft.com/office/2007/relationships/hdphoto" Target="../media/hdphoto1.wdp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5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7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DE260-A857-4148-9D9F-D2166B8C0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기반 클라우드 데이터베이스 연동</a:t>
            </a:r>
            <a:br>
              <a:rPr lang="en-US" altLang="ko-KR" dirty="0"/>
            </a:br>
            <a:r>
              <a:rPr lang="en-US" altLang="ko-KR" dirty="0"/>
              <a:t>WAV</a:t>
            </a:r>
            <a:r>
              <a:rPr lang="ko-KR" altLang="en-US" dirty="0"/>
              <a:t> 파일 녹음기 구현 및 배포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C4A323-1717-4DC3-9196-47D488C29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2021.05.14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8888B-9BC9-4440-8446-EFC5736DE1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김현아 </a:t>
            </a:r>
            <a:r>
              <a:rPr lang="en-US" altLang="ko-KR" dirty="0"/>
              <a:t>(kimha1999@skuniv.ac.kr)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62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24037-D1F7-42C9-AA5F-387B7088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Mongo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59476-B0FC-4DF8-BD51-32FF7A2BE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타입의 </a:t>
            </a:r>
            <a:r>
              <a:rPr lang="en-US" altLang="ko-KR" dirty="0"/>
              <a:t>Document </a:t>
            </a:r>
            <a:r>
              <a:rPr lang="ko-KR" altLang="en-US" dirty="0"/>
              <a:t>방식 </a:t>
            </a:r>
            <a:r>
              <a:rPr lang="en-US" altLang="ko-KR" dirty="0"/>
              <a:t>NoSQL</a:t>
            </a:r>
          </a:p>
          <a:p>
            <a:pPr lvl="1"/>
            <a:r>
              <a:rPr lang="ko-KR" altLang="en-US" dirty="0"/>
              <a:t>키와 값 쌍으로 구성된 데이터 포맷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CRUD </a:t>
            </a:r>
            <a:r>
              <a:rPr lang="ko-KR" altLang="en-US" dirty="0"/>
              <a:t>위주의 다중 트랜잭션 처리 가능</a:t>
            </a:r>
            <a:endParaRPr lang="en-US" altLang="ko-KR" dirty="0"/>
          </a:p>
          <a:p>
            <a:pPr lvl="1"/>
            <a:r>
              <a:rPr lang="ko-KR" altLang="en-US" dirty="0"/>
              <a:t>기본적인 데이터 처리 기능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Atlas</a:t>
            </a:r>
            <a:r>
              <a:rPr lang="ko-KR" altLang="en-US" dirty="0"/>
              <a:t>를 통한 연동</a:t>
            </a:r>
            <a:endParaRPr lang="en-US" altLang="ko-KR" dirty="0"/>
          </a:p>
          <a:p>
            <a:pPr lvl="1"/>
            <a:r>
              <a:rPr lang="en-US" altLang="ko-KR" dirty="0"/>
              <a:t>MongoDB</a:t>
            </a:r>
            <a:r>
              <a:rPr lang="ko-KR" altLang="en-US" dirty="0"/>
              <a:t>에서 운영하는 클라우드 서비스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1CAB68-1556-443C-A41B-CB43DF68A0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026" name="Picture 2" descr="MongoDB 데이터 관계 모델링 - Devhaks 개발 저장소">
            <a:extLst>
              <a:ext uri="{FF2B5EF4-FFF2-40B4-BE49-F238E27FC236}">
                <a16:creationId xmlns:a16="http://schemas.microsoft.com/office/drawing/2014/main" id="{583C495E-D2F2-4662-94DB-3F6CB8CC6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721" y="4410077"/>
            <a:ext cx="1985962" cy="199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35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D9345-C232-491D-A722-226FCE02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(1/3)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9A95DE-D5B0-451E-99C3-67017ABE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컨테이너를</a:t>
            </a:r>
            <a:r>
              <a:rPr lang="en-US" altLang="ko-KR" dirty="0"/>
              <a:t> </a:t>
            </a:r>
            <a:r>
              <a:rPr lang="ko-KR" altLang="en-US" dirty="0"/>
              <a:t>통해 애플리케이션의 실행환경을 구축</a:t>
            </a:r>
            <a:endParaRPr lang="en-US" altLang="ko-KR" dirty="0"/>
          </a:p>
          <a:p>
            <a:pPr lvl="1"/>
            <a:r>
              <a:rPr lang="ko-KR" altLang="en-US" dirty="0"/>
              <a:t>컨테이너형 가상화 기술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가상화 소프트웨어보다 가볍게 동작</a:t>
            </a:r>
            <a:endParaRPr lang="en-US" altLang="ko-KR" dirty="0"/>
          </a:p>
          <a:p>
            <a:pPr lvl="1"/>
            <a:r>
              <a:rPr lang="ko-KR" altLang="en-US" dirty="0"/>
              <a:t>컨테이너를 만들면서 발생하는 오버헤드 적음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이식성이 뛰어남</a:t>
            </a:r>
            <a:endParaRPr lang="en-US" altLang="ko-KR" dirty="0"/>
          </a:p>
          <a:p>
            <a:pPr lvl="1"/>
            <a:r>
              <a:rPr lang="ko-KR" altLang="en-US" dirty="0"/>
              <a:t>이미지만 있으면 애플리케이션을 동일한 환경에서 가동 가능</a:t>
            </a:r>
            <a:endParaRPr lang="en-US" altLang="ko-KR" dirty="0"/>
          </a:p>
          <a:p>
            <a:pPr lvl="1"/>
            <a:r>
              <a:rPr lang="ko-KR" altLang="en-US" dirty="0"/>
              <a:t>실행 환경을 같이 배포하여 의존성 문제 해결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36184C-13EB-4ECA-9FE6-6B5A8F4E4A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026" name="Picture 2" descr="Docker Is a Symbol of the New Stack – The New Stack">
            <a:extLst>
              <a:ext uri="{FF2B5EF4-FFF2-40B4-BE49-F238E27FC236}">
                <a16:creationId xmlns:a16="http://schemas.microsoft.com/office/drawing/2014/main" id="{D3605834-3F27-43D5-8424-56CFB264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791" y="4811971"/>
            <a:ext cx="1790892" cy="148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34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F820D-DC06-40C5-9855-9EF19E7F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(2/3)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096F2-111D-4F23-9B91-C83A49B8F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호스트 </a:t>
            </a:r>
            <a:r>
              <a:rPr lang="en-US" altLang="ko-KR" dirty="0"/>
              <a:t>OS</a:t>
            </a:r>
            <a:r>
              <a:rPr lang="ko-KR" altLang="en-US" dirty="0"/>
              <a:t>상에 컨테이너</a:t>
            </a:r>
            <a:r>
              <a:rPr lang="en-US" altLang="ko-KR" dirty="0"/>
              <a:t> </a:t>
            </a:r>
            <a:r>
              <a:rPr lang="ko-KR" altLang="en-US" dirty="0"/>
              <a:t>제작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애플리케이션 실행에 필요한 파일을 이미지로 빌드</a:t>
            </a:r>
            <a:endParaRPr lang="en-US" altLang="ko-KR" dirty="0"/>
          </a:p>
          <a:p>
            <a:pPr marL="54864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B354A8-CF55-410C-B59C-1BF0668BCA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F3075F6-C720-4AB8-93B0-4401723C11A7}"/>
              </a:ext>
            </a:extLst>
          </p:cNvPr>
          <p:cNvGrpSpPr/>
          <p:nvPr/>
        </p:nvGrpSpPr>
        <p:grpSpPr>
          <a:xfrm>
            <a:off x="6973688" y="3687743"/>
            <a:ext cx="3224081" cy="2786979"/>
            <a:chOff x="7413005" y="3687743"/>
            <a:chExt cx="3224081" cy="278697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02CCC9D-6403-4C52-8038-EAACCDF5D1F4}"/>
                </a:ext>
              </a:extLst>
            </p:cNvPr>
            <p:cNvGrpSpPr/>
            <p:nvPr/>
          </p:nvGrpSpPr>
          <p:grpSpPr>
            <a:xfrm>
              <a:off x="7413005" y="3687743"/>
              <a:ext cx="3224081" cy="2388496"/>
              <a:chOff x="8358319" y="3548543"/>
              <a:chExt cx="3224081" cy="2388496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C90F0E1A-62D7-4DD1-BFCF-7C9EDAF268C7}"/>
                  </a:ext>
                </a:extLst>
              </p:cNvPr>
              <p:cNvGrpSpPr/>
              <p:nvPr/>
            </p:nvGrpSpPr>
            <p:grpSpPr>
              <a:xfrm>
                <a:off x="8358319" y="3548543"/>
                <a:ext cx="1442906" cy="1098958"/>
                <a:chOff x="1191237" y="2013358"/>
                <a:chExt cx="1442906" cy="1098958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01F19F14-51D8-4B1D-9742-425CF25C1EFD}"/>
                    </a:ext>
                  </a:extLst>
                </p:cNvPr>
                <p:cNvSpPr/>
                <p:nvPr/>
              </p:nvSpPr>
              <p:spPr>
                <a:xfrm>
                  <a:off x="1191237" y="2013358"/>
                  <a:ext cx="1442906" cy="109895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3F138C6B-85CF-4D72-A51F-B5611B82A855}"/>
                    </a:ext>
                  </a:extLst>
                </p:cNvPr>
                <p:cNvSpPr/>
                <p:nvPr/>
              </p:nvSpPr>
              <p:spPr>
                <a:xfrm>
                  <a:off x="1336515" y="2776756"/>
                  <a:ext cx="1161875" cy="2432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미들웨어</a:t>
                  </a: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20D2E740-20BA-476B-8EBD-A0DD13A08949}"/>
                    </a:ext>
                  </a:extLst>
                </p:cNvPr>
                <p:cNvSpPr/>
                <p:nvPr/>
              </p:nvSpPr>
              <p:spPr>
                <a:xfrm>
                  <a:off x="1331752" y="2441196"/>
                  <a:ext cx="1161875" cy="2432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앱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72EEE6D-A9F4-4F3B-9087-648676D4DC2F}"/>
                    </a:ext>
                  </a:extLst>
                </p:cNvPr>
                <p:cNvSpPr txBox="1"/>
                <p:nvPr/>
              </p:nvSpPr>
              <p:spPr>
                <a:xfrm>
                  <a:off x="1472267" y="2087279"/>
                  <a:ext cx="11618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/>
                    <a:t>컨테이너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C14E345A-B5E1-4072-94A0-0F5797DC416D}"/>
                  </a:ext>
                </a:extLst>
              </p:cNvPr>
              <p:cNvGrpSpPr/>
              <p:nvPr/>
            </p:nvGrpSpPr>
            <p:grpSpPr>
              <a:xfrm>
                <a:off x="10139494" y="3548543"/>
                <a:ext cx="1442906" cy="1098958"/>
                <a:chOff x="1191237" y="2013358"/>
                <a:chExt cx="1442906" cy="1098958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35898DE4-0E30-4AF9-A9DC-6A3BA679CA98}"/>
                    </a:ext>
                  </a:extLst>
                </p:cNvPr>
                <p:cNvSpPr/>
                <p:nvPr/>
              </p:nvSpPr>
              <p:spPr>
                <a:xfrm>
                  <a:off x="1191237" y="2013358"/>
                  <a:ext cx="1442906" cy="109895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9E5FB679-BA7F-46D0-92EB-782F095A6B36}"/>
                    </a:ext>
                  </a:extLst>
                </p:cNvPr>
                <p:cNvSpPr/>
                <p:nvPr/>
              </p:nvSpPr>
              <p:spPr>
                <a:xfrm>
                  <a:off x="1336515" y="2776756"/>
                  <a:ext cx="1161875" cy="2432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미들웨어</a:t>
                  </a: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A20984A2-E146-4A59-9AC9-04FFDBBBEC8F}"/>
                    </a:ext>
                  </a:extLst>
                </p:cNvPr>
                <p:cNvSpPr/>
                <p:nvPr/>
              </p:nvSpPr>
              <p:spPr>
                <a:xfrm>
                  <a:off x="1331752" y="2441196"/>
                  <a:ext cx="1161875" cy="2432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앱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405A81A-B314-4F25-BB55-19762E3D122E}"/>
                    </a:ext>
                  </a:extLst>
                </p:cNvPr>
                <p:cNvSpPr txBox="1"/>
                <p:nvPr/>
              </p:nvSpPr>
              <p:spPr>
                <a:xfrm>
                  <a:off x="1472267" y="2087279"/>
                  <a:ext cx="1161875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/>
                    <a:t>컨테이너</a:t>
                  </a:r>
                </a:p>
              </p:txBody>
            </p:sp>
          </p:grp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8AB87F1A-44F9-4ECE-95F8-AFF9BE2ACB63}"/>
                  </a:ext>
                </a:extLst>
              </p:cNvPr>
              <p:cNvSpPr/>
              <p:nvPr/>
            </p:nvSpPr>
            <p:spPr>
              <a:xfrm>
                <a:off x="8358319" y="4810296"/>
                <a:ext cx="3224080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컨테이너 관리 소프트웨어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95D92A88-9767-4A68-9388-70776D295D37}"/>
                  </a:ext>
                </a:extLst>
              </p:cNvPr>
              <p:cNvSpPr/>
              <p:nvPr/>
            </p:nvSpPr>
            <p:spPr>
              <a:xfrm>
                <a:off x="8358319" y="5219779"/>
                <a:ext cx="3224080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호스트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OS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16EFDD64-485B-4483-BA6C-EED6BF25B956}"/>
                  </a:ext>
                </a:extLst>
              </p:cNvPr>
              <p:cNvSpPr/>
              <p:nvPr/>
            </p:nvSpPr>
            <p:spPr>
              <a:xfrm>
                <a:off x="8358319" y="5629262"/>
                <a:ext cx="3224080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하드웨어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FC411C-0A18-4EE4-ABB5-27A2E334FEC9}"/>
                  </a:ext>
                </a:extLst>
              </p:cNvPr>
              <p:cNvSpPr txBox="1"/>
              <p:nvPr/>
            </p:nvSpPr>
            <p:spPr>
              <a:xfrm>
                <a:off x="9786544" y="3976381"/>
                <a:ext cx="310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E6F6EA-B090-4D28-8555-759888AD1F31}"/>
                </a:ext>
              </a:extLst>
            </p:cNvPr>
            <p:cNvSpPr txBox="1"/>
            <p:nvPr/>
          </p:nvSpPr>
          <p:spPr>
            <a:xfrm>
              <a:off x="7760206" y="6105390"/>
              <a:ext cx="2529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ko-KR" altLang="en-US" dirty="0"/>
                <a:t>컨테이너 </a:t>
              </a:r>
              <a:r>
                <a:rPr lang="en-US" altLang="ko-KR" dirty="0"/>
                <a:t>(Container)</a:t>
              </a:r>
              <a:r>
                <a:rPr lang="ko-KR" altLang="en-US" dirty="0"/>
                <a:t> 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434EADD-F075-4B58-8A54-6E80E557953A}"/>
              </a:ext>
            </a:extLst>
          </p:cNvPr>
          <p:cNvGrpSpPr/>
          <p:nvPr/>
        </p:nvGrpSpPr>
        <p:grpSpPr>
          <a:xfrm>
            <a:off x="1971030" y="3344877"/>
            <a:ext cx="3287266" cy="3129845"/>
            <a:chOff x="1971030" y="3344877"/>
            <a:chExt cx="3287266" cy="312984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0488B7-0814-42EF-8855-9EA5FA873AF4}"/>
                </a:ext>
              </a:extLst>
            </p:cNvPr>
            <p:cNvGrpSpPr/>
            <p:nvPr/>
          </p:nvGrpSpPr>
          <p:grpSpPr>
            <a:xfrm>
              <a:off x="1971030" y="3344877"/>
              <a:ext cx="3287266" cy="3129845"/>
              <a:chOff x="1523324" y="3345110"/>
              <a:chExt cx="3287266" cy="3129845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F17B7731-5CF8-4DAF-8C7E-208698BF79AA}"/>
                  </a:ext>
                </a:extLst>
              </p:cNvPr>
              <p:cNvGrpSpPr/>
              <p:nvPr/>
            </p:nvGrpSpPr>
            <p:grpSpPr>
              <a:xfrm>
                <a:off x="1554917" y="3345110"/>
                <a:ext cx="3224080" cy="2731920"/>
                <a:chOff x="3755840" y="3085576"/>
                <a:chExt cx="3224080" cy="2731920"/>
              </a:xfrm>
            </p:grpSpPr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E9DAA027-E207-476F-A37F-5A0C51CA7898}"/>
                    </a:ext>
                  </a:extLst>
                </p:cNvPr>
                <p:cNvGrpSpPr/>
                <p:nvPr/>
              </p:nvGrpSpPr>
              <p:grpSpPr>
                <a:xfrm>
                  <a:off x="3755840" y="4690753"/>
                  <a:ext cx="3224080" cy="1126743"/>
                  <a:chOff x="1191237" y="3275111"/>
                  <a:chExt cx="3224080" cy="1126743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83" name="직사각형 82">
                    <a:extLst>
                      <a:ext uri="{FF2B5EF4-FFF2-40B4-BE49-F238E27FC236}">
                        <a16:creationId xmlns:a16="http://schemas.microsoft.com/office/drawing/2014/main" id="{EEA23B30-58B7-4A4C-A547-CD978A23EA2F}"/>
                      </a:ext>
                    </a:extLst>
                  </p:cNvPr>
                  <p:cNvSpPr/>
                  <p:nvPr/>
                </p:nvSpPr>
                <p:spPr>
                  <a:xfrm>
                    <a:off x="1191237" y="3275111"/>
                    <a:ext cx="3224080" cy="30777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</a:rPr>
                      <a:t>가상화 소프트웨어</a:t>
                    </a:r>
                  </a:p>
                </p:txBody>
              </p:sp>
              <p:sp>
                <p:nvSpPr>
                  <p:cNvPr id="84" name="직사각형 83">
                    <a:extLst>
                      <a:ext uri="{FF2B5EF4-FFF2-40B4-BE49-F238E27FC236}">
                        <a16:creationId xmlns:a16="http://schemas.microsoft.com/office/drawing/2014/main" id="{7E8E4267-2E20-4074-B5B0-D2A66D9C506F}"/>
                      </a:ext>
                    </a:extLst>
                  </p:cNvPr>
                  <p:cNvSpPr/>
                  <p:nvPr/>
                </p:nvSpPr>
                <p:spPr>
                  <a:xfrm>
                    <a:off x="1191237" y="3684594"/>
                    <a:ext cx="3224080" cy="30777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</a:rPr>
                      <a:t>호스트 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</a:rPr>
                      <a:t>OS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E5377039-B65B-4494-8EAC-ECF01C6675DB}"/>
                      </a:ext>
                    </a:extLst>
                  </p:cNvPr>
                  <p:cNvSpPr/>
                  <p:nvPr/>
                </p:nvSpPr>
                <p:spPr>
                  <a:xfrm>
                    <a:off x="1191237" y="4094077"/>
                    <a:ext cx="3224080" cy="30777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</a:rPr>
                      <a:t>하드웨어</a:t>
                    </a:r>
                  </a:p>
                </p:txBody>
              </p:sp>
            </p:grp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734BB10B-BBFA-4922-9DCD-CFA61ACE02A0}"/>
                    </a:ext>
                  </a:extLst>
                </p:cNvPr>
                <p:cNvGrpSpPr/>
                <p:nvPr/>
              </p:nvGrpSpPr>
              <p:grpSpPr>
                <a:xfrm>
                  <a:off x="3755840" y="3085576"/>
                  <a:ext cx="1442906" cy="1450243"/>
                  <a:chOff x="1191237" y="3145345"/>
                  <a:chExt cx="1442906" cy="1450243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grpSp>
                <p:nvGrpSpPr>
                  <p:cNvPr id="77" name="그룹 76">
                    <a:extLst>
                      <a:ext uri="{FF2B5EF4-FFF2-40B4-BE49-F238E27FC236}">
                        <a16:creationId xmlns:a16="http://schemas.microsoft.com/office/drawing/2014/main" id="{CEC9EE71-5631-4D31-B84A-B5695E31606F}"/>
                      </a:ext>
                    </a:extLst>
                  </p:cNvPr>
                  <p:cNvGrpSpPr/>
                  <p:nvPr/>
                </p:nvGrpSpPr>
                <p:grpSpPr>
                  <a:xfrm>
                    <a:off x="1191237" y="3145345"/>
                    <a:ext cx="1442906" cy="1450243"/>
                    <a:chOff x="1191237" y="2013358"/>
                    <a:chExt cx="1442906" cy="1098958"/>
                  </a:xfrm>
                  <a:grpFill/>
                </p:grpSpPr>
                <p:sp>
                  <p:nvSpPr>
                    <p:cNvPr id="79" name="직사각형 78">
                      <a:extLst>
                        <a:ext uri="{FF2B5EF4-FFF2-40B4-BE49-F238E27FC236}">
                          <a16:creationId xmlns:a16="http://schemas.microsoft.com/office/drawing/2014/main" id="{66657F61-264E-4D4D-89D6-CA6DA91D04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1237" y="2013358"/>
                      <a:ext cx="1442906" cy="109895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80" name="직사각형 79">
                      <a:extLst>
                        <a:ext uri="{FF2B5EF4-FFF2-40B4-BE49-F238E27FC236}">
                          <a16:creationId xmlns:a16="http://schemas.microsoft.com/office/drawing/2014/main" id="{3A3C04FB-A23B-45D6-B6B8-B8D2F70A51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1750" y="2824552"/>
                      <a:ext cx="1161875" cy="243281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게스트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1" name="직사각형 80">
                      <a:extLst>
                        <a:ext uri="{FF2B5EF4-FFF2-40B4-BE49-F238E27FC236}">
                          <a16:creationId xmlns:a16="http://schemas.microsoft.com/office/drawing/2014/main" id="{FDE8B904-6627-4633-9FD8-33DEFD64DD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1750" y="2536787"/>
                      <a:ext cx="1161875" cy="243281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미들웨어</a:t>
                      </a:r>
                    </a:p>
                  </p:txBody>
                </p:sp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9A0A8D41-9A3D-42C5-9C4C-55A0483714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263" y="2018815"/>
                      <a:ext cx="1161875" cy="233226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400" dirty="0"/>
                        <a:t>가상환경</a:t>
                      </a:r>
                    </a:p>
                  </p:txBody>
                </p:sp>
              </p:grpSp>
              <p:sp>
                <p:nvSpPr>
                  <p:cNvPr id="78" name="직사각형 77">
                    <a:extLst>
                      <a:ext uri="{FF2B5EF4-FFF2-40B4-BE49-F238E27FC236}">
                        <a16:creationId xmlns:a16="http://schemas.microsoft.com/office/drawing/2014/main" id="{78B87955-6FB0-486B-9A5F-E6D08C2B484B}"/>
                      </a:ext>
                    </a:extLst>
                  </p:cNvPr>
                  <p:cNvSpPr/>
                  <p:nvPr/>
                </p:nvSpPr>
                <p:spPr>
                  <a:xfrm>
                    <a:off x="1331749" y="3464856"/>
                    <a:ext cx="1161875" cy="32104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</a:rPr>
                      <a:t>앱</a:t>
                    </a:r>
                  </a:p>
                </p:txBody>
              </p:sp>
            </p:grp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E6DB24F9-AB22-49AD-A023-9650F36A519F}"/>
                    </a:ext>
                  </a:extLst>
                </p:cNvPr>
                <p:cNvGrpSpPr/>
                <p:nvPr/>
              </p:nvGrpSpPr>
              <p:grpSpPr>
                <a:xfrm>
                  <a:off x="5537014" y="3085576"/>
                  <a:ext cx="1442906" cy="1450243"/>
                  <a:chOff x="1191237" y="3145345"/>
                  <a:chExt cx="1442906" cy="1450243"/>
                </a:xfrm>
              </p:grpSpPr>
              <p:grpSp>
                <p:nvGrpSpPr>
                  <p:cNvPr id="71" name="그룹 70">
                    <a:extLst>
                      <a:ext uri="{FF2B5EF4-FFF2-40B4-BE49-F238E27FC236}">
                        <a16:creationId xmlns:a16="http://schemas.microsoft.com/office/drawing/2014/main" id="{BEB1AD57-3AB8-4125-BA9F-12244B79E3A4}"/>
                      </a:ext>
                    </a:extLst>
                  </p:cNvPr>
                  <p:cNvGrpSpPr/>
                  <p:nvPr/>
                </p:nvGrpSpPr>
                <p:grpSpPr>
                  <a:xfrm>
                    <a:off x="1191237" y="3145345"/>
                    <a:ext cx="1442906" cy="1450243"/>
                    <a:chOff x="1191237" y="2013358"/>
                    <a:chExt cx="1442906" cy="1098958"/>
                  </a:xfrm>
                </p:grpSpPr>
                <p:sp>
                  <p:nvSpPr>
                    <p:cNvPr id="73" name="직사각형 72">
                      <a:extLst>
                        <a:ext uri="{FF2B5EF4-FFF2-40B4-BE49-F238E27FC236}">
                          <a16:creationId xmlns:a16="http://schemas.microsoft.com/office/drawing/2014/main" id="{0BD88848-F282-42FC-B2E2-0AC14DE240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1237" y="2013358"/>
                      <a:ext cx="1442906" cy="1098958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74" name="직사각형 73">
                      <a:extLst>
                        <a:ext uri="{FF2B5EF4-FFF2-40B4-BE49-F238E27FC236}">
                          <a16:creationId xmlns:a16="http://schemas.microsoft.com/office/drawing/2014/main" id="{34728692-AE37-46B8-A5CA-03C1369BA9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1750" y="2824552"/>
                      <a:ext cx="1161875" cy="243281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게스트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5" name="직사각형 74">
                      <a:extLst>
                        <a:ext uri="{FF2B5EF4-FFF2-40B4-BE49-F238E27FC236}">
                          <a16:creationId xmlns:a16="http://schemas.microsoft.com/office/drawing/2014/main" id="{D9428793-88A8-4C4F-8131-E29B8B3056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1750" y="2536787"/>
                      <a:ext cx="1161875" cy="243281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미들웨어</a:t>
                      </a:r>
                    </a:p>
                  </p:txBody>
                </p:sp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858D1EC8-0BB1-4DF9-9D93-ED12EAEF9D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263" y="2018815"/>
                      <a:ext cx="1161875" cy="2332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400" dirty="0"/>
                        <a:t>가상환경</a:t>
                      </a:r>
                    </a:p>
                  </p:txBody>
                </p:sp>
              </p:grp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E21EF6F8-4996-4755-9F38-6FD6175E37E0}"/>
                      </a:ext>
                    </a:extLst>
                  </p:cNvPr>
                  <p:cNvSpPr/>
                  <p:nvPr/>
                </p:nvSpPr>
                <p:spPr>
                  <a:xfrm>
                    <a:off x="1331749" y="3464856"/>
                    <a:ext cx="1161875" cy="32104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</a:rPr>
                      <a:t>앱</a:t>
                    </a:r>
                  </a:p>
                </p:txBody>
              </p:sp>
            </p:grp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B36753-989B-4014-BCDF-7475F3BEEB31}"/>
                  </a:ext>
                </a:extLst>
              </p:cNvPr>
              <p:cNvSpPr txBox="1"/>
              <p:nvPr/>
            </p:nvSpPr>
            <p:spPr>
              <a:xfrm>
                <a:off x="1523324" y="6105623"/>
                <a:ext cx="328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가상 머신 </a:t>
                </a:r>
                <a:r>
                  <a:rPr lang="en-US" altLang="ko-KR" dirty="0"/>
                  <a:t>(VM, Virtual Machine)</a:t>
                </a:r>
                <a:endParaRPr lang="ko-KR" altLang="en-US" dirty="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99692A8-9ED9-4565-986E-4391905967DA}"/>
                </a:ext>
              </a:extLst>
            </p:cNvPr>
            <p:cNvSpPr txBox="1"/>
            <p:nvPr/>
          </p:nvSpPr>
          <p:spPr>
            <a:xfrm>
              <a:off x="3445522" y="3985434"/>
              <a:ext cx="31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86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AF8B1-49C3-4EF8-9A19-D7A03666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(3/3)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D456C-3DD5-44C2-BB9B-54B116DA20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BD15D9-4392-4FBE-925A-1BBBD454E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35" y="3834299"/>
            <a:ext cx="1013427" cy="9100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9EDADF-45CD-4C83-8713-AB6B4ABAA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457" y="3810436"/>
            <a:ext cx="1013427" cy="9577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8F3C22A-90CB-4D1B-95E6-C61CB7956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989" y="1638240"/>
            <a:ext cx="1343035" cy="9757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B0CC98-DDCC-4E49-A6D9-B6053E92D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046" y="1638240"/>
            <a:ext cx="1228312" cy="1029126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C5861D97-EE4A-4969-A8D8-61D720D6C379}"/>
              </a:ext>
            </a:extLst>
          </p:cNvPr>
          <p:cNvGrpSpPr/>
          <p:nvPr/>
        </p:nvGrpSpPr>
        <p:grpSpPr>
          <a:xfrm>
            <a:off x="5563779" y="3810436"/>
            <a:ext cx="1064442" cy="1046010"/>
            <a:chOff x="5164931" y="2420712"/>
            <a:chExt cx="864942" cy="87255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3D24472-4B62-452A-958A-4771C1078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06385" y="2420712"/>
              <a:ext cx="823488" cy="813913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FB231D2-9EA4-4299-A0AE-7112D90864E6}"/>
                </a:ext>
              </a:extLst>
            </p:cNvPr>
            <p:cNvSpPr/>
            <p:nvPr/>
          </p:nvSpPr>
          <p:spPr>
            <a:xfrm>
              <a:off x="5164931" y="3150394"/>
              <a:ext cx="164307" cy="142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461F7024-9E7E-4544-9016-58C36E1EC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380" y="1647222"/>
            <a:ext cx="1013427" cy="957744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E96EA1D-EB6F-4B21-B6E0-DF9FBEA88869}"/>
              </a:ext>
            </a:extLst>
          </p:cNvPr>
          <p:cNvCxnSpPr/>
          <p:nvPr/>
        </p:nvCxnSpPr>
        <p:spPr>
          <a:xfrm>
            <a:off x="1912690" y="4289307"/>
            <a:ext cx="109895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9C431EE-7212-41FF-90A5-7C5261572AF9}"/>
              </a:ext>
            </a:extLst>
          </p:cNvPr>
          <p:cNvCxnSpPr/>
          <p:nvPr/>
        </p:nvCxnSpPr>
        <p:spPr>
          <a:xfrm>
            <a:off x="4351031" y="4298290"/>
            <a:ext cx="109895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468E202-BCA4-4272-9085-2DFE06F4A3B1}"/>
              </a:ext>
            </a:extLst>
          </p:cNvPr>
          <p:cNvCxnSpPr>
            <a:cxnSpLocks/>
          </p:cNvCxnSpPr>
          <p:nvPr/>
        </p:nvCxnSpPr>
        <p:spPr>
          <a:xfrm flipV="1">
            <a:off x="6124253" y="2726422"/>
            <a:ext cx="0" cy="891067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876C1FB-0FD4-4C08-94F6-2660186D935C}"/>
              </a:ext>
            </a:extLst>
          </p:cNvPr>
          <p:cNvCxnSpPr>
            <a:cxnSpLocks/>
          </p:cNvCxnSpPr>
          <p:nvPr/>
        </p:nvCxnSpPr>
        <p:spPr>
          <a:xfrm>
            <a:off x="6942540" y="2152803"/>
            <a:ext cx="966506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9D06481-2CC5-494A-997D-6091835DD0CE}"/>
              </a:ext>
            </a:extLst>
          </p:cNvPr>
          <p:cNvCxnSpPr>
            <a:cxnSpLocks/>
          </p:cNvCxnSpPr>
          <p:nvPr/>
        </p:nvCxnSpPr>
        <p:spPr>
          <a:xfrm>
            <a:off x="9200576" y="2152803"/>
            <a:ext cx="966506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936148C-4F83-4B7E-A4B8-0461A2AD00A5}"/>
              </a:ext>
            </a:extLst>
          </p:cNvPr>
          <p:cNvSpPr txBox="1"/>
          <p:nvPr/>
        </p:nvSpPr>
        <p:spPr>
          <a:xfrm>
            <a:off x="658574" y="4744316"/>
            <a:ext cx="116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Dockerfile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6EB94A-1DE7-4C75-8E55-B2FB369E4A8A}"/>
              </a:ext>
            </a:extLst>
          </p:cNvPr>
          <p:cNvSpPr txBox="1"/>
          <p:nvPr/>
        </p:nvSpPr>
        <p:spPr>
          <a:xfrm>
            <a:off x="3324088" y="4744316"/>
            <a:ext cx="67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Build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E914F2-D669-40C8-B03A-95C5E44396C7}"/>
              </a:ext>
            </a:extLst>
          </p:cNvPr>
          <p:cNvSpPr txBox="1"/>
          <p:nvPr/>
        </p:nvSpPr>
        <p:spPr>
          <a:xfrm>
            <a:off x="5741107" y="4746124"/>
            <a:ext cx="75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20596F-C21A-4ECB-9AAF-F40FB1CA85BF}"/>
              </a:ext>
            </a:extLst>
          </p:cNvPr>
          <p:cNvSpPr txBox="1"/>
          <p:nvPr/>
        </p:nvSpPr>
        <p:spPr>
          <a:xfrm>
            <a:off x="5563779" y="1275714"/>
            <a:ext cx="122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189EA7-236C-47BC-BA7D-EB96F6D5A3CF}"/>
              </a:ext>
            </a:extLst>
          </p:cNvPr>
          <p:cNvSpPr txBox="1"/>
          <p:nvPr/>
        </p:nvSpPr>
        <p:spPr>
          <a:xfrm>
            <a:off x="8124724" y="1275714"/>
            <a:ext cx="79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Target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384741-14BA-4E9E-A043-E20303F09765}"/>
              </a:ext>
            </a:extLst>
          </p:cNvPr>
          <p:cNvSpPr txBox="1"/>
          <p:nvPr/>
        </p:nvSpPr>
        <p:spPr>
          <a:xfrm>
            <a:off x="10469058" y="1275714"/>
            <a:ext cx="60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Run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8CB603-94B7-4232-B296-225E61BBD6E1}"/>
              </a:ext>
            </a:extLst>
          </p:cNvPr>
          <p:cNvSpPr txBox="1"/>
          <p:nvPr/>
        </p:nvSpPr>
        <p:spPr>
          <a:xfrm>
            <a:off x="1710234" y="3834299"/>
            <a:ext cx="152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$ docker build</a:t>
            </a:r>
            <a:endParaRPr lang="ko-KR" altLang="en-US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A0CBA179-CF24-41AF-9CA7-41FD3572D1AA}"/>
              </a:ext>
            </a:extLst>
          </p:cNvPr>
          <p:cNvSpPr txBox="1"/>
          <p:nvPr/>
        </p:nvSpPr>
        <p:spPr>
          <a:xfrm>
            <a:off x="4493027" y="3010748"/>
            <a:ext cx="15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$ docker push</a:t>
            </a:r>
            <a:endParaRPr lang="ko-KR" altLang="en-US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70CEA917-79B6-46F8-B92A-D6A38B43BD94}"/>
              </a:ext>
            </a:extLst>
          </p:cNvPr>
          <p:cNvSpPr txBox="1"/>
          <p:nvPr/>
        </p:nvSpPr>
        <p:spPr>
          <a:xfrm>
            <a:off x="6595871" y="1717661"/>
            <a:ext cx="140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$ docker pull</a:t>
            </a:r>
            <a:endParaRPr lang="ko-KR" altLang="en-US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5C5A024-D2E0-42A4-9714-2C8838D07CAB}"/>
              </a:ext>
            </a:extLst>
          </p:cNvPr>
          <p:cNvSpPr txBox="1"/>
          <p:nvPr/>
        </p:nvSpPr>
        <p:spPr>
          <a:xfrm>
            <a:off x="9050073" y="1721341"/>
            <a:ext cx="142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$ docker run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47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3F7CC-454F-4F7E-AC6D-E6849D14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Jetson Nano board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6032B-9260-49DC-9F5E-4CED2299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Nvidia</a:t>
            </a:r>
            <a:r>
              <a:rPr lang="ko-KR" altLang="en-US" dirty="0"/>
              <a:t>에서 출시한 임베디드 컴퓨팅 보드</a:t>
            </a:r>
            <a:endParaRPr lang="en-US" altLang="ko-KR" dirty="0"/>
          </a:p>
          <a:p>
            <a:pPr lvl="1"/>
            <a:r>
              <a:rPr lang="ko-KR" altLang="en-US" dirty="0"/>
              <a:t>고성능 </a:t>
            </a:r>
            <a:r>
              <a:rPr lang="en-US" altLang="ko-KR" dirty="0"/>
              <a:t>GPU </a:t>
            </a:r>
            <a:r>
              <a:rPr lang="ko-KR" altLang="en-US" dirty="0"/>
              <a:t>기반으로 영상처리와 인공지능 연산에 적합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기본적으로 </a:t>
            </a:r>
            <a:r>
              <a:rPr lang="en-US" altLang="ko-KR" dirty="0"/>
              <a:t>SD</a:t>
            </a:r>
            <a:r>
              <a:rPr lang="ko-KR" altLang="en-US" dirty="0"/>
              <a:t>카드를 통해 부팅</a:t>
            </a:r>
            <a:endParaRPr lang="en-US" altLang="ko-KR" dirty="0"/>
          </a:p>
          <a:p>
            <a:pPr lvl="1"/>
            <a:r>
              <a:rPr lang="en-US" altLang="ko-KR" dirty="0"/>
              <a:t>Ubuntu</a:t>
            </a:r>
            <a:r>
              <a:rPr lang="ko-KR" altLang="en-US" dirty="0"/>
              <a:t>를 기본 </a:t>
            </a:r>
            <a:r>
              <a:rPr lang="en-US" altLang="ko-KR" dirty="0"/>
              <a:t>OS</a:t>
            </a:r>
            <a:r>
              <a:rPr lang="ko-KR" altLang="en-US" dirty="0"/>
              <a:t>로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USB</a:t>
            </a:r>
            <a:r>
              <a:rPr lang="ko-KR" altLang="en-US" dirty="0"/>
              <a:t>와 </a:t>
            </a:r>
            <a:r>
              <a:rPr lang="en-US" altLang="ko-KR" dirty="0"/>
              <a:t>GPIO</a:t>
            </a:r>
            <a:r>
              <a:rPr lang="ko-KR" altLang="en-US" dirty="0"/>
              <a:t>를 통해 모터나 센서 제어에 사용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D95924-790C-4227-868E-890B8DFD06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E19B0F6-2611-4566-B2C9-C7891F80FFFF}"/>
              </a:ext>
            </a:extLst>
          </p:cNvPr>
          <p:cNvGrpSpPr/>
          <p:nvPr/>
        </p:nvGrpSpPr>
        <p:grpSpPr>
          <a:xfrm>
            <a:off x="8581938" y="4018327"/>
            <a:ext cx="3610062" cy="2382474"/>
            <a:chOff x="9634058" y="4883089"/>
            <a:chExt cx="2557942" cy="1517712"/>
          </a:xfrm>
        </p:grpSpPr>
        <p:pic>
          <p:nvPicPr>
            <p:cNvPr id="1026" name="Picture 2" descr="Buy the Latest Jetson Products | NVIDIA Developer">
              <a:extLst>
                <a:ext uri="{FF2B5EF4-FFF2-40B4-BE49-F238E27FC236}">
                  <a16:creationId xmlns:a16="http://schemas.microsoft.com/office/drawing/2014/main" id="{BF547496-F72A-4E49-BE84-344E023666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634058" y="4883089"/>
              <a:ext cx="2557942" cy="1517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Free Nvidia Logo Icon of Flat style - Available in SVG, PNG, EPS, AI &amp; Icon  fonts">
              <a:extLst>
                <a:ext uri="{FF2B5EF4-FFF2-40B4-BE49-F238E27FC236}">
                  <a16:creationId xmlns:a16="http://schemas.microsoft.com/office/drawing/2014/main" id="{7A409683-3777-4252-BB29-D5133311B7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0529" y="5900258"/>
              <a:ext cx="500543" cy="500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11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7EC07-D572-4EFB-BF1F-DF2475F2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E22173-67E0-4827-ADF6-EFAC4D10D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1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59C0B-5C2B-489C-8C54-3D8D6A81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4" y="282313"/>
            <a:ext cx="10027479" cy="944562"/>
          </a:xfrm>
        </p:spPr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B63BE0-6F31-4DFB-9C34-2CE6C41B04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AC7D868-1FCE-410C-BA59-F927AE2DE378}"/>
              </a:ext>
            </a:extLst>
          </p:cNvPr>
          <p:cNvSpPr/>
          <p:nvPr/>
        </p:nvSpPr>
        <p:spPr>
          <a:xfrm>
            <a:off x="6456085" y="2457975"/>
            <a:ext cx="4350432" cy="3003258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F21BEC-2F82-4CB8-A62D-737F91220A3B}"/>
              </a:ext>
            </a:extLst>
          </p:cNvPr>
          <p:cNvSpPr/>
          <p:nvPr/>
        </p:nvSpPr>
        <p:spPr>
          <a:xfrm>
            <a:off x="725868" y="3110845"/>
            <a:ext cx="2229663" cy="1674596"/>
          </a:xfrm>
          <a:prstGeom prst="roundRect">
            <a:avLst/>
          </a:prstGeom>
          <a:noFill/>
          <a:ln w="38100">
            <a:solidFill>
              <a:srgbClr val="008BB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AB296C-CE71-43FC-823F-2E9E85F8CC06}"/>
              </a:ext>
            </a:extLst>
          </p:cNvPr>
          <p:cNvSpPr/>
          <p:nvPr/>
        </p:nvSpPr>
        <p:spPr>
          <a:xfrm>
            <a:off x="994556" y="3525982"/>
            <a:ext cx="1734787" cy="985709"/>
          </a:xfrm>
          <a:prstGeom prst="rect">
            <a:avLst/>
          </a:prstGeom>
          <a:solidFill>
            <a:srgbClr val="75D1E7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Recorder</a:t>
            </a:r>
          </a:p>
          <a:p>
            <a:pPr algn="ctr"/>
            <a:r>
              <a:rPr lang="en-US" altLang="ko-KR" dirty="0"/>
              <a:t>App.</a:t>
            </a:r>
            <a:endParaRPr lang="ko-KR" altLang="en-US" dirty="0"/>
          </a:p>
        </p:txBody>
      </p:sp>
      <p:pic>
        <p:nvPicPr>
          <p:cNvPr id="9" name="Picture 2" descr="Docker Is a Symbol of the New Stack – The New Stack">
            <a:extLst>
              <a:ext uri="{FF2B5EF4-FFF2-40B4-BE49-F238E27FC236}">
                <a16:creationId xmlns:a16="http://schemas.microsoft.com/office/drawing/2014/main" id="{2766AB36-5E7F-40EB-9D60-332E70EE7F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81"/>
          <a:stretch/>
        </p:blipFill>
        <p:spPr bwMode="auto">
          <a:xfrm>
            <a:off x="1775028" y="3198944"/>
            <a:ext cx="1023123" cy="53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ocker Hub vs. GitLab | GitLab">
            <a:extLst>
              <a:ext uri="{FF2B5EF4-FFF2-40B4-BE49-F238E27FC236}">
                <a16:creationId xmlns:a16="http://schemas.microsoft.com/office/drawing/2014/main" id="{B4698EBD-DC00-489D-81E5-97E2D98A4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572" y="3500544"/>
            <a:ext cx="1196915" cy="89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3E40694A-8084-4410-8FAF-1BD16F9A9AC4}"/>
              </a:ext>
            </a:extLst>
          </p:cNvPr>
          <p:cNvGrpSpPr/>
          <p:nvPr/>
        </p:nvGrpSpPr>
        <p:grpSpPr>
          <a:xfrm>
            <a:off x="9933955" y="4903843"/>
            <a:ext cx="1429195" cy="932609"/>
            <a:chOff x="9634058" y="4883089"/>
            <a:chExt cx="2183707" cy="1517712"/>
          </a:xfrm>
        </p:grpSpPr>
        <p:pic>
          <p:nvPicPr>
            <p:cNvPr id="41" name="Picture 2" descr="Buy the Latest Jetson Products | NVIDIA Developer">
              <a:extLst>
                <a:ext uri="{FF2B5EF4-FFF2-40B4-BE49-F238E27FC236}">
                  <a16:creationId xmlns:a16="http://schemas.microsoft.com/office/drawing/2014/main" id="{8648FE01-2BC4-490C-8F9D-DF9FFF9747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634058" y="4883089"/>
              <a:ext cx="2183707" cy="1517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Free Nvidia Logo Icon of Flat style - Available in SVG, PNG, EPS, AI &amp; Icon  fonts">
              <a:extLst>
                <a:ext uri="{FF2B5EF4-FFF2-40B4-BE49-F238E27FC236}">
                  <a16:creationId xmlns:a16="http://schemas.microsoft.com/office/drawing/2014/main" id="{78195299-1C8A-4BB6-A797-5D753F08FE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0529" y="5900258"/>
              <a:ext cx="500543" cy="500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3B90F17-42D9-4D13-BB0A-2A9FDCD5691D}"/>
              </a:ext>
            </a:extLst>
          </p:cNvPr>
          <p:cNvCxnSpPr>
            <a:cxnSpLocks/>
            <a:stCxn id="6" idx="3"/>
            <a:endCxn id="1042" idx="1"/>
          </p:cNvCxnSpPr>
          <p:nvPr/>
        </p:nvCxnSpPr>
        <p:spPr>
          <a:xfrm>
            <a:off x="2955531" y="3948143"/>
            <a:ext cx="1030041" cy="15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CC194B5-2ADD-4644-B190-92135F283551}"/>
              </a:ext>
            </a:extLst>
          </p:cNvPr>
          <p:cNvCxnSpPr>
            <a:cxnSpLocks/>
            <a:stCxn id="1042" idx="3"/>
            <a:endCxn id="3" idx="1"/>
          </p:cNvCxnSpPr>
          <p:nvPr/>
        </p:nvCxnSpPr>
        <p:spPr>
          <a:xfrm>
            <a:off x="5182487" y="3948295"/>
            <a:ext cx="1273598" cy="1130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44B0B9-CAAC-40DF-9EA5-E8F1E0B3F9B9}"/>
              </a:ext>
            </a:extLst>
          </p:cNvPr>
          <p:cNvSpPr/>
          <p:nvPr/>
        </p:nvSpPr>
        <p:spPr>
          <a:xfrm>
            <a:off x="6912546" y="3336330"/>
            <a:ext cx="3422833" cy="1539047"/>
          </a:xfrm>
          <a:prstGeom prst="rect">
            <a:avLst/>
          </a:prstGeom>
          <a:solidFill>
            <a:srgbClr val="9CDEEE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3" name="Picture 2" descr="Docker Is a Symbol of the New Stack – The New Stack">
            <a:extLst>
              <a:ext uri="{FF2B5EF4-FFF2-40B4-BE49-F238E27FC236}">
                <a16:creationId xmlns:a16="http://schemas.microsoft.com/office/drawing/2014/main" id="{0AE62C1D-45AA-49CF-A113-E447C0BD76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81"/>
          <a:stretch/>
        </p:blipFill>
        <p:spPr bwMode="auto">
          <a:xfrm>
            <a:off x="9409555" y="2997045"/>
            <a:ext cx="1023123" cy="53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EE98AE12-5BD7-4BDE-BFD8-6966F6611957}"/>
              </a:ext>
            </a:extLst>
          </p:cNvPr>
          <p:cNvSpPr txBox="1"/>
          <p:nvPr/>
        </p:nvSpPr>
        <p:spPr>
          <a:xfrm>
            <a:off x="6802408" y="4813722"/>
            <a:ext cx="152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Recorder App.</a:t>
            </a:r>
            <a:endParaRPr lang="ko-KR" altLang="en-US" dirty="0"/>
          </a:p>
        </p:txBody>
      </p:sp>
      <p:pic>
        <p:nvPicPr>
          <p:cNvPr id="3076" name="Picture 4" descr="Automating and Managing MongoDB in the Cloud | LaptrinhX">
            <a:extLst>
              <a:ext uri="{FF2B5EF4-FFF2-40B4-BE49-F238E27FC236}">
                <a16:creationId xmlns:a16="http://schemas.microsoft.com/office/drawing/2014/main" id="{49846893-9433-487A-9E8C-B52A08D61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5" b="22097"/>
          <a:stretch/>
        </p:blipFill>
        <p:spPr bwMode="auto">
          <a:xfrm>
            <a:off x="7338943" y="502928"/>
            <a:ext cx="2286000" cy="135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그래픽 1043" descr="사용자 단색으로 채워진">
            <a:extLst>
              <a:ext uri="{FF2B5EF4-FFF2-40B4-BE49-F238E27FC236}">
                <a16:creationId xmlns:a16="http://schemas.microsoft.com/office/drawing/2014/main" id="{67DCEFF4-94DA-43F9-B4B8-867A7A424A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7274" y="3562602"/>
            <a:ext cx="914400" cy="9144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829F6C71-BC17-4163-A016-80E27E1F49B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474" y="3913325"/>
            <a:ext cx="573926" cy="573926"/>
          </a:xfrm>
          <a:prstGeom prst="rect">
            <a:avLst/>
          </a:prstGeom>
        </p:spPr>
      </p:pic>
      <p:pic>
        <p:nvPicPr>
          <p:cNvPr id="102" name="그래픽 101" descr="사용자 단색으로 채워진">
            <a:extLst>
              <a:ext uri="{FF2B5EF4-FFF2-40B4-BE49-F238E27FC236}">
                <a16:creationId xmlns:a16="http://schemas.microsoft.com/office/drawing/2014/main" id="{112F18E7-42C3-434B-A16E-364F1635BC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64689" y="3541681"/>
            <a:ext cx="914400" cy="914400"/>
          </a:xfrm>
          <a:prstGeom prst="rect">
            <a:avLst/>
          </a:prstGeom>
        </p:spPr>
      </p:pic>
      <p:pic>
        <p:nvPicPr>
          <p:cNvPr id="1052" name="그래픽 1051" descr="스피커 단색으로 채워진">
            <a:extLst>
              <a:ext uri="{FF2B5EF4-FFF2-40B4-BE49-F238E27FC236}">
                <a16:creationId xmlns:a16="http://schemas.microsoft.com/office/drawing/2014/main" id="{1460F667-D5AF-422D-BB0E-D8E306D0452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8744"/>
          <a:stretch/>
        </p:blipFill>
        <p:spPr>
          <a:xfrm>
            <a:off x="9465272" y="3733377"/>
            <a:ext cx="468684" cy="914400"/>
          </a:xfrm>
          <a:prstGeom prst="rect">
            <a:avLst/>
          </a:prstGeom>
        </p:spPr>
      </p:pic>
      <p:pic>
        <p:nvPicPr>
          <p:cNvPr id="64" name="그래픽 63" descr="음성 단색으로 채워진">
            <a:extLst>
              <a:ext uri="{FF2B5EF4-FFF2-40B4-BE49-F238E27FC236}">
                <a16:creationId xmlns:a16="http://schemas.microsoft.com/office/drawing/2014/main" id="{B15E58E7-09BC-4966-B797-004A1B77CEC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91637" y="4106628"/>
            <a:ext cx="369332" cy="369332"/>
          </a:xfrm>
          <a:prstGeom prst="rect">
            <a:avLst/>
          </a:prstGeom>
        </p:spPr>
      </p:pic>
      <p:pic>
        <p:nvPicPr>
          <p:cNvPr id="116" name="그래픽 115" descr="음성 단색으로 채워진">
            <a:extLst>
              <a:ext uri="{FF2B5EF4-FFF2-40B4-BE49-F238E27FC236}">
                <a16:creationId xmlns:a16="http://schemas.microsoft.com/office/drawing/2014/main" id="{B1FC6068-2E27-42EC-A131-2A56F730AEC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99243" y="4099169"/>
            <a:ext cx="369332" cy="36933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293AC9CE-F472-4DF7-9DF0-87C42D70CBB0}"/>
              </a:ext>
            </a:extLst>
          </p:cNvPr>
          <p:cNvSpPr txBox="1"/>
          <p:nvPr/>
        </p:nvSpPr>
        <p:spPr>
          <a:xfrm>
            <a:off x="7397849" y="4485550"/>
            <a:ext cx="701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Record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503ADE-8BE1-4776-8EFD-A16F771F8E5F}"/>
              </a:ext>
            </a:extLst>
          </p:cNvPr>
          <p:cNvSpPr txBox="1"/>
          <p:nvPr/>
        </p:nvSpPr>
        <p:spPr>
          <a:xfrm>
            <a:off x="9109676" y="4502546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Play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70" name="그래픽 69" descr="디스크 윤곽선">
            <a:extLst>
              <a:ext uri="{FF2B5EF4-FFF2-40B4-BE49-F238E27FC236}">
                <a16:creationId xmlns:a16="http://schemas.microsoft.com/office/drawing/2014/main" id="{79C2DDB0-D4E2-458B-8233-E50A41A45A0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26650" y="3384049"/>
            <a:ext cx="600489" cy="600489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04368AB-EDDD-4179-B80F-EC020F7D244D}"/>
              </a:ext>
            </a:extLst>
          </p:cNvPr>
          <p:cNvSpPr txBox="1"/>
          <p:nvPr/>
        </p:nvSpPr>
        <p:spPr>
          <a:xfrm>
            <a:off x="3025345" y="3959604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docker</a:t>
            </a:r>
            <a:r>
              <a:rPr lang="ko-KR" altLang="en-US" sz="1100" dirty="0"/>
              <a:t> </a:t>
            </a:r>
            <a:r>
              <a:rPr lang="en-US" altLang="ko-KR" sz="1100" dirty="0"/>
              <a:t>push</a:t>
            </a:r>
            <a:endParaRPr lang="ko-KR" altLang="en-US" sz="1100" dirty="0"/>
          </a:p>
        </p:txBody>
      </p:sp>
      <p:pic>
        <p:nvPicPr>
          <p:cNvPr id="127" name="그래픽 126" descr="디스크 윤곽선">
            <a:extLst>
              <a:ext uri="{FF2B5EF4-FFF2-40B4-BE49-F238E27FC236}">
                <a16:creationId xmlns:a16="http://schemas.microsoft.com/office/drawing/2014/main" id="{D603D45C-26D7-4E23-ADF3-3E77D72408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19236" y="3393448"/>
            <a:ext cx="600489" cy="600489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1E760998-A118-4236-94DB-470326331368}"/>
              </a:ext>
            </a:extLst>
          </p:cNvPr>
          <p:cNvSpPr txBox="1"/>
          <p:nvPr/>
        </p:nvSpPr>
        <p:spPr>
          <a:xfrm>
            <a:off x="5417931" y="3969003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docker</a:t>
            </a:r>
            <a:r>
              <a:rPr lang="ko-KR" altLang="en-US" sz="1100" dirty="0"/>
              <a:t> </a:t>
            </a:r>
            <a:r>
              <a:rPr lang="en-US" altLang="ko-KR" sz="1100" dirty="0"/>
              <a:t>pull</a:t>
            </a:r>
            <a:endParaRPr lang="ko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0CF3CB8-579F-4155-89BE-98D7C88236EA}"/>
              </a:ext>
            </a:extLst>
          </p:cNvPr>
          <p:cNvSpPr txBox="1"/>
          <p:nvPr/>
        </p:nvSpPr>
        <p:spPr>
          <a:xfrm rot="16919550">
            <a:off x="7483102" y="2550378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insert</a:t>
            </a:r>
            <a:endParaRPr lang="ko-KR" alt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FDC717-EBF3-4B8C-BB00-D2330ECAC3F4}"/>
              </a:ext>
            </a:extLst>
          </p:cNvPr>
          <p:cNvSpPr txBox="1"/>
          <p:nvPr/>
        </p:nvSpPr>
        <p:spPr>
          <a:xfrm rot="4452636">
            <a:off x="8963028" y="2546144"/>
            <a:ext cx="47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find</a:t>
            </a:r>
            <a:endParaRPr lang="ko-KR" altLang="en-US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4F45212-62F5-4940-BE9A-14787662488B}"/>
              </a:ext>
            </a:extLst>
          </p:cNvPr>
          <p:cNvCxnSpPr>
            <a:cxnSpLocks/>
            <a:stCxn id="1044" idx="0"/>
          </p:cNvCxnSpPr>
          <p:nvPr/>
        </p:nvCxnSpPr>
        <p:spPr>
          <a:xfrm flipV="1">
            <a:off x="7734474" y="1852989"/>
            <a:ext cx="473218" cy="17096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50A55AD-2023-45ED-BCA2-09D899611932}"/>
              </a:ext>
            </a:extLst>
          </p:cNvPr>
          <p:cNvCxnSpPr>
            <a:endCxn id="102" idx="0"/>
          </p:cNvCxnSpPr>
          <p:nvPr/>
        </p:nvCxnSpPr>
        <p:spPr>
          <a:xfrm>
            <a:off x="8848671" y="1852989"/>
            <a:ext cx="473218" cy="16886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7" name="그래픽 106" descr="컴퓨터 단색으로 채워진">
            <a:extLst>
              <a:ext uri="{FF2B5EF4-FFF2-40B4-BE49-F238E27FC236}">
                <a16:creationId xmlns:a16="http://schemas.microsoft.com/office/drawing/2014/main" id="{918EA72A-E301-405B-8586-21AB44FF28A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67834" y="4396486"/>
            <a:ext cx="933603" cy="931499"/>
          </a:xfrm>
          <a:prstGeom prst="rect">
            <a:avLst/>
          </a:prstGeom>
        </p:spPr>
      </p:pic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9963915-B35A-4DB0-B28A-64DAAC04D7C8}"/>
              </a:ext>
            </a:extLst>
          </p:cNvPr>
          <p:cNvSpPr/>
          <p:nvPr/>
        </p:nvSpPr>
        <p:spPr>
          <a:xfrm>
            <a:off x="2411685" y="4619376"/>
            <a:ext cx="520088" cy="362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04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9DB69-1512-4957-A214-B3C2E094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Scenario (Record)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E182B-7930-4FFA-A178-3A1E0F6A5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저장할 </a:t>
            </a:r>
            <a:r>
              <a:rPr lang="en-US" altLang="ko-KR" dirty="0"/>
              <a:t>WAV </a:t>
            </a:r>
            <a:r>
              <a:rPr lang="ko-KR" altLang="en-US" dirty="0"/>
              <a:t>파일 이름 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사용자가 음성 데이터 녹음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WAV </a:t>
            </a:r>
            <a:r>
              <a:rPr lang="ko-KR" altLang="en-US" dirty="0"/>
              <a:t>파일로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MongoDB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저장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A5CF5D-DFAC-4699-B7B4-355D136CFB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C65A96D-C928-4100-BB61-4DEDCA19333A}"/>
              </a:ext>
            </a:extLst>
          </p:cNvPr>
          <p:cNvSpPr/>
          <p:nvPr/>
        </p:nvSpPr>
        <p:spPr>
          <a:xfrm>
            <a:off x="6757743" y="2787745"/>
            <a:ext cx="4350432" cy="3003258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4D26E3-1042-4C75-89A1-383F1CCA4455}"/>
              </a:ext>
            </a:extLst>
          </p:cNvPr>
          <p:cNvSpPr/>
          <p:nvPr/>
        </p:nvSpPr>
        <p:spPr>
          <a:xfrm>
            <a:off x="7214204" y="3666100"/>
            <a:ext cx="3422833" cy="1539047"/>
          </a:xfrm>
          <a:prstGeom prst="rect">
            <a:avLst/>
          </a:prstGeom>
          <a:solidFill>
            <a:srgbClr val="9CDEEE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2" descr="Docker Is a Symbol of the New Stack – The New Stack">
            <a:extLst>
              <a:ext uri="{FF2B5EF4-FFF2-40B4-BE49-F238E27FC236}">
                <a16:creationId xmlns:a16="http://schemas.microsoft.com/office/drawing/2014/main" id="{7241ABC9-6F54-403F-AD0C-9FE264466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81"/>
          <a:stretch/>
        </p:blipFill>
        <p:spPr bwMode="auto">
          <a:xfrm>
            <a:off x="9720640" y="3326815"/>
            <a:ext cx="1023123" cy="53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C92ADA-EDD4-4713-9F30-337BE20C9159}"/>
              </a:ext>
            </a:extLst>
          </p:cNvPr>
          <p:cNvSpPr txBox="1"/>
          <p:nvPr/>
        </p:nvSpPr>
        <p:spPr>
          <a:xfrm>
            <a:off x="7104066" y="5143492"/>
            <a:ext cx="152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Recorder App.</a:t>
            </a:r>
            <a:endParaRPr lang="ko-KR" altLang="en-US" dirty="0"/>
          </a:p>
        </p:txBody>
      </p:sp>
      <p:pic>
        <p:nvPicPr>
          <p:cNvPr id="9" name="Picture 4" descr="Automating and Managing MongoDB in the Cloud | LaptrinhX">
            <a:extLst>
              <a:ext uri="{FF2B5EF4-FFF2-40B4-BE49-F238E27FC236}">
                <a16:creationId xmlns:a16="http://schemas.microsoft.com/office/drawing/2014/main" id="{62D75F37-226C-40CD-A53B-E6D95BE7A0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5" b="22097"/>
          <a:stretch/>
        </p:blipFill>
        <p:spPr bwMode="auto">
          <a:xfrm>
            <a:off x="7640601" y="832698"/>
            <a:ext cx="2286000" cy="135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래픽 9" descr="사용자 단색으로 채워진">
            <a:extLst>
              <a:ext uri="{FF2B5EF4-FFF2-40B4-BE49-F238E27FC236}">
                <a16:creationId xmlns:a16="http://schemas.microsoft.com/office/drawing/2014/main" id="{1F915C91-5C8A-436D-8B30-80AB99585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8932" y="3835810"/>
            <a:ext cx="914400" cy="914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B2A659-FAB6-4A33-A83B-065C1B9E79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132" y="4205387"/>
            <a:ext cx="573926" cy="5739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FADD88-A3F0-436E-8F37-8CB09647B059}"/>
              </a:ext>
            </a:extLst>
          </p:cNvPr>
          <p:cNvSpPr txBox="1"/>
          <p:nvPr/>
        </p:nvSpPr>
        <p:spPr>
          <a:xfrm>
            <a:off x="7718361" y="4777612"/>
            <a:ext cx="701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Record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AE3602-3C9A-4ECE-BE82-C0E84694885D}"/>
              </a:ext>
            </a:extLst>
          </p:cNvPr>
          <p:cNvSpPr txBox="1"/>
          <p:nvPr/>
        </p:nvSpPr>
        <p:spPr>
          <a:xfrm rot="16919550">
            <a:off x="7784760" y="2880148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insert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6CDAD02-B7D4-4C93-A1F9-677828129EF3}"/>
              </a:ext>
            </a:extLst>
          </p:cNvPr>
          <p:cNvCxnSpPr>
            <a:stCxn id="10" idx="0"/>
          </p:cNvCxnSpPr>
          <p:nvPr/>
        </p:nvCxnSpPr>
        <p:spPr>
          <a:xfrm flipV="1">
            <a:off x="8036132" y="2182759"/>
            <a:ext cx="358191" cy="16530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1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19411-251A-4D62-815F-4F7E9C4F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Scenario (Play)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9A422-B1DC-4210-8B42-E5A905AD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MongoDB </a:t>
            </a:r>
            <a:r>
              <a:rPr lang="ko-KR" altLang="en-US" dirty="0"/>
              <a:t>접속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WAV </a:t>
            </a:r>
            <a:r>
              <a:rPr lang="ko-KR" altLang="en-US" dirty="0"/>
              <a:t>파일 이름 입력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WAV </a:t>
            </a:r>
            <a:r>
              <a:rPr lang="ko-KR" altLang="en-US" dirty="0"/>
              <a:t>파일 검색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검색된</a:t>
            </a:r>
            <a:r>
              <a:rPr lang="en-US" altLang="ko-KR" dirty="0"/>
              <a:t> </a:t>
            </a:r>
            <a:r>
              <a:rPr lang="ko-KR" altLang="en-US" dirty="0"/>
              <a:t>파일 재생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AF486D-400E-443E-A8F1-A89AF34C20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981F0B0-765A-41BA-8184-BF52DEF8A428}"/>
              </a:ext>
            </a:extLst>
          </p:cNvPr>
          <p:cNvSpPr/>
          <p:nvPr/>
        </p:nvSpPr>
        <p:spPr>
          <a:xfrm>
            <a:off x="6767168" y="2787913"/>
            <a:ext cx="4350432" cy="3003258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7214CC-90C7-4EEE-AB02-0AC3F23D225F}"/>
              </a:ext>
            </a:extLst>
          </p:cNvPr>
          <p:cNvSpPr/>
          <p:nvPr/>
        </p:nvSpPr>
        <p:spPr>
          <a:xfrm>
            <a:off x="7223629" y="3666268"/>
            <a:ext cx="3422833" cy="1539047"/>
          </a:xfrm>
          <a:prstGeom prst="rect">
            <a:avLst/>
          </a:prstGeom>
          <a:solidFill>
            <a:srgbClr val="9CDEEE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ocker Is a Symbol of the New Stack – The New Stack">
            <a:extLst>
              <a:ext uri="{FF2B5EF4-FFF2-40B4-BE49-F238E27FC236}">
                <a16:creationId xmlns:a16="http://schemas.microsoft.com/office/drawing/2014/main" id="{162191BD-7135-4C17-BFDA-740E7AC212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81"/>
          <a:stretch/>
        </p:blipFill>
        <p:spPr bwMode="auto">
          <a:xfrm>
            <a:off x="9720638" y="3326983"/>
            <a:ext cx="1023123" cy="53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EB2EA3-303B-4A27-88E8-3D4BF6D8F73B}"/>
              </a:ext>
            </a:extLst>
          </p:cNvPr>
          <p:cNvSpPr txBox="1"/>
          <p:nvPr/>
        </p:nvSpPr>
        <p:spPr>
          <a:xfrm>
            <a:off x="7113491" y="5143660"/>
            <a:ext cx="152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Recorder App.</a:t>
            </a:r>
            <a:endParaRPr lang="ko-KR" altLang="en-US" dirty="0"/>
          </a:p>
        </p:txBody>
      </p:sp>
      <p:pic>
        <p:nvPicPr>
          <p:cNvPr id="11" name="Picture 4" descr="Automating and Managing MongoDB in the Cloud | LaptrinhX">
            <a:extLst>
              <a:ext uri="{FF2B5EF4-FFF2-40B4-BE49-F238E27FC236}">
                <a16:creationId xmlns:a16="http://schemas.microsoft.com/office/drawing/2014/main" id="{ED752CC6-462E-422A-8BAA-606206AB47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5" b="22097"/>
          <a:stretch/>
        </p:blipFill>
        <p:spPr bwMode="auto">
          <a:xfrm>
            <a:off x="7650026" y="832866"/>
            <a:ext cx="2286000" cy="135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래픽 13" descr="사용자 단색으로 채워진">
            <a:extLst>
              <a:ext uri="{FF2B5EF4-FFF2-40B4-BE49-F238E27FC236}">
                <a16:creationId xmlns:a16="http://schemas.microsoft.com/office/drawing/2014/main" id="{63AD7E20-9190-4B31-AEC4-11E2D2F16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75772" y="3871619"/>
            <a:ext cx="914400" cy="914400"/>
          </a:xfrm>
          <a:prstGeom prst="rect">
            <a:avLst/>
          </a:prstGeom>
        </p:spPr>
      </p:pic>
      <p:pic>
        <p:nvPicPr>
          <p:cNvPr id="15" name="그래픽 14" descr="스피커 단색으로 채워진">
            <a:extLst>
              <a:ext uri="{FF2B5EF4-FFF2-40B4-BE49-F238E27FC236}">
                <a16:creationId xmlns:a16="http://schemas.microsoft.com/office/drawing/2014/main" id="{13923F50-14EF-4210-8671-F42A84745A3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8744"/>
          <a:stretch/>
        </p:blipFill>
        <p:spPr>
          <a:xfrm>
            <a:off x="9776355" y="4063315"/>
            <a:ext cx="468684" cy="914400"/>
          </a:xfrm>
          <a:prstGeom prst="rect">
            <a:avLst/>
          </a:prstGeom>
        </p:spPr>
      </p:pic>
      <p:pic>
        <p:nvPicPr>
          <p:cNvPr id="16" name="그래픽 15" descr="음성 단색으로 채워진">
            <a:extLst>
              <a:ext uri="{FF2B5EF4-FFF2-40B4-BE49-F238E27FC236}">
                <a16:creationId xmlns:a16="http://schemas.microsoft.com/office/drawing/2014/main" id="{D0A5C6B3-3EF1-4DF6-8581-99F4236A968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02720" y="4436566"/>
            <a:ext cx="369332" cy="369332"/>
          </a:xfrm>
          <a:prstGeom prst="rect">
            <a:avLst/>
          </a:prstGeom>
        </p:spPr>
      </p:pic>
      <p:pic>
        <p:nvPicPr>
          <p:cNvPr id="17" name="그래픽 16" descr="음성 단색으로 채워진">
            <a:extLst>
              <a:ext uri="{FF2B5EF4-FFF2-40B4-BE49-F238E27FC236}">
                <a16:creationId xmlns:a16="http://schemas.microsoft.com/office/drawing/2014/main" id="{75E1AE3C-64B2-4131-9F7B-91E80A97CDC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10326" y="4438534"/>
            <a:ext cx="369332" cy="3693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898ED7A-69A5-4FFC-B169-F289D18BB91D}"/>
              </a:ext>
            </a:extLst>
          </p:cNvPr>
          <p:cNvSpPr txBox="1"/>
          <p:nvPr/>
        </p:nvSpPr>
        <p:spPr>
          <a:xfrm>
            <a:off x="9458467" y="477592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Play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27E6B1-6D50-4791-B4CF-D01BE12852E7}"/>
              </a:ext>
            </a:extLst>
          </p:cNvPr>
          <p:cNvSpPr txBox="1"/>
          <p:nvPr/>
        </p:nvSpPr>
        <p:spPr>
          <a:xfrm rot="4452636">
            <a:off x="9274111" y="2876082"/>
            <a:ext cx="47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find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238893F-F496-4407-B822-C58A087C9CF4}"/>
              </a:ext>
            </a:extLst>
          </p:cNvPr>
          <p:cNvCxnSpPr>
            <a:endCxn id="14" idx="0"/>
          </p:cNvCxnSpPr>
          <p:nvPr/>
        </p:nvCxnSpPr>
        <p:spPr>
          <a:xfrm>
            <a:off x="9159754" y="2182927"/>
            <a:ext cx="473218" cy="16886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85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01AD1-F508-458F-8B89-C8AC30E4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988A2-8C63-4445-8E6A-B3A226207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Repository</a:t>
            </a:r>
          </a:p>
          <a:p>
            <a:pPr lvl="1"/>
            <a:r>
              <a:rPr lang="en-US" altLang="ko-KR" dirty="0"/>
              <a:t>Kimakuma8/ubuntu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Images</a:t>
            </a:r>
          </a:p>
          <a:p>
            <a:pPr lvl="1"/>
            <a:r>
              <a:rPr lang="en-US" altLang="ko-KR" dirty="0"/>
              <a:t>jetson, wav</a:t>
            </a:r>
          </a:p>
          <a:p>
            <a:pPr marL="54864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50FD2A-91D1-4B38-AE4E-96A9B14F0F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F0EF3F-7F6E-4CF6-8C0F-CC09CCB139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6" t="1509" r="652"/>
          <a:stretch/>
        </p:blipFill>
        <p:spPr>
          <a:xfrm>
            <a:off x="4533900" y="1324301"/>
            <a:ext cx="6588958" cy="437228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72BACFB-BE99-428E-A2AD-DD4CDF3B0D34}"/>
              </a:ext>
            </a:extLst>
          </p:cNvPr>
          <p:cNvSpPr/>
          <p:nvPr/>
        </p:nvSpPr>
        <p:spPr>
          <a:xfrm>
            <a:off x="4855138" y="1603748"/>
            <a:ext cx="2336237" cy="27433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D2A0B8-DFE0-4C87-95ED-7C54D2FC3C41}"/>
              </a:ext>
            </a:extLst>
          </p:cNvPr>
          <p:cNvSpPr/>
          <p:nvPr/>
        </p:nvSpPr>
        <p:spPr>
          <a:xfrm>
            <a:off x="4626538" y="4705579"/>
            <a:ext cx="2336237" cy="8281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11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F2EB7-82C0-444B-A7A2-29DAB50B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33408-9CBB-4DBE-9E11-27203A089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</a:p>
          <a:p>
            <a:pPr lvl="1"/>
            <a:r>
              <a:rPr lang="en-US" altLang="ko-KR" dirty="0"/>
              <a:t>WAV</a:t>
            </a:r>
          </a:p>
          <a:p>
            <a:pPr lvl="1"/>
            <a:r>
              <a:rPr lang="en-US" altLang="ko-KR" dirty="0"/>
              <a:t>Mongo DB</a:t>
            </a:r>
          </a:p>
          <a:p>
            <a:pPr lvl="1"/>
            <a:r>
              <a:rPr lang="en-US" altLang="ko-KR" dirty="0"/>
              <a:t>Docker</a:t>
            </a:r>
          </a:p>
          <a:p>
            <a:pPr lvl="1"/>
            <a:r>
              <a:rPr lang="en-US" altLang="ko-KR" dirty="0"/>
              <a:t>Jetson Nano board</a:t>
            </a:r>
          </a:p>
          <a:p>
            <a:pPr marL="548640" lvl="1" indent="0">
              <a:buNone/>
            </a:pPr>
            <a:endParaRPr lang="en-US" altLang="ko-KR" dirty="0"/>
          </a:p>
          <a:p>
            <a:r>
              <a:rPr lang="en-US" altLang="ko-KR" dirty="0" err="1"/>
              <a:t>PoC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F0BAAC-566D-440C-802A-87AE2F6E41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2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01AD1-F508-458F-8B89-C8AC30E4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실행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50FD2A-91D1-4B38-AE4E-96A9B14F0F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F51E16-FE45-4608-BD41-FF2FE7DD555E}"/>
              </a:ext>
            </a:extLst>
          </p:cNvPr>
          <p:cNvSpPr txBox="1"/>
          <p:nvPr/>
        </p:nvSpPr>
        <p:spPr>
          <a:xfrm>
            <a:off x="1298929" y="4051883"/>
            <a:ext cx="150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메뉴 선택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676ED8-32A5-46DC-BD48-46936F122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506" y="4682453"/>
            <a:ext cx="3917606" cy="9445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BD9C76D-68F5-43A6-809C-8BD955E37CD7}"/>
              </a:ext>
            </a:extLst>
          </p:cNvPr>
          <p:cNvSpPr txBox="1"/>
          <p:nvPr/>
        </p:nvSpPr>
        <p:spPr>
          <a:xfrm>
            <a:off x="5083078" y="5627014"/>
            <a:ext cx="147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atlas </a:t>
            </a:r>
            <a:r>
              <a:rPr lang="ko-KR" altLang="en-US" dirty="0"/>
              <a:t>연동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FA3638F-9D19-47CC-853A-616FBB47D1C0}"/>
              </a:ext>
            </a:extLst>
          </p:cNvPr>
          <p:cNvGrpSpPr/>
          <p:nvPr/>
        </p:nvGrpSpPr>
        <p:grpSpPr>
          <a:xfrm>
            <a:off x="4218113" y="1912458"/>
            <a:ext cx="3301624" cy="2508758"/>
            <a:chOff x="3972531" y="1912457"/>
            <a:chExt cx="3301624" cy="250875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338F8B4-D936-44C8-B1AF-5F05F8B30A68}"/>
                </a:ext>
              </a:extLst>
            </p:cNvPr>
            <p:cNvGrpSpPr/>
            <p:nvPr/>
          </p:nvGrpSpPr>
          <p:grpSpPr>
            <a:xfrm>
              <a:off x="3972531" y="1912457"/>
              <a:ext cx="3301624" cy="2508758"/>
              <a:chOff x="3972531" y="1912457"/>
              <a:chExt cx="3301624" cy="2508758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59AB50D8-5A94-4918-9B32-86803B51DA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08"/>
              <a:stretch/>
            </p:blipFill>
            <p:spPr>
              <a:xfrm>
                <a:off x="3972531" y="1912457"/>
                <a:ext cx="3301624" cy="207674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7D586C-8DF4-43CA-85FF-900A9BE4822C}"/>
                  </a:ext>
                </a:extLst>
              </p:cNvPr>
              <p:cNvSpPr txBox="1"/>
              <p:nvPr/>
            </p:nvSpPr>
            <p:spPr>
              <a:xfrm>
                <a:off x="4578913" y="4051883"/>
                <a:ext cx="20888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&lt; </a:t>
                </a:r>
                <a:r>
                  <a:rPr lang="ko-KR" altLang="en-US" dirty="0"/>
                  <a:t>녹음 및 </a:t>
                </a:r>
                <a:r>
                  <a:rPr lang="en-US" altLang="ko-KR" dirty="0"/>
                  <a:t>DB </a:t>
                </a:r>
                <a:r>
                  <a:rPr lang="ko-KR" altLang="en-US" dirty="0"/>
                  <a:t>저장 </a:t>
                </a:r>
                <a:r>
                  <a:rPr lang="en-US" altLang="ko-KR" dirty="0"/>
                  <a:t>&gt;</a:t>
                </a:r>
                <a:endParaRPr lang="ko-KR" altLang="en-US" dirty="0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2A8C38C-75E1-4259-AF84-A735C2101525}"/>
                </a:ext>
              </a:extLst>
            </p:cNvPr>
            <p:cNvSpPr/>
            <p:nvPr/>
          </p:nvSpPr>
          <p:spPr>
            <a:xfrm>
              <a:off x="5503178" y="2239861"/>
              <a:ext cx="796954" cy="1761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F3A4B91-2F05-4B43-8456-85EAAFCDF851}"/>
              </a:ext>
            </a:extLst>
          </p:cNvPr>
          <p:cNvGrpSpPr/>
          <p:nvPr/>
        </p:nvGrpSpPr>
        <p:grpSpPr>
          <a:xfrm>
            <a:off x="8238375" y="1912458"/>
            <a:ext cx="3166647" cy="2508757"/>
            <a:chOff x="8415749" y="1912458"/>
            <a:chExt cx="3166647" cy="250875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E32AAB0-C5EC-49E4-A51D-BBF99EA64087}"/>
                </a:ext>
              </a:extLst>
            </p:cNvPr>
            <p:cNvGrpSpPr/>
            <p:nvPr/>
          </p:nvGrpSpPr>
          <p:grpSpPr>
            <a:xfrm>
              <a:off x="8415749" y="1912458"/>
              <a:ext cx="3166647" cy="2508757"/>
              <a:chOff x="8415749" y="1912458"/>
              <a:chExt cx="3166647" cy="2508757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EB0B5D04-64D8-40E5-B8E6-1E2755A4FE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85"/>
              <a:stretch/>
            </p:blipFill>
            <p:spPr>
              <a:xfrm>
                <a:off x="8415749" y="1912458"/>
                <a:ext cx="3166647" cy="2076739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C3CCDB-46DE-4973-8B18-B4DC43F12231}"/>
                  </a:ext>
                </a:extLst>
              </p:cNvPr>
              <p:cNvSpPr txBox="1"/>
              <p:nvPr/>
            </p:nvSpPr>
            <p:spPr>
              <a:xfrm>
                <a:off x="8858169" y="4051883"/>
                <a:ext cx="22818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&lt; </a:t>
                </a:r>
                <a:r>
                  <a:rPr lang="ko-KR" altLang="en-US" dirty="0"/>
                  <a:t>파일 검색 후 재생 </a:t>
                </a:r>
                <a:r>
                  <a:rPr lang="en-US" altLang="ko-KR" dirty="0"/>
                  <a:t>&gt;</a:t>
                </a:r>
                <a:endParaRPr lang="ko-KR" altLang="en-US" dirty="0"/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9DC0901-169E-4A66-AD8C-848E9D9982E8}"/>
                </a:ext>
              </a:extLst>
            </p:cNvPr>
            <p:cNvSpPr/>
            <p:nvPr/>
          </p:nvSpPr>
          <p:spPr>
            <a:xfrm>
              <a:off x="9757795" y="2389468"/>
              <a:ext cx="1240172" cy="2362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323970-D3D5-4C1E-BD3A-785F68ABB295}"/>
              </a:ext>
            </a:extLst>
          </p:cNvPr>
          <p:cNvSpPr/>
          <p:nvPr/>
        </p:nvSpPr>
        <p:spPr>
          <a:xfrm>
            <a:off x="4776880" y="4918448"/>
            <a:ext cx="1092045" cy="27433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9FA1C83-3ADB-456F-BAAB-B582D222DC8A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868925" y="4421216"/>
            <a:ext cx="0" cy="159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1C53279-A0A9-4A12-ACE8-D924580AEAF0}"/>
              </a:ext>
            </a:extLst>
          </p:cNvPr>
          <p:cNvGrpSpPr/>
          <p:nvPr/>
        </p:nvGrpSpPr>
        <p:grpSpPr>
          <a:xfrm>
            <a:off x="719478" y="1885361"/>
            <a:ext cx="2779997" cy="2103836"/>
            <a:chOff x="539456" y="4209453"/>
            <a:chExt cx="2779997" cy="210383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21E4E5-7793-4F7F-850C-0D661C6940B4}"/>
                </a:ext>
              </a:extLst>
            </p:cNvPr>
            <p:cNvSpPr/>
            <p:nvPr/>
          </p:nvSpPr>
          <p:spPr>
            <a:xfrm>
              <a:off x="539456" y="4209453"/>
              <a:ext cx="2779997" cy="2103836"/>
            </a:xfrm>
            <a:prstGeom prst="rect">
              <a:avLst/>
            </a:prstGeom>
            <a:solidFill>
              <a:srgbClr val="EEEEE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3A7A6A4-10B1-4468-BC5E-31E8C98F85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627"/>
            <a:stretch/>
          </p:blipFill>
          <p:spPr>
            <a:xfrm>
              <a:off x="690799" y="4287487"/>
              <a:ext cx="1178923" cy="1088430"/>
            </a:xfrm>
            <a:prstGeom prst="rect">
              <a:avLst/>
            </a:prstGeom>
            <a:ln w="28575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9912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C8DD73-2217-46A9-86B0-73FA4ED9D7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5575"/>
            <a:ext cx="2743200" cy="365125"/>
          </a:xfrm>
        </p:spPr>
        <p:txBody>
          <a:bodyPr/>
          <a:lstStyle/>
          <a:p>
            <a:fld id="{D9077D98-EF84-479F-B0A6-B3152D61A2E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1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3ACA9D7-383B-4494-8698-2A61F1ED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A5642-6388-4FBE-B8B2-44B4EDA35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5EFC38-B375-411B-8212-A6B9BB8D1C6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5575"/>
            <a:ext cx="2743200" cy="365125"/>
          </a:xfrm>
        </p:spPr>
        <p:txBody>
          <a:bodyPr/>
          <a:lstStyle/>
          <a:p>
            <a:fld id="{D9077D98-EF84-479F-B0A6-B3152D61A2E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9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D0663-A4ED-47A3-98C4-041DDB9D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 (1/4)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0E396F-A16A-4781-93EB-D85DDE55F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WAVeform</a:t>
            </a:r>
            <a:r>
              <a:rPr lang="ko-KR" altLang="en-US" dirty="0"/>
              <a:t> </a:t>
            </a:r>
            <a:r>
              <a:rPr lang="en-US" altLang="ko-KR" dirty="0"/>
              <a:t>audio</a:t>
            </a:r>
            <a:r>
              <a:rPr lang="ko-KR" altLang="en-US" dirty="0"/>
              <a:t> </a:t>
            </a:r>
            <a:r>
              <a:rPr lang="en-US" altLang="ko-KR" dirty="0"/>
              <a:t>format</a:t>
            </a:r>
          </a:p>
          <a:p>
            <a:endParaRPr lang="en-US" altLang="ko-KR" dirty="0"/>
          </a:p>
          <a:p>
            <a:r>
              <a:rPr lang="ko-KR" altLang="en-US" dirty="0"/>
              <a:t>무손실 </a:t>
            </a:r>
            <a:r>
              <a:rPr lang="ko-KR" altLang="en-US" dirty="0" err="1"/>
              <a:t>무압축</a:t>
            </a:r>
            <a:r>
              <a:rPr lang="ko-KR" altLang="en-US" dirty="0"/>
              <a:t> 포맷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PCM</a:t>
            </a:r>
            <a:r>
              <a:rPr lang="ko-KR" altLang="en-US" dirty="0"/>
              <a:t> 데이터 파일</a:t>
            </a:r>
            <a:endParaRPr lang="en-US" altLang="ko-KR" dirty="0"/>
          </a:p>
          <a:p>
            <a:pPr lvl="1"/>
            <a:r>
              <a:rPr lang="en-US" altLang="ko-KR" dirty="0"/>
              <a:t>Pulse Code Modulation</a:t>
            </a:r>
          </a:p>
          <a:p>
            <a:pPr lvl="1"/>
            <a:r>
              <a:rPr lang="ko-KR" altLang="en-US" dirty="0"/>
              <a:t>아날로그 신호를 디지털 신호로 변환</a:t>
            </a:r>
            <a:endParaRPr lang="en-US" altLang="ko-KR" dirty="0"/>
          </a:p>
          <a:p>
            <a:pPr lvl="1"/>
            <a:r>
              <a:rPr lang="ko-KR" altLang="en-US" dirty="0"/>
              <a:t>샘플링</a:t>
            </a:r>
            <a:r>
              <a:rPr lang="en-US" altLang="ko-KR" dirty="0"/>
              <a:t>, </a:t>
            </a:r>
            <a:r>
              <a:rPr lang="ko-KR" altLang="en-US" dirty="0"/>
              <a:t>양자화</a:t>
            </a:r>
            <a:r>
              <a:rPr lang="en-US" altLang="ko-KR" dirty="0"/>
              <a:t>, </a:t>
            </a:r>
            <a:r>
              <a:rPr lang="ko-KR" altLang="en-US" dirty="0"/>
              <a:t>부호화 순서를 거침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ADC34B-C6D0-44FC-BBFA-CBB8C0A839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445C9-1132-4C33-AE3F-374F6AD3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 (2/5)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6A552-0104-4DB1-9BDE-3B5D4E0A9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605" y="1350628"/>
            <a:ext cx="7505350" cy="4965700"/>
          </a:xfrm>
        </p:spPr>
        <p:txBody>
          <a:bodyPr/>
          <a:lstStyle/>
          <a:p>
            <a:r>
              <a:rPr lang="en-US" altLang="ko-KR" dirty="0"/>
              <a:t>RIFF : </a:t>
            </a:r>
            <a:r>
              <a:rPr lang="ko-KR" altLang="en-US" dirty="0"/>
              <a:t>파일의 형식을 나타내는 </a:t>
            </a:r>
            <a:r>
              <a:rPr lang="en-US" altLang="ko-KR" dirty="0"/>
              <a:t>Chunk</a:t>
            </a:r>
          </a:p>
          <a:p>
            <a:pPr lvl="1"/>
            <a:r>
              <a:rPr lang="en-US" altLang="ko-KR" dirty="0"/>
              <a:t>Chunk ID, Format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FMT : </a:t>
            </a:r>
            <a:r>
              <a:rPr lang="ko-KR" altLang="en-US" dirty="0"/>
              <a:t>음성 정보를 담고 있는 </a:t>
            </a:r>
            <a:r>
              <a:rPr lang="en-US" altLang="ko-KR" dirty="0"/>
              <a:t>Chunk</a:t>
            </a:r>
          </a:p>
          <a:p>
            <a:pPr lvl="1"/>
            <a:r>
              <a:rPr lang="en-US" altLang="ko-KR" dirty="0"/>
              <a:t>Audio Format, Number of Channel</a:t>
            </a:r>
          </a:p>
          <a:p>
            <a:pPr lvl="1"/>
            <a:r>
              <a:rPr lang="en-US" altLang="ko-KR" dirty="0"/>
              <a:t>Sample Rate, Byte Rate, Bit per Sample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DATA : </a:t>
            </a:r>
            <a:r>
              <a:rPr lang="ko-KR" altLang="en-US" dirty="0"/>
              <a:t>실제 데이터에 대한 </a:t>
            </a:r>
            <a:r>
              <a:rPr lang="en-US" altLang="ko-KR" dirty="0"/>
              <a:t>Chunk</a:t>
            </a:r>
          </a:p>
          <a:p>
            <a:pPr lvl="1"/>
            <a:r>
              <a:rPr lang="en-US" altLang="ko-KR" dirty="0"/>
              <a:t>Chunk ID, Chunk Size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A70FD0-1402-4649-A512-2259208903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F5E30F4-5AD9-4524-AAE5-F6F07665D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095878"/>
              </p:ext>
            </p:extLst>
          </p:nvPr>
        </p:nvGraphicFramePr>
        <p:xfrm>
          <a:off x="911603" y="1350628"/>
          <a:ext cx="2200712" cy="46507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0712">
                  <a:extLst>
                    <a:ext uri="{9D8B030D-6E8A-4147-A177-3AD203B41FA5}">
                      <a16:colId xmlns:a16="http://schemas.microsoft.com/office/drawing/2014/main" val="2031580103"/>
                    </a:ext>
                  </a:extLst>
                </a:gridCol>
              </a:tblGrid>
              <a:tr h="1124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RIFF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34223"/>
                  </a:ext>
                </a:extLst>
              </a:tr>
              <a:tr h="2440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FMT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64738"/>
                  </a:ext>
                </a:extLst>
              </a:tr>
              <a:tr h="1085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275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12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445C9-1132-4C33-AE3F-374F6AD3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 (3/5)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6A552-0104-4DB1-9BDE-3B5D4E0A9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606" y="1350628"/>
            <a:ext cx="7505350" cy="4965700"/>
          </a:xfrm>
        </p:spPr>
        <p:txBody>
          <a:bodyPr/>
          <a:lstStyle/>
          <a:p>
            <a:r>
              <a:rPr lang="en-US" altLang="ko-KR" dirty="0"/>
              <a:t>RIFF : </a:t>
            </a:r>
            <a:r>
              <a:rPr lang="ko-KR" altLang="en-US" dirty="0"/>
              <a:t>파일의 형식을 나타내는 </a:t>
            </a:r>
            <a:r>
              <a:rPr lang="en-US" altLang="ko-KR" dirty="0"/>
              <a:t>Chunk</a:t>
            </a:r>
          </a:p>
          <a:p>
            <a:pPr lvl="1"/>
            <a:r>
              <a:rPr lang="en-US" altLang="ko-KR" dirty="0"/>
              <a:t>Chunk ID: ‘RIFF’</a:t>
            </a:r>
            <a:r>
              <a:rPr lang="ko-KR" altLang="en-US" dirty="0"/>
              <a:t>의 아스키 값</a:t>
            </a:r>
            <a:endParaRPr lang="en-US" altLang="ko-KR" dirty="0"/>
          </a:p>
          <a:p>
            <a:pPr lvl="1"/>
            <a:r>
              <a:rPr lang="en-US" altLang="ko-KR" dirty="0"/>
              <a:t>Chunk</a:t>
            </a:r>
            <a:r>
              <a:rPr lang="ko-KR" altLang="en-US" dirty="0"/>
              <a:t> </a:t>
            </a:r>
            <a:r>
              <a:rPr lang="en-US" altLang="ko-KR" dirty="0"/>
              <a:t>Size:</a:t>
            </a:r>
            <a:r>
              <a:rPr lang="ko-KR" altLang="en-US" dirty="0"/>
              <a:t> 나머지 부분에 대한 사이즈 값</a:t>
            </a:r>
            <a:endParaRPr lang="en-US" altLang="ko-KR" dirty="0"/>
          </a:p>
          <a:p>
            <a:pPr lvl="1"/>
            <a:r>
              <a:rPr lang="en-US" altLang="ko-KR" dirty="0"/>
              <a:t>Format: </a:t>
            </a:r>
            <a:r>
              <a:rPr lang="ko-KR" altLang="en-US" dirty="0"/>
              <a:t>파일 형식에 대한 아스키 값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A70FD0-1402-4649-A512-2259208903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F5E30F4-5AD9-4524-AAE5-F6F07665D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108617"/>
              </p:ext>
            </p:extLst>
          </p:nvPr>
        </p:nvGraphicFramePr>
        <p:xfrm>
          <a:off x="911603" y="1350628"/>
          <a:ext cx="2200712" cy="46507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0712">
                  <a:extLst>
                    <a:ext uri="{9D8B030D-6E8A-4147-A177-3AD203B41FA5}">
                      <a16:colId xmlns:a16="http://schemas.microsoft.com/office/drawing/2014/main" val="2031580103"/>
                    </a:ext>
                  </a:extLst>
                </a:gridCol>
              </a:tblGrid>
              <a:tr h="1124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RIFF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34223"/>
                  </a:ext>
                </a:extLst>
              </a:tr>
              <a:tr h="2440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FMT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64738"/>
                  </a:ext>
                </a:extLst>
              </a:tr>
              <a:tr h="1085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27551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9CC55B7-D974-4C41-9C34-767DD8966CE4}"/>
              </a:ext>
            </a:extLst>
          </p:cNvPr>
          <p:cNvSpPr/>
          <p:nvPr/>
        </p:nvSpPr>
        <p:spPr>
          <a:xfrm>
            <a:off x="911603" y="1350628"/>
            <a:ext cx="2200712" cy="110734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7CF8F6-43D5-47B7-BE35-DF2DFA01BFBF}"/>
              </a:ext>
            </a:extLst>
          </p:cNvPr>
          <p:cNvSpPr txBox="1"/>
          <p:nvPr/>
        </p:nvSpPr>
        <p:spPr>
          <a:xfrm>
            <a:off x="8795658" y="6109201"/>
            <a:ext cx="3997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RIFF:</a:t>
            </a:r>
            <a:r>
              <a:rPr lang="ko-KR" altLang="en-US" sz="1600" dirty="0"/>
              <a:t> </a:t>
            </a:r>
            <a:r>
              <a:rPr lang="en-US" altLang="ko-KR" sz="1600" dirty="0"/>
              <a:t>Resource</a:t>
            </a:r>
            <a:r>
              <a:rPr lang="ko-KR" altLang="en-US" sz="1600" dirty="0"/>
              <a:t> </a:t>
            </a:r>
            <a:r>
              <a:rPr lang="en-US" altLang="ko-KR" sz="1600" dirty="0"/>
              <a:t>Interchange</a:t>
            </a:r>
            <a:r>
              <a:rPr lang="ko-KR" altLang="en-US" sz="1600" dirty="0"/>
              <a:t> </a:t>
            </a:r>
            <a:r>
              <a:rPr lang="en-US" altLang="ko-KR" sz="1600" dirty="0"/>
              <a:t>File</a:t>
            </a:r>
            <a:r>
              <a:rPr lang="ko-KR" altLang="en-US" sz="1600" dirty="0"/>
              <a:t> </a:t>
            </a:r>
            <a:r>
              <a:rPr lang="en-US" altLang="ko-KR" sz="1600" dirty="0"/>
              <a:t>Format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6615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445C9-1132-4C33-AE3F-374F6AD3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 (4/5)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6A552-0104-4DB1-9BDE-3B5D4E0A9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606" y="1350628"/>
            <a:ext cx="7505350" cy="4965700"/>
          </a:xfrm>
        </p:spPr>
        <p:txBody>
          <a:bodyPr/>
          <a:lstStyle/>
          <a:p>
            <a:r>
              <a:rPr lang="en-US" altLang="ko-KR" dirty="0"/>
              <a:t>FMT : </a:t>
            </a:r>
            <a:r>
              <a:rPr lang="ko-KR" altLang="en-US" dirty="0"/>
              <a:t>음성 정보를 담고 있는 </a:t>
            </a:r>
            <a:r>
              <a:rPr lang="en-US" altLang="ko-KR" dirty="0"/>
              <a:t>Chunk</a:t>
            </a:r>
          </a:p>
          <a:p>
            <a:pPr lvl="1"/>
            <a:r>
              <a:rPr lang="en-US" altLang="ko-KR" dirty="0"/>
              <a:t>Chunk ID: ‘</a:t>
            </a:r>
            <a:r>
              <a:rPr lang="en-US" altLang="ko-KR" dirty="0" err="1"/>
              <a:t>fmt</a:t>
            </a:r>
            <a:r>
              <a:rPr lang="en-US" altLang="ko-KR" dirty="0"/>
              <a:t> ‘</a:t>
            </a:r>
            <a:r>
              <a:rPr lang="ko-KR" altLang="en-US" dirty="0"/>
              <a:t>의 아스키 값</a:t>
            </a:r>
            <a:endParaRPr lang="en-US" altLang="ko-KR" dirty="0"/>
          </a:p>
          <a:p>
            <a:pPr lvl="1"/>
            <a:r>
              <a:rPr lang="en-US" altLang="ko-KR" dirty="0"/>
              <a:t>Chunk Size: </a:t>
            </a:r>
            <a:r>
              <a:rPr lang="ko-KR" altLang="en-US" dirty="0"/>
              <a:t>나머지 부분에 대한 사이즈 값</a:t>
            </a:r>
            <a:endParaRPr lang="en-US" altLang="ko-KR" dirty="0"/>
          </a:p>
          <a:p>
            <a:pPr lvl="1"/>
            <a:r>
              <a:rPr lang="en-US" altLang="ko-KR" dirty="0"/>
              <a:t>Audio Format: WAV </a:t>
            </a:r>
            <a:r>
              <a:rPr lang="ko-KR" altLang="en-US" dirty="0"/>
              <a:t>파일은 </a:t>
            </a:r>
            <a:r>
              <a:rPr lang="en-US" altLang="ko-KR" dirty="0"/>
              <a:t>PCM </a:t>
            </a:r>
            <a:r>
              <a:rPr lang="ko-KR" altLang="en-US" dirty="0"/>
              <a:t>값</a:t>
            </a:r>
            <a:endParaRPr lang="en-US" altLang="ko-KR" dirty="0"/>
          </a:p>
          <a:p>
            <a:pPr lvl="1"/>
            <a:r>
              <a:rPr lang="en-US" altLang="ko-KR" dirty="0"/>
              <a:t>Number of Channel: </a:t>
            </a:r>
            <a:r>
              <a:rPr lang="ko-KR" altLang="en-US" dirty="0"/>
              <a:t>음성 파일의 채널 수</a:t>
            </a:r>
            <a:endParaRPr lang="en-US" altLang="ko-KR" dirty="0"/>
          </a:p>
          <a:p>
            <a:pPr lvl="1"/>
            <a:r>
              <a:rPr lang="en-US" altLang="ko-KR" dirty="0"/>
              <a:t>Sample Rate: 1</a:t>
            </a:r>
            <a:r>
              <a:rPr lang="ko-KR" altLang="en-US" dirty="0"/>
              <a:t>초 동안의 샘플링 수</a:t>
            </a:r>
            <a:endParaRPr lang="en-US" altLang="ko-KR" dirty="0"/>
          </a:p>
          <a:p>
            <a:pPr lvl="1"/>
            <a:r>
              <a:rPr lang="en-US" altLang="ko-KR" dirty="0"/>
              <a:t>Byte Rate: 1</a:t>
            </a:r>
            <a:r>
              <a:rPr lang="ko-KR" altLang="en-US" dirty="0"/>
              <a:t>초 동안 필요한 바이트 수</a:t>
            </a:r>
            <a:endParaRPr lang="en-US" altLang="ko-KR" dirty="0"/>
          </a:p>
          <a:p>
            <a:pPr lvl="1"/>
            <a:r>
              <a:rPr lang="en-US" altLang="ko-KR" dirty="0"/>
              <a:t>Block Align: Sample Frame</a:t>
            </a:r>
            <a:r>
              <a:rPr lang="ko-KR" altLang="en-US" dirty="0"/>
              <a:t>의 크기</a:t>
            </a:r>
            <a:endParaRPr lang="en-US" altLang="ko-KR" dirty="0"/>
          </a:p>
          <a:p>
            <a:pPr lvl="1"/>
            <a:r>
              <a:rPr lang="en-US" altLang="ko-KR" dirty="0"/>
              <a:t>Bit per Sample: </a:t>
            </a:r>
            <a:r>
              <a:rPr lang="ko-KR" altLang="en-US" dirty="0"/>
              <a:t>하나의 샘플에 대한 </a:t>
            </a:r>
            <a:r>
              <a:rPr lang="en-US" altLang="ko-KR" dirty="0"/>
              <a:t>bit </a:t>
            </a:r>
            <a:r>
              <a:rPr lang="ko-KR" altLang="en-US" dirty="0"/>
              <a:t>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A70FD0-1402-4649-A512-2259208903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F5E30F4-5AD9-4524-AAE5-F6F07665D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930043"/>
              </p:ext>
            </p:extLst>
          </p:nvPr>
        </p:nvGraphicFramePr>
        <p:xfrm>
          <a:off x="911603" y="1350628"/>
          <a:ext cx="2200712" cy="46507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0712">
                  <a:extLst>
                    <a:ext uri="{9D8B030D-6E8A-4147-A177-3AD203B41FA5}">
                      <a16:colId xmlns:a16="http://schemas.microsoft.com/office/drawing/2014/main" val="2031580103"/>
                    </a:ext>
                  </a:extLst>
                </a:gridCol>
              </a:tblGrid>
              <a:tr h="1124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RIFF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34223"/>
                  </a:ext>
                </a:extLst>
              </a:tr>
              <a:tr h="2440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FMT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64738"/>
                  </a:ext>
                </a:extLst>
              </a:tr>
              <a:tr h="1085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27551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9CC55B7-D974-4C41-9C34-767DD8966CE4}"/>
              </a:ext>
            </a:extLst>
          </p:cNvPr>
          <p:cNvSpPr/>
          <p:nvPr/>
        </p:nvSpPr>
        <p:spPr>
          <a:xfrm>
            <a:off x="911603" y="2474751"/>
            <a:ext cx="2200712" cy="244119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79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445C9-1132-4C33-AE3F-374F6AD3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 (5/5)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6A552-0104-4DB1-9BDE-3B5D4E0A9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606" y="1350628"/>
            <a:ext cx="7505350" cy="4965700"/>
          </a:xfrm>
        </p:spPr>
        <p:txBody>
          <a:bodyPr/>
          <a:lstStyle/>
          <a:p>
            <a:r>
              <a:rPr lang="en-US" altLang="ko-KR" dirty="0"/>
              <a:t>DATA : </a:t>
            </a:r>
            <a:r>
              <a:rPr lang="ko-KR" altLang="en-US" dirty="0"/>
              <a:t>실제 데이터에 대한 </a:t>
            </a:r>
            <a:r>
              <a:rPr lang="en-US" altLang="ko-KR" dirty="0"/>
              <a:t>Chunk</a:t>
            </a:r>
          </a:p>
          <a:p>
            <a:pPr lvl="1"/>
            <a:r>
              <a:rPr lang="en-US" altLang="ko-KR" dirty="0"/>
              <a:t>Chunk ID: ‘DATA’</a:t>
            </a:r>
            <a:r>
              <a:rPr lang="ko-KR" altLang="en-US" dirty="0"/>
              <a:t>의 아스키 값</a:t>
            </a:r>
            <a:endParaRPr lang="en-US" altLang="ko-KR" dirty="0"/>
          </a:p>
          <a:p>
            <a:pPr lvl="1"/>
            <a:r>
              <a:rPr lang="en-US" altLang="ko-KR" dirty="0"/>
              <a:t>Chunk</a:t>
            </a:r>
            <a:r>
              <a:rPr lang="ko-KR" altLang="en-US" dirty="0"/>
              <a:t> </a:t>
            </a:r>
            <a:r>
              <a:rPr lang="en-US" altLang="ko-KR" dirty="0"/>
              <a:t>Size:</a:t>
            </a:r>
            <a:r>
              <a:rPr lang="ko-KR" altLang="en-US" dirty="0"/>
              <a:t> 실제 데이터의 사이즈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A70FD0-1402-4649-A512-2259208903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F5E30F4-5AD9-4524-AAE5-F6F07665D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688704"/>
              </p:ext>
            </p:extLst>
          </p:nvPr>
        </p:nvGraphicFramePr>
        <p:xfrm>
          <a:off x="911603" y="1350628"/>
          <a:ext cx="2200712" cy="46507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0712">
                  <a:extLst>
                    <a:ext uri="{9D8B030D-6E8A-4147-A177-3AD203B41FA5}">
                      <a16:colId xmlns:a16="http://schemas.microsoft.com/office/drawing/2014/main" val="2031580103"/>
                    </a:ext>
                  </a:extLst>
                </a:gridCol>
              </a:tblGrid>
              <a:tr h="1124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RIFF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34223"/>
                  </a:ext>
                </a:extLst>
              </a:tr>
              <a:tr h="2440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FMT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64738"/>
                  </a:ext>
                </a:extLst>
              </a:tr>
              <a:tr h="1085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27551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9CC55B7-D974-4C41-9C34-767DD8966CE4}"/>
              </a:ext>
            </a:extLst>
          </p:cNvPr>
          <p:cNvSpPr/>
          <p:nvPr/>
        </p:nvSpPr>
        <p:spPr>
          <a:xfrm>
            <a:off x="911603" y="4924338"/>
            <a:ext cx="2200712" cy="107704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3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24037-D1F7-42C9-AA5F-387B7088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NoSQL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59476-B0FC-4DF8-BD51-32FF7A2BE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분산형 클러스터를 사용하여 데이터베이스 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관계형 모델을 사용하지 않음</a:t>
            </a:r>
            <a:endParaRPr lang="en-US" altLang="ko-KR" dirty="0"/>
          </a:p>
          <a:p>
            <a:pPr lvl="1"/>
            <a:r>
              <a:rPr lang="ko-KR" altLang="en-US" dirty="0"/>
              <a:t>불필요한 </a:t>
            </a:r>
            <a:r>
              <a:rPr lang="en-US" altLang="ko-KR" dirty="0"/>
              <a:t>JOIN</a:t>
            </a:r>
            <a:r>
              <a:rPr lang="ko-KR" altLang="en-US" dirty="0"/>
              <a:t> 최소화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데이터 처리의 완결성</a:t>
            </a:r>
            <a:r>
              <a:rPr lang="en-US" altLang="ko-KR" dirty="0"/>
              <a:t>, ACID </a:t>
            </a:r>
            <a:r>
              <a:rPr lang="ko-KR" altLang="en-US" dirty="0"/>
              <a:t>결여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1CAB68-1556-443C-A41B-CB43DF68A0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5B6C0-9945-4710-9747-5D7AB420288B}"/>
              </a:ext>
            </a:extLst>
          </p:cNvPr>
          <p:cNvSpPr txBox="1"/>
          <p:nvPr/>
        </p:nvSpPr>
        <p:spPr>
          <a:xfrm>
            <a:off x="7785473" y="6167347"/>
            <a:ext cx="4406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* ACID: Atomicity, Consistency, Isolation, Durability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792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IN Lab. Template 2017">
  <a:themeElements>
    <a:clrScheme name="RTILightColorsv1">
      <a:dk1>
        <a:srgbClr val="000000"/>
      </a:dk1>
      <a:lt1>
        <a:srgbClr val="FFFFFF"/>
      </a:lt1>
      <a:dk2>
        <a:srgbClr val="E7DEC9"/>
      </a:dk2>
      <a:lt2>
        <a:srgbClr val="4F271C"/>
      </a:lt2>
      <a:accent1>
        <a:srgbClr val="0070C0"/>
      </a:accent1>
      <a:accent2>
        <a:srgbClr val="FF6600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00B050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RTI White Template 2015 - Wide.potx</Template>
  <TotalTime>73233</TotalTime>
  <Words>591</Words>
  <Application>Microsoft Office PowerPoint</Application>
  <PresentationFormat>와이드스크린</PresentationFormat>
  <Paragraphs>201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HY헤드라인M</vt:lpstr>
      <vt:lpstr>Arial</vt:lpstr>
      <vt:lpstr>Calibri</vt:lpstr>
      <vt:lpstr>PIN Lab. Template 2017</vt:lpstr>
      <vt:lpstr>Docker 기반 클라우드 데이터베이스 연동 WAV 파일 녹음기 구현 및 배포</vt:lpstr>
      <vt:lpstr>목차</vt:lpstr>
      <vt:lpstr>Overview</vt:lpstr>
      <vt:lpstr>WAV (1/4)</vt:lpstr>
      <vt:lpstr>WAV (2/5)</vt:lpstr>
      <vt:lpstr>WAV (3/5)</vt:lpstr>
      <vt:lpstr>WAV (4/5)</vt:lpstr>
      <vt:lpstr>WAV (5/5)</vt:lpstr>
      <vt:lpstr>NoSQL</vt:lpstr>
      <vt:lpstr>Mongo DB</vt:lpstr>
      <vt:lpstr>Docker (1/3)</vt:lpstr>
      <vt:lpstr>Docker (2/3)</vt:lpstr>
      <vt:lpstr>Docker (3/3)</vt:lpstr>
      <vt:lpstr>Jetson Nano board</vt:lpstr>
      <vt:lpstr>PoC</vt:lpstr>
      <vt:lpstr>Architecture</vt:lpstr>
      <vt:lpstr>Test Scenario (Record)</vt:lpstr>
      <vt:lpstr>Test Scenario (Play)</vt:lpstr>
      <vt:lpstr>Docker Hub</vt:lpstr>
      <vt:lpstr>프로그램 실행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Lab.</dc:title>
  <dc:creator>PIN Lab.</dc:creator>
  <cp:lastModifiedBy>현아</cp:lastModifiedBy>
  <cp:revision>1060</cp:revision>
  <dcterms:created xsi:type="dcterms:W3CDTF">2014-09-12T18:39:10Z</dcterms:created>
  <dcterms:modified xsi:type="dcterms:W3CDTF">2021-05-13T13:41:13Z</dcterms:modified>
</cp:coreProperties>
</file>