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74" r:id="rId6"/>
    <p:sldId id="275" r:id="rId7"/>
    <p:sldId id="302" r:id="rId8"/>
    <p:sldId id="276" r:id="rId9"/>
    <p:sldId id="307" r:id="rId10"/>
    <p:sldId id="1766" r:id="rId11"/>
    <p:sldId id="265" r:id="rId12"/>
    <p:sldId id="263" r:id="rId13"/>
    <p:sldId id="260" r:id="rId14"/>
    <p:sldId id="1765" r:id="rId15"/>
    <p:sldId id="1767" r:id="rId16"/>
    <p:sldId id="1771" r:id="rId17"/>
    <p:sldId id="261" r:id="rId18"/>
    <p:sldId id="1768" r:id="rId19"/>
    <p:sldId id="1769" r:id="rId20"/>
    <p:sldId id="17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  <p:cmAuthor id="3" name="최유정" initials="최" lastIdx="2" clrIdx="2">
    <p:extLst>
      <p:ext uri="{19B8F6BF-5375-455C-9EA6-DF929625EA0E}">
        <p15:presenceInfo xmlns:p15="http://schemas.microsoft.com/office/powerpoint/2012/main" userId="S::cyj9710100@skuniv.ac.kr::ec83653f-3da8-4cb5-8102-c9bab811aa89" providerId="AD"/>
      </p:ext>
    </p:extLst>
  </p:cmAuthor>
  <p:cmAuthor id="4" name="Woong Bin Sim" initials="WBS" lastIdx="8" clrIdx="3">
    <p:extLst>
      <p:ext uri="{19B8F6BF-5375-455C-9EA6-DF929625EA0E}">
        <p15:presenceInfo xmlns:p15="http://schemas.microsoft.com/office/powerpoint/2012/main" userId="cdbe332fa7bf110e" providerId="Windows Live"/>
      </p:ext>
    </p:extLst>
  </p:cmAuthor>
  <p:cmAuthor id="5" name="이건희" initials="이" lastIdx="20" clrIdx="4">
    <p:extLst>
      <p:ext uri="{19B8F6BF-5375-455C-9EA6-DF929625EA0E}">
        <p15:presenceInfo xmlns:p15="http://schemas.microsoft.com/office/powerpoint/2012/main" userId="S::ygh2828@skuniv.ac.kr::fe6e6ed0-2c39-413f-a20b-5790f94ee7aa" providerId="AD"/>
      </p:ext>
    </p:extLst>
  </p:cmAuthor>
  <p:cmAuthor id="6" name="이 재호" initials="이재" lastIdx="4" clrIdx="5">
    <p:extLst>
      <p:ext uri="{19B8F6BF-5375-455C-9EA6-DF929625EA0E}">
        <p15:presenceInfo xmlns:p15="http://schemas.microsoft.com/office/powerpoint/2012/main" userId="bae8477238ee2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10C"/>
    <a:srgbClr val="F0A010"/>
    <a:srgbClr val="FFFFFF"/>
    <a:srgbClr val="17375E"/>
    <a:srgbClr val="FFFFA3"/>
    <a:srgbClr val="FF9900"/>
    <a:srgbClr val="0069AA"/>
    <a:srgbClr val="000000"/>
    <a:srgbClr val="0CA6A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124" autoAdjust="0"/>
  </p:normalViewPr>
  <p:slideViewPr>
    <p:cSldViewPr snapToGrid="0">
      <p:cViewPr varScale="1">
        <p:scale>
          <a:sx n="114" d="100"/>
          <a:sy n="114" d="100"/>
        </p:scale>
        <p:origin x="3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©2021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microsoft.com/office/2007/relationships/hdphoto" Target="../media/hdphoto2.wdp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microsoft.com/office/2007/relationships/hdphoto" Target="../media/hdphoto2.wdp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E260-A857-4148-9D9F-D2166B8C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Cloud Platform </a:t>
            </a:r>
            <a:r>
              <a:rPr lang="ko-KR" altLang="en-US" dirty="0"/>
              <a:t>기반 </a:t>
            </a:r>
            <a:r>
              <a:rPr lang="en-US" altLang="ko-KR" dirty="0"/>
              <a:t>Speech-to-Text API</a:t>
            </a:r>
            <a:r>
              <a:rPr lang="ko-KR" altLang="en-US" dirty="0"/>
              <a:t>를 이용한 </a:t>
            </a:r>
            <a:r>
              <a:rPr lang="en-US" altLang="ko-KR" dirty="0"/>
              <a:t>WAV </a:t>
            </a:r>
            <a:r>
              <a:rPr lang="ko-KR" altLang="en-US" dirty="0"/>
              <a:t>파일 텍스트 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4A323-1717-4DC3-9196-47D488C2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2021.06.11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8888B-9BC9-4440-8446-EFC5736DE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김현아 </a:t>
            </a:r>
            <a:r>
              <a:rPr lang="en-US" altLang="ko-KR" dirty="0"/>
              <a:t>(kimha1999@skuniv.ac.kr)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3E1BD-7513-4845-AB5C-DCF0A9866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4037-D1F7-42C9-AA5F-387B708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9476-B0FC-4DF8-BD51-32FF7A2B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분산형 클러스터를 사용하여 데이터베이스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관계형 모델을 사용하지 않음</a:t>
            </a:r>
            <a:endParaRPr lang="en-US" altLang="ko-KR" dirty="0"/>
          </a:p>
          <a:p>
            <a:pPr lvl="1"/>
            <a:r>
              <a:rPr lang="ko-KR" altLang="en-US" dirty="0"/>
              <a:t>불필요한 </a:t>
            </a:r>
            <a:r>
              <a:rPr lang="en-US" altLang="ko-KR" dirty="0"/>
              <a:t>JOIN</a:t>
            </a:r>
            <a:r>
              <a:rPr lang="ko-KR" altLang="en-US" dirty="0"/>
              <a:t>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처리의 완결성</a:t>
            </a:r>
            <a:r>
              <a:rPr lang="en-US" altLang="ko-KR" dirty="0"/>
              <a:t>, ACID </a:t>
            </a:r>
            <a:r>
              <a:rPr lang="ko-KR" altLang="en-US" dirty="0"/>
              <a:t>결여</a:t>
            </a:r>
            <a:endParaRPr lang="en-US" altLang="ko-KR" dirty="0"/>
          </a:p>
          <a:p>
            <a:pPr lvl="1"/>
            <a:r>
              <a:rPr lang="ko-KR" altLang="en-US" dirty="0" err="1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/>
              <a:t>독립성</a:t>
            </a:r>
            <a:r>
              <a:rPr lang="en-US" altLang="ko-KR"/>
              <a:t>, </a:t>
            </a:r>
            <a:r>
              <a:rPr lang="ko-KR" altLang="en-US"/>
              <a:t>지속성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CAB68-1556-443C-A41B-CB43DF68A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5B6C0-9945-4710-9747-5D7AB420288B}"/>
              </a:ext>
            </a:extLst>
          </p:cNvPr>
          <p:cNvSpPr txBox="1"/>
          <p:nvPr/>
        </p:nvSpPr>
        <p:spPr>
          <a:xfrm>
            <a:off x="7785473" y="6167347"/>
            <a:ext cx="440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ACID: Atomicity, Consistency, Isolation, Durability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79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24037-D1F7-42C9-AA5F-387B708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9476-B0FC-4DF8-BD51-32FF7A2B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타입의 </a:t>
            </a:r>
            <a:r>
              <a:rPr lang="en-US" altLang="ko-KR" dirty="0"/>
              <a:t>Document </a:t>
            </a:r>
            <a:r>
              <a:rPr lang="ko-KR" altLang="en-US" dirty="0"/>
              <a:t>방식 </a:t>
            </a:r>
            <a:r>
              <a:rPr lang="en-US" altLang="ko-KR" dirty="0"/>
              <a:t>NoSQL</a:t>
            </a:r>
          </a:p>
          <a:p>
            <a:pPr lvl="1"/>
            <a:r>
              <a:rPr lang="ko-KR" altLang="en-US" dirty="0"/>
              <a:t>키와 값 쌍으로 구성된 데이터 포맷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CRUD </a:t>
            </a:r>
            <a:r>
              <a:rPr lang="ko-KR" altLang="en-US" dirty="0"/>
              <a:t>위주의 다중 트랜잭션 처리 가능</a:t>
            </a:r>
            <a:endParaRPr lang="en-US" altLang="ko-KR" dirty="0"/>
          </a:p>
          <a:p>
            <a:pPr lvl="1"/>
            <a:r>
              <a:rPr lang="ko-KR" altLang="en-US" dirty="0"/>
              <a:t>기본적인 데이터 처리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Atlas</a:t>
            </a:r>
            <a:r>
              <a:rPr lang="ko-KR" altLang="en-US" dirty="0"/>
              <a:t>를 통한 연동</a:t>
            </a:r>
            <a:endParaRPr lang="en-US" altLang="ko-KR" dirty="0"/>
          </a:p>
          <a:p>
            <a:pPr lvl="1"/>
            <a:r>
              <a:rPr lang="en-US" altLang="ko-KR" dirty="0"/>
              <a:t>MongoDB</a:t>
            </a:r>
            <a:r>
              <a:rPr lang="ko-KR" altLang="en-US" dirty="0"/>
              <a:t>에서 운영하는 클라우드 서비스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CAB68-1556-443C-A41B-CB43DF68A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MongoDB 데이터 관계 모델링 - Devhaks 개발 저장소">
            <a:extLst>
              <a:ext uri="{FF2B5EF4-FFF2-40B4-BE49-F238E27FC236}">
                <a16:creationId xmlns:a16="http://schemas.microsoft.com/office/drawing/2014/main" id="{583C495E-D2F2-4662-94DB-3F6CB8CC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721" y="4410077"/>
            <a:ext cx="1985962" cy="19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EFB1-9721-4D28-B063-4103AB24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400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7F7AE-60A8-4692-9648-DFE1F277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4 </a:t>
            </a:r>
            <a:r>
              <a:rPr lang="ko-KR" altLang="en-US" dirty="0"/>
              <a:t>모델 </a:t>
            </a:r>
            <a:r>
              <a:rPr lang="en-US" altLang="ko-KR" dirty="0"/>
              <a:t>B</a:t>
            </a:r>
            <a:r>
              <a:rPr lang="ko-KR" altLang="en-US" dirty="0"/>
              <a:t>의 사양을 가진 키보드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SD</a:t>
            </a:r>
            <a:r>
              <a:rPr lang="ko-KR" altLang="en-US" dirty="0"/>
              <a:t>카드를 통해 부팅</a:t>
            </a:r>
            <a:endParaRPr lang="en-US" altLang="ko-KR" dirty="0"/>
          </a:p>
          <a:p>
            <a:pPr lvl="1"/>
            <a:r>
              <a:rPr lang="ko-KR" altLang="en-US" dirty="0"/>
              <a:t>리눅스 커널 기반 운영 체제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1.8GHz </a:t>
            </a:r>
            <a:r>
              <a:rPr lang="ko-KR" altLang="en-US" dirty="0" err="1"/>
              <a:t>쿼드</a:t>
            </a:r>
            <a:r>
              <a:rPr lang="ko-KR" altLang="en-US" dirty="0"/>
              <a:t> 코어 프로세서 탑재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방열판</a:t>
            </a:r>
            <a:r>
              <a:rPr lang="ko-KR" altLang="en-US" dirty="0"/>
              <a:t> 내장하여 발열 문제 해결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ED4E0-D972-4D0F-9CB9-E9E12478C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6C8CC4FB-24DC-428C-AEBC-D1A4B7141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4643" l="9699" r="89967">
                        <a14:foregroundMark x1="57860" y1="90476" x2="57860" y2="90476"/>
                        <a14:foregroundMark x1="65217" y1="94643" x2="65217" y2="94643"/>
                        <a14:foregroundMark x1="9699" y1="54762" x2="9699" y2="54762"/>
                        <a14:foregroundMark x1="20401" y1="8333" x2="20401" y2="8333"/>
                        <a14:foregroundMark x1="22408" y1="10119" x2="22408" y2="10119"/>
                        <a14:backgroundMark x1="31104" y1="80952" x2="31123" y2="81090"/>
                        <a14:backgroundMark x1="33489" y1="85111" x2="33779" y2="85714"/>
                        <a14:backgroundMark x1="30100" y1="81548" x2="32107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05701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ACA9D7-383B-4494-8698-2A61F1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PoC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A5642-6388-4FBE-B8B2-44B4EDA3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FC38-B375-411B-8212-A6B9BB8D1C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2A7DED5-E890-41DD-B691-1E6502973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1724" y1="54663" x2="41379" y2="50000"/>
                        <a14:backgroundMark x1="41379" y1="50000" x2="41897" y2="51036"/>
                        <a14:backgroundMark x1="44483" y1="41192" x2="31207" y2="65285"/>
                        <a14:backgroundMark x1="31207" y1="65285" x2="36207" y2="39378"/>
                        <a14:backgroundMark x1="36207" y1="39378" x2="45172" y2="38860"/>
                        <a14:backgroundMark x1="45172" y1="38860" x2="49483" y2="51554"/>
                        <a14:backgroundMark x1="49483" y1="51554" x2="58966" y2="57254"/>
                        <a14:backgroundMark x1="58966" y1="57254" x2="67586" y2="47150"/>
                        <a14:backgroundMark x1="67586" y1="47150" x2="57931" y2="66580"/>
                        <a14:backgroundMark x1="57931" y1="66580" x2="44655" y2="67876"/>
                        <a14:backgroundMark x1="44655" y1="67876" x2="35000" y2="61140"/>
                        <a14:backgroundMark x1="35000" y1="61140" x2="33793" y2="58808"/>
                        <a14:backgroundMark x1="25517" y1="44041" x2="25345" y2="46373"/>
                        <a14:backgroundMark x1="23276" y1="67876" x2="24828" y2="6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0" t="19128" r="15145" b="21078"/>
          <a:stretch/>
        </p:blipFill>
        <p:spPr bwMode="auto">
          <a:xfrm>
            <a:off x="3999654" y="274639"/>
            <a:ext cx="5448755" cy="29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4BC2F6-D8E7-4CED-B2B1-B6C4F732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9205F-3E1F-4621-BCEC-70E0394C1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68CEFD-3B15-49F8-A276-11A6F54A0A6B}"/>
              </a:ext>
            </a:extLst>
          </p:cNvPr>
          <p:cNvSpPr/>
          <p:nvPr/>
        </p:nvSpPr>
        <p:spPr>
          <a:xfrm>
            <a:off x="1781174" y="3387343"/>
            <a:ext cx="5240123" cy="28991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6B5E76-7994-4955-86C6-80B5423277B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754208" y="4157854"/>
            <a:ext cx="1159388" cy="1313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7F069E-50A8-4A12-AD04-CD8DC0133E98}"/>
              </a:ext>
            </a:extLst>
          </p:cNvPr>
          <p:cNvGrpSpPr/>
          <p:nvPr/>
        </p:nvGrpSpPr>
        <p:grpSpPr>
          <a:xfrm>
            <a:off x="4190720" y="3799600"/>
            <a:ext cx="2108972" cy="2396942"/>
            <a:chOff x="901470" y="2889977"/>
            <a:chExt cx="2108972" cy="2396942"/>
          </a:xfrm>
        </p:grpSpPr>
        <p:pic>
          <p:nvPicPr>
            <p:cNvPr id="66" name="Picture 14" descr="WAV | HTML &amp;amp; CSS Wiki | Fandom">
              <a:extLst>
                <a:ext uri="{FF2B5EF4-FFF2-40B4-BE49-F238E27FC236}">
                  <a16:creationId xmlns:a16="http://schemas.microsoft.com/office/drawing/2014/main" id="{CB22F29F-0ABD-40FA-9CDA-371E4B9DF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346" y="2889977"/>
              <a:ext cx="716508" cy="71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F0F8B8F-9DC0-4C1F-B794-C1F77DD5F18A}"/>
                </a:ext>
              </a:extLst>
            </p:cNvPr>
            <p:cNvGrpSpPr/>
            <p:nvPr/>
          </p:nvGrpSpPr>
          <p:grpSpPr>
            <a:xfrm>
              <a:off x="946692" y="3845624"/>
              <a:ext cx="2063750" cy="280710"/>
              <a:chOff x="5156740" y="1359767"/>
              <a:chExt cx="3035341" cy="45015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C728340-164F-4C3C-B24E-53EBFC21B349}"/>
                  </a:ext>
                </a:extLst>
              </p:cNvPr>
              <p:cNvSpPr/>
              <p:nvPr/>
            </p:nvSpPr>
            <p:spPr>
              <a:xfrm>
                <a:off x="5156740" y="1417739"/>
                <a:ext cx="1101826" cy="310392"/>
              </a:xfrm>
              <a:prstGeom prst="rect">
                <a:avLst/>
              </a:prstGeom>
              <a:solidFill>
                <a:srgbClr val="A79C8E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6E58B68-62DB-4856-BD09-416A9CCFBE7D}"/>
                  </a:ext>
                </a:extLst>
              </p:cNvPr>
              <p:cNvSpPr/>
              <p:nvPr/>
            </p:nvSpPr>
            <p:spPr>
              <a:xfrm>
                <a:off x="6248402" y="1417739"/>
                <a:ext cx="1943679" cy="310392"/>
              </a:xfrm>
              <a:prstGeom prst="rect">
                <a:avLst/>
              </a:prstGeom>
              <a:solidFill>
                <a:srgbClr val="F1BBBA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ED7E1B7-DB0D-484D-8CF4-5C4726F6F9D4}"/>
                  </a:ext>
                </a:extLst>
              </p:cNvPr>
              <p:cNvSpPr txBox="1"/>
              <p:nvPr/>
            </p:nvSpPr>
            <p:spPr>
              <a:xfrm>
                <a:off x="5223661" y="1365718"/>
                <a:ext cx="951189" cy="44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95000"/>
                      </a:schemeClr>
                    </a:solidFill>
                  </a:rPr>
                  <a:t>Header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3CC603-3187-4476-9CF1-DE0590785B42}"/>
                  </a:ext>
                </a:extLst>
              </p:cNvPr>
              <p:cNvSpPr txBox="1"/>
              <p:nvPr/>
            </p:nvSpPr>
            <p:spPr>
              <a:xfrm>
                <a:off x="6871862" y="1359767"/>
                <a:ext cx="696757" cy="44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Data</a:t>
                </a:r>
                <a:endParaRPr lang="ko-KR" altLang="en-US" dirty="0"/>
              </a:p>
            </p:txBody>
          </p:sp>
        </p:grpSp>
        <p:pic>
          <p:nvPicPr>
            <p:cNvPr id="73" name="Picture 22">
              <a:extLst>
                <a:ext uri="{FF2B5EF4-FFF2-40B4-BE49-F238E27FC236}">
                  <a16:creationId xmlns:a16="http://schemas.microsoft.com/office/drawing/2014/main" id="{59159509-BA27-4C6A-93D4-A6CFB31F6E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8" t="22036" r="32317" b="26714"/>
            <a:stretch/>
          </p:blipFill>
          <p:spPr bwMode="auto">
            <a:xfrm>
              <a:off x="1022547" y="4420604"/>
              <a:ext cx="586013" cy="74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13751D7-259D-4F06-895B-9B4B4A206858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4076700"/>
              <a:ext cx="139700" cy="37147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2F02B59-640E-4278-A65B-5B7C381F2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2575" y="4079875"/>
              <a:ext cx="136525" cy="35877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17F5D05-B373-49D3-BA31-40B36EAF2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207" y="3556522"/>
              <a:ext cx="785812" cy="32861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64B2821-9BF9-46DD-B540-30C91B98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2500" y="3556000"/>
              <a:ext cx="784225" cy="32385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D190DA3-E4AF-406B-AB62-7B05783A888A}"/>
                </a:ext>
              </a:extLst>
            </p:cNvPr>
            <p:cNvSpPr txBox="1"/>
            <p:nvPr/>
          </p:nvSpPr>
          <p:spPr>
            <a:xfrm>
              <a:off x="901470" y="5009920"/>
              <a:ext cx="828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Metadata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D1552D-53CE-403A-9453-18548574A70C}"/>
              </a:ext>
            </a:extLst>
          </p:cNvPr>
          <p:cNvGrpSpPr/>
          <p:nvPr/>
        </p:nvGrpSpPr>
        <p:grpSpPr>
          <a:xfrm>
            <a:off x="5860935" y="3732104"/>
            <a:ext cx="790181" cy="911516"/>
            <a:chOff x="2175080" y="5102383"/>
            <a:chExt cx="790181" cy="911516"/>
          </a:xfrm>
        </p:grpSpPr>
        <p:pic>
          <p:nvPicPr>
            <p:cNvPr id="71" name="Picture 2" descr="Speech To Text Icons - Download Free Vector Icons | Noun Project">
              <a:extLst>
                <a:ext uri="{FF2B5EF4-FFF2-40B4-BE49-F238E27FC236}">
                  <a16:creationId xmlns:a16="http://schemas.microsoft.com/office/drawing/2014/main" id="{3E525B55-60B5-4B89-9E11-E1DC50AF0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080" y="5102383"/>
              <a:ext cx="773017" cy="77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329229-F0AA-4948-AD33-E4972D4A6CF6}"/>
                </a:ext>
              </a:extLst>
            </p:cNvPr>
            <p:cNvSpPr txBox="1"/>
            <p:nvPr/>
          </p:nvSpPr>
          <p:spPr>
            <a:xfrm>
              <a:off x="2349362" y="5736900"/>
              <a:ext cx="615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STT.txt</a:t>
              </a:r>
              <a:endParaRPr lang="ko-KR" altLang="en-US" dirty="0"/>
            </a:p>
          </p:txBody>
        </p:sp>
      </p:grpSp>
      <p:sp>
        <p:nvSpPr>
          <p:cNvPr id="5147" name="TextBox 5146">
            <a:extLst>
              <a:ext uri="{FF2B5EF4-FFF2-40B4-BE49-F238E27FC236}">
                <a16:creationId xmlns:a16="http://schemas.microsoft.com/office/drawing/2014/main" id="{15DD5B42-4B3B-4C7E-9677-D5920488B55D}"/>
              </a:ext>
            </a:extLst>
          </p:cNvPr>
          <p:cNvSpPr txBox="1"/>
          <p:nvPr/>
        </p:nvSpPr>
        <p:spPr>
          <a:xfrm>
            <a:off x="4873386" y="5107258"/>
            <a:ext cx="140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Metadata probe</a:t>
            </a:r>
            <a:endParaRPr lang="ko-KR" altLang="en-US" sz="1400" dirty="0"/>
          </a:p>
        </p:txBody>
      </p:sp>
      <p:sp>
        <p:nvSpPr>
          <p:cNvPr id="5149" name="TextBox 5148">
            <a:extLst>
              <a:ext uri="{FF2B5EF4-FFF2-40B4-BE49-F238E27FC236}">
                <a16:creationId xmlns:a16="http://schemas.microsoft.com/office/drawing/2014/main" id="{0C8F7292-FB54-482B-B2F8-3629E0CFABC5}"/>
              </a:ext>
            </a:extLst>
          </p:cNvPr>
          <p:cNvSpPr txBox="1"/>
          <p:nvPr/>
        </p:nvSpPr>
        <p:spPr>
          <a:xfrm>
            <a:off x="2046431" y="4356924"/>
            <a:ext cx="65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pic>
        <p:nvPicPr>
          <p:cNvPr id="116" name="Picture 4" descr="Text Icons - 18,917 free vector icons">
            <a:extLst>
              <a:ext uri="{FF2B5EF4-FFF2-40B4-BE49-F238E27FC236}">
                <a16:creationId xmlns:a16="http://schemas.microsoft.com/office/drawing/2014/main" id="{DFAC7731-D9E4-4C3F-893C-0207F1CE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r="7814"/>
          <a:stretch/>
        </p:blipFill>
        <p:spPr bwMode="auto">
          <a:xfrm>
            <a:off x="6008930" y="1953675"/>
            <a:ext cx="488156" cy="60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>
            <a:extLst>
              <a:ext uri="{FF2B5EF4-FFF2-40B4-BE49-F238E27FC236}">
                <a16:creationId xmlns:a16="http://schemas.microsoft.com/office/drawing/2014/main" id="{FCA2D60B-95BF-468A-A6AE-4C477F996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t="18894" r="24110" b="19434"/>
          <a:stretch/>
        </p:blipFill>
        <p:spPr bwMode="auto">
          <a:xfrm>
            <a:off x="5021818" y="1940045"/>
            <a:ext cx="500063" cy="6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C98588F-0056-4CF2-9EEE-D0FBF62616AF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>
            <a:off x="5521881" y="2251434"/>
            <a:ext cx="487049" cy="556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1378A7BC-6CAC-4872-9DA0-A45D40CF82D0}"/>
              </a:ext>
            </a:extLst>
          </p:cNvPr>
          <p:cNvGrpSpPr/>
          <p:nvPr/>
        </p:nvGrpSpPr>
        <p:grpSpPr>
          <a:xfrm>
            <a:off x="7419925" y="1819831"/>
            <a:ext cx="1039979" cy="964813"/>
            <a:chOff x="6783873" y="1508903"/>
            <a:chExt cx="1039979" cy="964813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A3C1154-4E56-4B25-97A4-40772FB25B3E}"/>
                </a:ext>
              </a:extLst>
            </p:cNvPr>
            <p:cNvGrpSpPr/>
            <p:nvPr/>
          </p:nvGrpSpPr>
          <p:grpSpPr>
            <a:xfrm>
              <a:off x="6933137" y="1508903"/>
              <a:ext cx="747406" cy="781508"/>
              <a:chOff x="5106686" y="1365417"/>
              <a:chExt cx="747406" cy="781508"/>
            </a:xfrm>
          </p:grpSpPr>
          <p:pic>
            <p:nvPicPr>
              <p:cNvPr id="133" name="그림 132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35289890-1153-432C-B899-DD03E2CD0F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63"/>
              <a:stretch/>
            </p:blipFill>
            <p:spPr>
              <a:xfrm flipH="1">
                <a:off x="5106686" y="1365417"/>
                <a:ext cx="747406" cy="781508"/>
              </a:xfrm>
              <a:prstGeom prst="rect">
                <a:avLst/>
              </a:prstGeom>
            </p:spPr>
          </p:pic>
          <p:pic>
            <p:nvPicPr>
              <p:cNvPr id="139" name="Picture 6">
                <a:extLst>
                  <a:ext uri="{FF2B5EF4-FFF2-40B4-BE49-F238E27FC236}">
                    <a16:creationId xmlns:a16="http://schemas.microsoft.com/office/drawing/2014/main" id="{9B6433B6-C8CA-465C-9936-29D1CBC33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39" r="22839"/>
              <a:stretch/>
            </p:blipFill>
            <p:spPr bwMode="auto">
              <a:xfrm>
                <a:off x="5355671" y="1559436"/>
                <a:ext cx="267672" cy="487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73D9D-CF83-4E34-A245-199D07576C15}"/>
                </a:ext>
              </a:extLst>
            </p:cNvPr>
            <p:cNvSpPr txBox="1"/>
            <p:nvPr/>
          </p:nvSpPr>
          <p:spPr>
            <a:xfrm>
              <a:off x="6783873" y="2135162"/>
              <a:ext cx="1039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MongoDB</a:t>
              </a:r>
              <a:endParaRPr lang="ko-KR" altLang="en-US" dirty="0"/>
            </a:p>
          </p:txBody>
        </p:sp>
      </p:grp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1B445CF2-7B69-48D1-9C69-2AD3B2FD4659}"/>
              </a:ext>
            </a:extLst>
          </p:cNvPr>
          <p:cNvSpPr/>
          <p:nvPr/>
        </p:nvSpPr>
        <p:spPr>
          <a:xfrm>
            <a:off x="4897810" y="1780057"/>
            <a:ext cx="1716441" cy="1002074"/>
          </a:xfrm>
          <a:prstGeom prst="roundRect">
            <a:avLst/>
          </a:prstGeom>
          <a:noFill/>
          <a:ln w="12700">
            <a:solidFill>
              <a:srgbClr val="45516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9D5C91-D976-435D-B64F-675331E530C4}"/>
              </a:ext>
            </a:extLst>
          </p:cNvPr>
          <p:cNvGrpSpPr/>
          <p:nvPr/>
        </p:nvGrpSpPr>
        <p:grpSpPr>
          <a:xfrm>
            <a:off x="1922131" y="3587226"/>
            <a:ext cx="1829228" cy="1233201"/>
            <a:chOff x="1179556" y="1446462"/>
            <a:chExt cx="1829228" cy="123320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8AF0F0D-D313-4BDE-9560-803B7DA00288}"/>
                </a:ext>
              </a:extLst>
            </p:cNvPr>
            <p:cNvGrpSpPr/>
            <p:nvPr/>
          </p:nvGrpSpPr>
          <p:grpSpPr>
            <a:xfrm>
              <a:off x="1179556" y="1446462"/>
              <a:ext cx="909364" cy="782256"/>
              <a:chOff x="3329271" y="2271799"/>
              <a:chExt cx="1988191" cy="1648149"/>
            </a:xfrm>
          </p:grpSpPr>
          <p:pic>
            <p:nvPicPr>
              <p:cNvPr id="86" name="Picture 4">
                <a:extLst>
                  <a:ext uri="{FF2B5EF4-FFF2-40B4-BE49-F238E27FC236}">
                    <a16:creationId xmlns:a16="http://schemas.microsoft.com/office/drawing/2014/main" id="{FF1B8A11-61CD-4E64-8635-8A3D3DA55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1" t="16210" r="9755" b="16931"/>
              <a:stretch/>
            </p:blipFill>
            <p:spPr bwMode="auto">
              <a:xfrm>
                <a:off x="3329271" y="2271799"/>
                <a:ext cx="1988191" cy="1648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>
                <a:extLst>
                  <a:ext uri="{FF2B5EF4-FFF2-40B4-BE49-F238E27FC236}">
                    <a16:creationId xmlns:a16="http://schemas.microsoft.com/office/drawing/2014/main" id="{1A5397A3-01A9-4DE8-8E98-5AA7596D2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185" y="2271799"/>
                <a:ext cx="1180412" cy="118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04BFAE2-EF2F-4CF3-B94A-E61501E5175C}"/>
                </a:ext>
              </a:extLst>
            </p:cNvPr>
            <p:cNvGrpSpPr/>
            <p:nvPr/>
          </p:nvGrpSpPr>
          <p:grpSpPr>
            <a:xfrm>
              <a:off x="1717456" y="1478271"/>
              <a:ext cx="1291328" cy="1201392"/>
              <a:chOff x="1541497" y="4071308"/>
              <a:chExt cx="937875" cy="878875"/>
            </a:xfrm>
          </p:grpSpPr>
          <p:pic>
            <p:nvPicPr>
              <p:cNvPr id="84" name="그래픽 83" descr="사용자 단색으로 채워진">
                <a:extLst>
                  <a:ext uri="{FF2B5EF4-FFF2-40B4-BE49-F238E27FC236}">
                    <a16:creationId xmlns:a16="http://schemas.microsoft.com/office/drawing/2014/main" id="{8C521EEE-1F48-403C-B9AB-1972F92B2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541497" y="4071308"/>
                <a:ext cx="878875" cy="878875"/>
              </a:xfrm>
              <a:prstGeom prst="rect">
                <a:avLst/>
              </a:prstGeom>
            </p:spPr>
          </p:pic>
          <p:pic>
            <p:nvPicPr>
              <p:cNvPr id="85" name="Picture 4">
                <a:extLst>
                  <a:ext uri="{FF2B5EF4-FFF2-40B4-BE49-F238E27FC236}">
                    <a16:creationId xmlns:a16="http://schemas.microsoft.com/office/drawing/2014/main" id="{C96D56AD-B8CF-4260-B0CA-F1FDE6C38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6" t="6336" r="21664" b="5304"/>
              <a:stretch/>
            </p:blipFill>
            <p:spPr bwMode="auto">
              <a:xfrm>
                <a:off x="2160964" y="4403106"/>
                <a:ext cx="318408" cy="500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0" name="Picture 14">
            <a:extLst>
              <a:ext uri="{FF2B5EF4-FFF2-40B4-BE49-F238E27FC236}">
                <a16:creationId xmlns:a16="http://schemas.microsoft.com/office/drawing/2014/main" id="{717F9D1C-DDAD-4128-822F-5038B074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"/>
          <a:stretch/>
        </p:blipFill>
        <p:spPr bwMode="auto">
          <a:xfrm>
            <a:off x="5517696" y="1563248"/>
            <a:ext cx="503498" cy="4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C2070F8-739D-4DD0-9753-F14E9637170D}"/>
              </a:ext>
            </a:extLst>
          </p:cNvPr>
          <p:cNvSpPr txBox="1"/>
          <p:nvPr/>
        </p:nvSpPr>
        <p:spPr>
          <a:xfrm>
            <a:off x="6008930" y="831460"/>
            <a:ext cx="21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Google </a:t>
            </a:r>
          </a:p>
          <a:p>
            <a:r>
              <a:rPr lang="en-US" altLang="ko-KR" sz="1600" dirty="0"/>
              <a:t>Cloud Platform</a:t>
            </a:r>
            <a:endParaRPr lang="ko-KR" altLang="en-US" sz="1600" dirty="0"/>
          </a:p>
        </p:txBody>
      </p:sp>
      <p:pic>
        <p:nvPicPr>
          <p:cNvPr id="205" name="Picture 2" descr="Cloud Computing Services | Google Cloud">
            <a:extLst>
              <a:ext uri="{FF2B5EF4-FFF2-40B4-BE49-F238E27FC236}">
                <a16:creationId xmlns:a16="http://schemas.microsoft.com/office/drawing/2014/main" id="{5FE4C62C-EC77-4750-9334-4EE45DBF7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 t="17403" r="28168" b="17046"/>
          <a:stretch/>
        </p:blipFill>
        <p:spPr bwMode="auto">
          <a:xfrm>
            <a:off x="6734098" y="826680"/>
            <a:ext cx="387949" cy="3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70A6EB8-B0CA-4DDC-826B-EE4255A2BE6D}"/>
              </a:ext>
            </a:extLst>
          </p:cNvPr>
          <p:cNvSpPr txBox="1"/>
          <p:nvPr/>
        </p:nvSpPr>
        <p:spPr>
          <a:xfrm>
            <a:off x="3643138" y="3867354"/>
            <a:ext cx="13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WAV </a:t>
            </a:r>
            <a:r>
              <a:rPr lang="ko-KR" altLang="en-US" sz="1400" dirty="0"/>
              <a:t>파일 생성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FE27F6-07F1-4B59-BB45-0CC6CFEA7AC2}"/>
              </a:ext>
            </a:extLst>
          </p:cNvPr>
          <p:cNvSpPr txBox="1"/>
          <p:nvPr/>
        </p:nvSpPr>
        <p:spPr>
          <a:xfrm>
            <a:off x="7115775" y="5423867"/>
            <a:ext cx="69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insert</a:t>
            </a:r>
            <a:endParaRPr lang="ko-KR" altLang="en-US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67F23E7-350C-4E5C-ABEA-871025806533}"/>
              </a:ext>
            </a:extLst>
          </p:cNvPr>
          <p:cNvSpPr txBox="1"/>
          <p:nvPr/>
        </p:nvSpPr>
        <p:spPr>
          <a:xfrm>
            <a:off x="1948107" y="3377784"/>
            <a:ext cx="85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sentence</a:t>
            </a:r>
            <a:endParaRPr lang="ko-KR" altLang="en-US" dirty="0"/>
          </a:p>
        </p:txBody>
      </p: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B37EFBCA-04E4-410F-9BC6-0DCB6F52C578}"/>
              </a:ext>
            </a:extLst>
          </p:cNvPr>
          <p:cNvCxnSpPr/>
          <p:nvPr/>
        </p:nvCxnSpPr>
        <p:spPr>
          <a:xfrm>
            <a:off x="6139692" y="2993645"/>
            <a:ext cx="418557" cy="0"/>
          </a:xfrm>
          <a:prstGeom prst="line">
            <a:avLst/>
          </a:prstGeom>
          <a:ln w="76200">
            <a:solidFill>
              <a:srgbClr val="2F70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D68AE6B0-627F-4AA0-8E76-6241E9CEC518}"/>
              </a:ext>
            </a:extLst>
          </p:cNvPr>
          <p:cNvCxnSpPr>
            <a:cxnSpLocks/>
            <a:stCxn id="66" idx="0"/>
            <a:endCxn id="117" idx="2"/>
          </p:cNvCxnSpPr>
          <p:nvPr/>
        </p:nvCxnSpPr>
        <p:spPr>
          <a:xfrm flipV="1">
            <a:off x="5271850" y="2562822"/>
            <a:ext cx="0" cy="1236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A36EF6E4-78AB-46B8-9FC3-ED810188DE3A}"/>
              </a:ext>
            </a:extLst>
          </p:cNvPr>
          <p:cNvCxnSpPr>
            <a:cxnSpLocks/>
            <a:endCxn id="145" idx="2"/>
          </p:cNvCxnSpPr>
          <p:nvPr/>
        </p:nvCxnSpPr>
        <p:spPr>
          <a:xfrm rot="5400000" flipH="1" flipV="1">
            <a:off x="5943934" y="3862007"/>
            <a:ext cx="3073344" cy="918618"/>
          </a:xfrm>
          <a:prstGeom prst="bentConnector3">
            <a:avLst>
              <a:gd name="adj1" fmla="val 4416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D9666F0-FD3D-46A9-91AC-17A8B3A86A6B}"/>
              </a:ext>
            </a:extLst>
          </p:cNvPr>
          <p:cNvCxnSpPr>
            <a:cxnSpLocks/>
            <a:stCxn id="116" idx="2"/>
            <a:endCxn id="71" idx="0"/>
          </p:cNvCxnSpPr>
          <p:nvPr/>
        </p:nvCxnSpPr>
        <p:spPr>
          <a:xfrm flipH="1">
            <a:off x="6247444" y="2560317"/>
            <a:ext cx="5564" cy="11717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2E1A5A1-A270-4E4D-93F0-6952751A32D3}"/>
              </a:ext>
            </a:extLst>
          </p:cNvPr>
          <p:cNvGrpSpPr/>
          <p:nvPr/>
        </p:nvGrpSpPr>
        <p:grpSpPr>
          <a:xfrm>
            <a:off x="7655130" y="4198291"/>
            <a:ext cx="634802" cy="718802"/>
            <a:chOff x="7749260" y="3935261"/>
            <a:chExt cx="634802" cy="71880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C20F3AE-564C-440E-BCA9-D87839A7E3A1}"/>
                </a:ext>
              </a:extLst>
            </p:cNvPr>
            <p:cNvSpPr/>
            <p:nvPr/>
          </p:nvSpPr>
          <p:spPr>
            <a:xfrm>
              <a:off x="7749260" y="3935261"/>
              <a:ext cx="634802" cy="718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3" name="Picture 2" descr="File icon - file, papers, education, archive, sheets, files and folders,  document | School icon, Icon files, Icon">
              <a:extLst>
                <a:ext uri="{FF2B5EF4-FFF2-40B4-BE49-F238E27FC236}">
                  <a16:creationId xmlns:a16="http://schemas.microsoft.com/office/drawing/2014/main" id="{E465C422-0778-4461-A866-43087F9C4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902" y="3985376"/>
              <a:ext cx="630160" cy="63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2B4BE71E-B040-4DEA-B7BC-D6E372E19E8F}"/>
              </a:ext>
            </a:extLst>
          </p:cNvPr>
          <p:cNvGrpSpPr/>
          <p:nvPr/>
        </p:nvGrpSpPr>
        <p:grpSpPr>
          <a:xfrm>
            <a:off x="7957682" y="4494245"/>
            <a:ext cx="718802" cy="718802"/>
            <a:chOff x="7957682" y="4494245"/>
            <a:chExt cx="718802" cy="718802"/>
          </a:xfrm>
        </p:grpSpPr>
        <p:pic>
          <p:nvPicPr>
            <p:cNvPr id="280" name="그래픽 279" descr="돋보기 단색으로 채워진">
              <a:extLst>
                <a:ext uri="{FF2B5EF4-FFF2-40B4-BE49-F238E27FC236}">
                  <a16:creationId xmlns:a16="http://schemas.microsoft.com/office/drawing/2014/main" id="{FCB73088-C5BC-4CDD-A91E-6B2F89D2E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957682" y="4494245"/>
              <a:ext cx="718802" cy="718802"/>
            </a:xfrm>
            <a:prstGeom prst="rect">
              <a:avLst/>
            </a:prstGeom>
          </p:spPr>
        </p:pic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412145AE-A7A6-4954-B5A0-26DAA43F4335}"/>
                </a:ext>
              </a:extLst>
            </p:cNvPr>
            <p:cNvSpPr/>
            <p:nvPr/>
          </p:nvSpPr>
          <p:spPr>
            <a:xfrm>
              <a:off x="8053840" y="4588496"/>
              <a:ext cx="382867" cy="3770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4" name="Picture 10" descr="Raspberry pi Logos">
            <a:extLst>
              <a:ext uri="{FF2B5EF4-FFF2-40B4-BE49-F238E27FC236}">
                <a16:creationId xmlns:a16="http://schemas.microsoft.com/office/drawing/2014/main" id="{D0C257B1-80E2-4676-99FE-E680264D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6286" b="92000" l="2581" r="96935">
                        <a14:foregroundMark x1="22097" y1="22000" x2="14839" y2="14000"/>
                        <a14:foregroundMark x1="14839" y1="14000" x2="11452" y2="24857"/>
                        <a14:foregroundMark x1="10806" y1="41429" x2="6613" y2="57714"/>
                        <a14:foregroundMark x1="6613" y1="57714" x2="11290" y2="74286"/>
                        <a14:foregroundMark x1="11290" y1="74286" x2="19516" y2="85714"/>
                        <a14:foregroundMark x1="19516" y1="85714" x2="20484" y2="92000"/>
                        <a14:foregroundMark x1="9194" y1="79714" x2="4516" y2="61714"/>
                        <a14:foregroundMark x1="4516" y1="61714" x2="9355" y2="32286"/>
                        <a14:foregroundMark x1="9355" y1="32286" x2="6129" y2="16571"/>
                        <a14:foregroundMark x1="6129" y1="16571" x2="10484" y2="13143"/>
                        <a14:foregroundMark x1="35806" y1="10857" x2="25645" y2="10857"/>
                        <a14:foregroundMark x1="25645" y1="10857" x2="23871" y2="12000"/>
                        <a14:foregroundMark x1="23226" y1="11714" x2="31452" y2="6286"/>
                        <a14:foregroundMark x1="31452" y1="6286" x2="37581" y2="10000"/>
                        <a14:foregroundMark x1="3710" y1="65143" x2="2581" y2="52571"/>
                        <a14:foregroundMark x1="19194" y1="12000" x2="10968" y2="7714"/>
                        <a14:foregroundMark x1="10968" y1="7714" x2="14032" y2="6857"/>
                        <a14:foregroundMark x1="49516" y1="54286" x2="49516" y2="54286"/>
                        <a14:foregroundMark x1="46290" y1="52000" x2="46290" y2="52000"/>
                        <a14:foregroundMark x1="54516" y1="50857" x2="54516" y2="50857"/>
                        <a14:foregroundMark x1="59677" y1="54571" x2="59677" y2="54571"/>
                        <a14:foregroundMark x1="68710" y1="54857" x2="68710" y2="54857"/>
                        <a14:foregroundMark x1="72097" y1="52857" x2="72097" y2="52857"/>
                        <a14:foregroundMark x1="77903" y1="52857" x2="77903" y2="52857"/>
                        <a14:foregroundMark x1="81452" y1="52000" x2="81452" y2="52000"/>
                        <a14:foregroundMark x1="91613" y1="50286" x2="91613" y2="50286"/>
                        <a14:foregroundMark x1="96935" y1="51429" x2="96935" y2="51429"/>
                        <a14:foregroundMark x1="88387" y1="55714" x2="88387" y2="55714"/>
                        <a14:foregroundMark x1="96774" y1="45143" x2="96774" y2="45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20" y="5627999"/>
            <a:ext cx="1136761" cy="6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순서도: 화면 표시 1035">
            <a:extLst>
              <a:ext uri="{FF2B5EF4-FFF2-40B4-BE49-F238E27FC236}">
                <a16:creationId xmlns:a16="http://schemas.microsoft.com/office/drawing/2014/main" id="{CA7423C7-FA30-4D64-8F76-B7A3192732F3}"/>
              </a:ext>
            </a:extLst>
          </p:cNvPr>
          <p:cNvSpPr/>
          <p:nvPr/>
        </p:nvSpPr>
        <p:spPr>
          <a:xfrm rot="19426881">
            <a:off x="8394061" y="3403643"/>
            <a:ext cx="1959786" cy="264329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1"/>
              <a:gd name="connsiteY0" fmla="*/ 8048 h 13048"/>
              <a:gd name="connsiteX1" fmla="*/ 1667 w 10001"/>
              <a:gd name="connsiteY1" fmla="*/ 3048 h 13048"/>
              <a:gd name="connsiteX2" fmla="*/ 8073 w 10001"/>
              <a:gd name="connsiteY2" fmla="*/ 0 h 13048"/>
              <a:gd name="connsiteX3" fmla="*/ 10000 w 10001"/>
              <a:gd name="connsiteY3" fmla="*/ 8048 h 13048"/>
              <a:gd name="connsiteX4" fmla="*/ 8333 w 10001"/>
              <a:gd name="connsiteY4" fmla="*/ 13048 h 13048"/>
              <a:gd name="connsiteX5" fmla="*/ 1667 w 10001"/>
              <a:gd name="connsiteY5" fmla="*/ 13048 h 13048"/>
              <a:gd name="connsiteX6" fmla="*/ 0 w 10001"/>
              <a:gd name="connsiteY6" fmla="*/ 8048 h 13048"/>
              <a:gd name="connsiteX0" fmla="*/ 0 w 11089"/>
              <a:gd name="connsiteY0" fmla="*/ 8048 h 13048"/>
              <a:gd name="connsiteX1" fmla="*/ 1667 w 11089"/>
              <a:gd name="connsiteY1" fmla="*/ 3048 h 13048"/>
              <a:gd name="connsiteX2" fmla="*/ 8073 w 11089"/>
              <a:gd name="connsiteY2" fmla="*/ 0 h 13048"/>
              <a:gd name="connsiteX3" fmla="*/ 10000 w 11089"/>
              <a:gd name="connsiteY3" fmla="*/ 8048 h 13048"/>
              <a:gd name="connsiteX4" fmla="*/ 10756 w 11089"/>
              <a:gd name="connsiteY4" fmla="*/ 12317 h 13048"/>
              <a:gd name="connsiteX5" fmla="*/ 1667 w 11089"/>
              <a:gd name="connsiteY5" fmla="*/ 13048 h 13048"/>
              <a:gd name="connsiteX6" fmla="*/ 0 w 11089"/>
              <a:gd name="connsiteY6" fmla="*/ 8048 h 13048"/>
              <a:gd name="connsiteX0" fmla="*/ 0 w 11089"/>
              <a:gd name="connsiteY0" fmla="*/ 8048 h 13048"/>
              <a:gd name="connsiteX1" fmla="*/ 3363 w 11089"/>
              <a:gd name="connsiteY1" fmla="*/ 2478 h 13048"/>
              <a:gd name="connsiteX2" fmla="*/ 8073 w 11089"/>
              <a:gd name="connsiteY2" fmla="*/ 0 h 13048"/>
              <a:gd name="connsiteX3" fmla="*/ 10000 w 11089"/>
              <a:gd name="connsiteY3" fmla="*/ 8048 h 13048"/>
              <a:gd name="connsiteX4" fmla="*/ 10756 w 11089"/>
              <a:gd name="connsiteY4" fmla="*/ 12317 h 13048"/>
              <a:gd name="connsiteX5" fmla="*/ 1667 w 11089"/>
              <a:gd name="connsiteY5" fmla="*/ 13048 h 13048"/>
              <a:gd name="connsiteX6" fmla="*/ 0 w 11089"/>
              <a:gd name="connsiteY6" fmla="*/ 8048 h 13048"/>
              <a:gd name="connsiteX0" fmla="*/ 0 w 11089"/>
              <a:gd name="connsiteY0" fmla="*/ 8048 h 20813"/>
              <a:gd name="connsiteX1" fmla="*/ 3363 w 11089"/>
              <a:gd name="connsiteY1" fmla="*/ 2478 h 20813"/>
              <a:gd name="connsiteX2" fmla="*/ 8073 w 11089"/>
              <a:gd name="connsiteY2" fmla="*/ 0 h 20813"/>
              <a:gd name="connsiteX3" fmla="*/ 10000 w 11089"/>
              <a:gd name="connsiteY3" fmla="*/ 8048 h 20813"/>
              <a:gd name="connsiteX4" fmla="*/ 10756 w 11089"/>
              <a:gd name="connsiteY4" fmla="*/ 12317 h 20813"/>
              <a:gd name="connsiteX5" fmla="*/ 6255 w 11089"/>
              <a:gd name="connsiteY5" fmla="*/ 20813 h 20813"/>
              <a:gd name="connsiteX6" fmla="*/ 0 w 11089"/>
              <a:gd name="connsiteY6" fmla="*/ 8048 h 20813"/>
              <a:gd name="connsiteX0" fmla="*/ 0 w 11037"/>
              <a:gd name="connsiteY0" fmla="*/ 5863 h 18628"/>
              <a:gd name="connsiteX1" fmla="*/ 3363 w 11037"/>
              <a:gd name="connsiteY1" fmla="*/ 293 h 18628"/>
              <a:gd name="connsiteX2" fmla="*/ 10471 w 11037"/>
              <a:gd name="connsiteY2" fmla="*/ 0 h 18628"/>
              <a:gd name="connsiteX3" fmla="*/ 10000 w 11037"/>
              <a:gd name="connsiteY3" fmla="*/ 5863 h 18628"/>
              <a:gd name="connsiteX4" fmla="*/ 10756 w 11037"/>
              <a:gd name="connsiteY4" fmla="*/ 10132 h 18628"/>
              <a:gd name="connsiteX5" fmla="*/ 6255 w 11037"/>
              <a:gd name="connsiteY5" fmla="*/ 18628 h 18628"/>
              <a:gd name="connsiteX6" fmla="*/ 0 w 11037"/>
              <a:gd name="connsiteY6" fmla="*/ 5863 h 18628"/>
              <a:gd name="connsiteX0" fmla="*/ 0 w 11037"/>
              <a:gd name="connsiteY0" fmla="*/ 5863 h 18628"/>
              <a:gd name="connsiteX1" fmla="*/ 7396 w 11037"/>
              <a:gd name="connsiteY1" fmla="*/ 78 h 18628"/>
              <a:gd name="connsiteX2" fmla="*/ 10471 w 11037"/>
              <a:gd name="connsiteY2" fmla="*/ 0 h 18628"/>
              <a:gd name="connsiteX3" fmla="*/ 10000 w 11037"/>
              <a:gd name="connsiteY3" fmla="*/ 5863 h 18628"/>
              <a:gd name="connsiteX4" fmla="*/ 10756 w 11037"/>
              <a:gd name="connsiteY4" fmla="*/ 10132 h 18628"/>
              <a:gd name="connsiteX5" fmla="*/ 6255 w 11037"/>
              <a:gd name="connsiteY5" fmla="*/ 18628 h 18628"/>
              <a:gd name="connsiteX6" fmla="*/ 0 w 11037"/>
              <a:gd name="connsiteY6" fmla="*/ 5863 h 18628"/>
              <a:gd name="connsiteX0" fmla="*/ 0 w 11967"/>
              <a:gd name="connsiteY0" fmla="*/ 5785 h 18550"/>
              <a:gd name="connsiteX1" fmla="*/ 7396 w 11967"/>
              <a:gd name="connsiteY1" fmla="*/ 0 h 18550"/>
              <a:gd name="connsiteX2" fmla="*/ 11766 w 11967"/>
              <a:gd name="connsiteY2" fmla="*/ 23 h 18550"/>
              <a:gd name="connsiteX3" fmla="*/ 10000 w 11967"/>
              <a:gd name="connsiteY3" fmla="*/ 5785 h 18550"/>
              <a:gd name="connsiteX4" fmla="*/ 10756 w 11967"/>
              <a:gd name="connsiteY4" fmla="*/ 10054 h 18550"/>
              <a:gd name="connsiteX5" fmla="*/ 6255 w 11967"/>
              <a:gd name="connsiteY5" fmla="*/ 18550 h 18550"/>
              <a:gd name="connsiteX6" fmla="*/ 0 w 11967"/>
              <a:gd name="connsiteY6" fmla="*/ 5785 h 18550"/>
              <a:gd name="connsiteX0" fmla="*/ 0 w 11967"/>
              <a:gd name="connsiteY0" fmla="*/ 5762 h 18527"/>
              <a:gd name="connsiteX1" fmla="*/ 8262 w 11967"/>
              <a:gd name="connsiteY1" fmla="*/ 804 h 18527"/>
              <a:gd name="connsiteX2" fmla="*/ 11766 w 11967"/>
              <a:gd name="connsiteY2" fmla="*/ 0 h 18527"/>
              <a:gd name="connsiteX3" fmla="*/ 10000 w 11967"/>
              <a:gd name="connsiteY3" fmla="*/ 5762 h 18527"/>
              <a:gd name="connsiteX4" fmla="*/ 10756 w 11967"/>
              <a:gd name="connsiteY4" fmla="*/ 10031 h 18527"/>
              <a:gd name="connsiteX5" fmla="*/ 6255 w 11967"/>
              <a:gd name="connsiteY5" fmla="*/ 18527 h 18527"/>
              <a:gd name="connsiteX6" fmla="*/ 0 w 11967"/>
              <a:gd name="connsiteY6" fmla="*/ 5762 h 18527"/>
              <a:gd name="connsiteX0" fmla="*/ 0 w 11074"/>
              <a:gd name="connsiteY0" fmla="*/ 4958 h 17723"/>
              <a:gd name="connsiteX1" fmla="*/ 8262 w 11074"/>
              <a:gd name="connsiteY1" fmla="*/ 0 h 17723"/>
              <a:gd name="connsiteX2" fmla="*/ 8692 w 11074"/>
              <a:gd name="connsiteY2" fmla="*/ 8321 h 17723"/>
              <a:gd name="connsiteX3" fmla="*/ 10000 w 11074"/>
              <a:gd name="connsiteY3" fmla="*/ 4958 h 17723"/>
              <a:gd name="connsiteX4" fmla="*/ 10756 w 11074"/>
              <a:gd name="connsiteY4" fmla="*/ 9227 h 17723"/>
              <a:gd name="connsiteX5" fmla="*/ 6255 w 11074"/>
              <a:gd name="connsiteY5" fmla="*/ 17723 h 17723"/>
              <a:gd name="connsiteX6" fmla="*/ 0 w 11074"/>
              <a:gd name="connsiteY6" fmla="*/ 4958 h 17723"/>
              <a:gd name="connsiteX0" fmla="*/ 0 w 10931"/>
              <a:gd name="connsiteY0" fmla="*/ 4958 h 17723"/>
              <a:gd name="connsiteX1" fmla="*/ 8262 w 10931"/>
              <a:gd name="connsiteY1" fmla="*/ 0 h 17723"/>
              <a:gd name="connsiteX2" fmla="*/ 8692 w 10931"/>
              <a:gd name="connsiteY2" fmla="*/ 8321 h 17723"/>
              <a:gd name="connsiteX3" fmla="*/ 8341 w 10931"/>
              <a:gd name="connsiteY3" fmla="*/ 9014 h 17723"/>
              <a:gd name="connsiteX4" fmla="*/ 10756 w 10931"/>
              <a:gd name="connsiteY4" fmla="*/ 9227 h 17723"/>
              <a:gd name="connsiteX5" fmla="*/ 6255 w 10931"/>
              <a:gd name="connsiteY5" fmla="*/ 17723 h 17723"/>
              <a:gd name="connsiteX6" fmla="*/ 0 w 10931"/>
              <a:gd name="connsiteY6" fmla="*/ 4958 h 17723"/>
              <a:gd name="connsiteX0" fmla="*/ 0 w 9720"/>
              <a:gd name="connsiteY0" fmla="*/ 4958 h 17723"/>
              <a:gd name="connsiteX1" fmla="*/ 8262 w 9720"/>
              <a:gd name="connsiteY1" fmla="*/ 0 h 17723"/>
              <a:gd name="connsiteX2" fmla="*/ 8692 w 9720"/>
              <a:gd name="connsiteY2" fmla="*/ 8321 h 17723"/>
              <a:gd name="connsiteX3" fmla="*/ 8341 w 9720"/>
              <a:gd name="connsiteY3" fmla="*/ 9014 h 17723"/>
              <a:gd name="connsiteX4" fmla="*/ 9472 w 9720"/>
              <a:gd name="connsiteY4" fmla="*/ 11744 h 17723"/>
              <a:gd name="connsiteX5" fmla="*/ 6255 w 9720"/>
              <a:gd name="connsiteY5" fmla="*/ 17723 h 17723"/>
              <a:gd name="connsiteX6" fmla="*/ 0 w 9720"/>
              <a:gd name="connsiteY6" fmla="*/ 4958 h 17723"/>
              <a:gd name="connsiteX0" fmla="*/ 0 w 10000"/>
              <a:gd name="connsiteY0" fmla="*/ 2797 h 10619"/>
              <a:gd name="connsiteX1" fmla="*/ 8500 w 10000"/>
              <a:gd name="connsiteY1" fmla="*/ 0 h 10619"/>
              <a:gd name="connsiteX2" fmla="*/ 8942 w 10000"/>
              <a:gd name="connsiteY2" fmla="*/ 4695 h 10619"/>
              <a:gd name="connsiteX3" fmla="*/ 8581 w 10000"/>
              <a:gd name="connsiteY3" fmla="*/ 5086 h 10619"/>
              <a:gd name="connsiteX4" fmla="*/ 9745 w 10000"/>
              <a:gd name="connsiteY4" fmla="*/ 6626 h 10619"/>
              <a:gd name="connsiteX5" fmla="*/ 7426 w 10000"/>
              <a:gd name="connsiteY5" fmla="*/ 10619 h 10619"/>
              <a:gd name="connsiteX6" fmla="*/ 0 w 10000"/>
              <a:gd name="connsiteY6" fmla="*/ 2797 h 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619">
                <a:moveTo>
                  <a:pt x="0" y="2797"/>
                </a:moveTo>
                <a:lnTo>
                  <a:pt x="8500" y="0"/>
                </a:lnTo>
                <a:cubicBezTo>
                  <a:pt x="8647" y="1565"/>
                  <a:pt x="8795" y="3130"/>
                  <a:pt x="8942" y="4695"/>
                </a:cubicBezTo>
                <a:cubicBezTo>
                  <a:pt x="9890" y="4695"/>
                  <a:pt x="8448" y="4764"/>
                  <a:pt x="8581" y="5086"/>
                </a:cubicBezTo>
                <a:cubicBezTo>
                  <a:pt x="8715" y="5408"/>
                  <a:pt x="10692" y="6626"/>
                  <a:pt x="9745" y="6626"/>
                </a:cubicBezTo>
                <a:lnTo>
                  <a:pt x="7426" y="10619"/>
                </a:lnTo>
                <a:lnTo>
                  <a:pt x="0" y="2797"/>
                </a:lnTo>
                <a:close/>
              </a:path>
            </a:pathLst>
          </a:custGeom>
          <a:gradFill>
            <a:gsLst>
              <a:gs pos="0">
                <a:srgbClr val="FFF909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5DFB650-B4EC-480C-B29D-7F819130BEF5}"/>
              </a:ext>
            </a:extLst>
          </p:cNvPr>
          <p:cNvGrpSpPr/>
          <p:nvPr/>
        </p:nvGrpSpPr>
        <p:grpSpPr>
          <a:xfrm>
            <a:off x="8868354" y="3465815"/>
            <a:ext cx="1927819" cy="1782217"/>
            <a:chOff x="8725972" y="3671120"/>
            <a:chExt cx="1927819" cy="1782217"/>
          </a:xfrm>
          <a:effectLst>
            <a:reflection blurRad="6350" stA="50000" endA="300" endPos="90000" dir="5400000" sy="-100000" algn="bl" rotWithShape="0"/>
          </a:effectLst>
          <a:scene3d>
            <a:camera prst="orthographicFront">
              <a:rot lat="19499998" lon="18899965" rev="0"/>
            </a:camera>
            <a:lightRig rig="threePt" dir="t"/>
          </a:scene3d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5E039E7-649F-4CD1-9A0D-5539EDCBE119}"/>
                </a:ext>
              </a:extLst>
            </p:cNvPr>
            <p:cNvSpPr/>
            <p:nvPr/>
          </p:nvSpPr>
          <p:spPr>
            <a:xfrm>
              <a:off x="8725972" y="3671120"/>
              <a:ext cx="1926537" cy="1773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4" name="Picture 22">
              <a:extLst>
                <a:ext uri="{FF2B5EF4-FFF2-40B4-BE49-F238E27FC236}">
                  <a16:creationId xmlns:a16="http://schemas.microsoft.com/office/drawing/2014/main" id="{3B86F5EE-2FFE-4535-B666-E2C08927E9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8" t="22036" r="32317" b="26714"/>
            <a:stretch/>
          </p:blipFill>
          <p:spPr bwMode="auto">
            <a:xfrm>
              <a:off x="10029444" y="3916566"/>
              <a:ext cx="420531" cy="577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2" descr="Speech To Text Icons - Download Free Vector Icons | Noun Project">
              <a:extLst>
                <a:ext uri="{FF2B5EF4-FFF2-40B4-BE49-F238E27FC236}">
                  <a16:creationId xmlns:a16="http://schemas.microsoft.com/office/drawing/2014/main" id="{78AAAE67-AFF0-49C6-AE77-389FBBF84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7408" y="4661299"/>
              <a:ext cx="544587" cy="59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14" descr="WAV | HTML &amp;amp; CSS Wiki | Fandom">
              <a:extLst>
                <a:ext uri="{FF2B5EF4-FFF2-40B4-BE49-F238E27FC236}">
                  <a16:creationId xmlns:a16="http://schemas.microsoft.com/office/drawing/2014/main" id="{1C03916D-A8CC-40D6-8F86-6E93F6674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693" y="4687739"/>
              <a:ext cx="551896" cy="55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16" descr="Txt 텍스트 파일 확장자 기호 - 무료 상호 작용개 아이콘">
              <a:extLst>
                <a:ext uri="{FF2B5EF4-FFF2-40B4-BE49-F238E27FC236}">
                  <a16:creationId xmlns:a16="http://schemas.microsoft.com/office/drawing/2014/main" id="{D2856A89-CBF4-4AA9-B0AE-22D2D46AC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541" y="3757075"/>
              <a:ext cx="500201" cy="5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23DD1DC-2692-4E6F-8E82-6C62510AA1E6}"/>
                </a:ext>
              </a:extLst>
            </p:cNvPr>
            <p:cNvSpPr txBox="1"/>
            <p:nvPr/>
          </p:nvSpPr>
          <p:spPr>
            <a:xfrm>
              <a:off x="8773372" y="4226643"/>
              <a:ext cx="855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sentence</a:t>
              </a:r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9590C4F-B5AF-4698-ACAD-D87F75958997}"/>
                </a:ext>
              </a:extLst>
            </p:cNvPr>
            <p:cNvSpPr txBox="1"/>
            <p:nvPr/>
          </p:nvSpPr>
          <p:spPr>
            <a:xfrm>
              <a:off x="8790990" y="5176338"/>
              <a:ext cx="1132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생성된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WAV</a:t>
              </a:r>
              <a:endParaRPr lang="ko-KR" altLang="en-US" sz="12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199D9BA-8B71-4B80-A879-57C30388902C}"/>
                </a:ext>
              </a:extLst>
            </p:cNvPr>
            <p:cNvSpPr txBox="1"/>
            <p:nvPr/>
          </p:nvSpPr>
          <p:spPr>
            <a:xfrm>
              <a:off x="9825626" y="4345848"/>
              <a:ext cx="828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Metadata</a:t>
              </a:r>
              <a:endParaRPr lang="ko-KR" altLang="en-US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4B3B0CA-D193-4D83-85CE-4945C8E4FD3E}"/>
                </a:ext>
              </a:extLst>
            </p:cNvPr>
            <p:cNvSpPr txBox="1"/>
            <p:nvPr/>
          </p:nvSpPr>
          <p:spPr>
            <a:xfrm>
              <a:off x="9888553" y="5172060"/>
              <a:ext cx="615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STT.txt</a:t>
              </a:r>
              <a:endParaRPr lang="ko-KR" altLang="en-US" dirty="0"/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A2E93E-6D23-4C81-9811-2BB00EA9A2BC}"/>
              </a:ext>
            </a:extLst>
          </p:cNvPr>
          <p:cNvCxnSpPr>
            <a:stCxn id="5149" idx="2"/>
            <a:endCxn id="73" idx="1"/>
          </p:cNvCxnSpPr>
          <p:nvPr/>
        </p:nvCxnSpPr>
        <p:spPr>
          <a:xfrm rot="16200000" flipH="1">
            <a:off x="2856437" y="4245766"/>
            <a:ext cx="974870" cy="193585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2A7DED5-E890-41DD-B691-1E6502973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1724" y1="54663" x2="41379" y2="50000"/>
                        <a14:backgroundMark x1="41379" y1="50000" x2="41897" y2="51036"/>
                        <a14:backgroundMark x1="44483" y1="41192" x2="31207" y2="65285"/>
                        <a14:backgroundMark x1="31207" y1="65285" x2="36207" y2="39378"/>
                        <a14:backgroundMark x1="36207" y1="39378" x2="45172" y2="38860"/>
                        <a14:backgroundMark x1="45172" y1="38860" x2="49483" y2="51554"/>
                        <a14:backgroundMark x1="49483" y1="51554" x2="58966" y2="57254"/>
                        <a14:backgroundMark x1="58966" y1="57254" x2="67586" y2="47150"/>
                        <a14:backgroundMark x1="67586" y1="47150" x2="57931" y2="66580"/>
                        <a14:backgroundMark x1="57931" y1="66580" x2="44655" y2="67876"/>
                        <a14:backgroundMark x1="44655" y1="67876" x2="35000" y2="61140"/>
                        <a14:backgroundMark x1="35000" y1="61140" x2="33793" y2="58808"/>
                        <a14:backgroundMark x1="25517" y1="44041" x2="25345" y2="46373"/>
                        <a14:backgroundMark x1="23276" y1="67876" x2="24828" y2="6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0" t="19128" r="15145" b="21078"/>
          <a:stretch/>
        </p:blipFill>
        <p:spPr bwMode="auto">
          <a:xfrm>
            <a:off x="3999654" y="274639"/>
            <a:ext cx="5448755" cy="29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4BC2F6-D8E7-4CED-B2B1-B6C4F732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9205F-3E1F-4621-BCEC-70E0394C1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68CEFD-3B15-49F8-A276-11A6F54A0A6B}"/>
              </a:ext>
            </a:extLst>
          </p:cNvPr>
          <p:cNvSpPr/>
          <p:nvPr/>
        </p:nvSpPr>
        <p:spPr>
          <a:xfrm>
            <a:off x="1781174" y="3387343"/>
            <a:ext cx="5240123" cy="28991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6B5E76-7994-4955-86C6-80B5423277B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754208" y="4157854"/>
            <a:ext cx="1159388" cy="1313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7F069E-50A8-4A12-AD04-CD8DC0133E98}"/>
              </a:ext>
            </a:extLst>
          </p:cNvPr>
          <p:cNvGrpSpPr/>
          <p:nvPr/>
        </p:nvGrpSpPr>
        <p:grpSpPr>
          <a:xfrm>
            <a:off x="4190720" y="3799600"/>
            <a:ext cx="2108972" cy="2396942"/>
            <a:chOff x="901470" y="2889977"/>
            <a:chExt cx="2108972" cy="2396942"/>
          </a:xfrm>
        </p:grpSpPr>
        <p:pic>
          <p:nvPicPr>
            <p:cNvPr id="66" name="Picture 14" descr="WAV | HTML &amp;amp; CSS Wiki | Fandom">
              <a:extLst>
                <a:ext uri="{FF2B5EF4-FFF2-40B4-BE49-F238E27FC236}">
                  <a16:creationId xmlns:a16="http://schemas.microsoft.com/office/drawing/2014/main" id="{CB22F29F-0ABD-40FA-9CDA-371E4B9DF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346" y="2889977"/>
              <a:ext cx="716508" cy="71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F0F8B8F-9DC0-4C1F-B794-C1F77DD5F18A}"/>
                </a:ext>
              </a:extLst>
            </p:cNvPr>
            <p:cNvGrpSpPr/>
            <p:nvPr/>
          </p:nvGrpSpPr>
          <p:grpSpPr>
            <a:xfrm>
              <a:off x="946692" y="3845624"/>
              <a:ext cx="2063750" cy="280710"/>
              <a:chOff x="5156740" y="1359767"/>
              <a:chExt cx="3035341" cy="45015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C728340-164F-4C3C-B24E-53EBFC21B349}"/>
                  </a:ext>
                </a:extLst>
              </p:cNvPr>
              <p:cNvSpPr/>
              <p:nvPr/>
            </p:nvSpPr>
            <p:spPr>
              <a:xfrm>
                <a:off x="5156740" y="1417739"/>
                <a:ext cx="1101826" cy="310392"/>
              </a:xfrm>
              <a:prstGeom prst="rect">
                <a:avLst/>
              </a:prstGeom>
              <a:solidFill>
                <a:srgbClr val="A79C8E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C6E58B68-62DB-4856-BD09-416A9CCFBE7D}"/>
                  </a:ext>
                </a:extLst>
              </p:cNvPr>
              <p:cNvSpPr/>
              <p:nvPr/>
            </p:nvSpPr>
            <p:spPr>
              <a:xfrm>
                <a:off x="6248402" y="1417739"/>
                <a:ext cx="1943679" cy="310392"/>
              </a:xfrm>
              <a:prstGeom prst="rect">
                <a:avLst/>
              </a:prstGeom>
              <a:solidFill>
                <a:srgbClr val="F1BBBA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ED7E1B7-DB0D-484D-8CF4-5C4726F6F9D4}"/>
                  </a:ext>
                </a:extLst>
              </p:cNvPr>
              <p:cNvSpPr txBox="1"/>
              <p:nvPr/>
            </p:nvSpPr>
            <p:spPr>
              <a:xfrm>
                <a:off x="5223661" y="1365718"/>
                <a:ext cx="951189" cy="44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95000"/>
                      </a:schemeClr>
                    </a:solidFill>
                  </a:rPr>
                  <a:t>Header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3CC603-3187-4476-9CF1-DE0590785B42}"/>
                  </a:ext>
                </a:extLst>
              </p:cNvPr>
              <p:cNvSpPr txBox="1"/>
              <p:nvPr/>
            </p:nvSpPr>
            <p:spPr>
              <a:xfrm>
                <a:off x="6871862" y="1359767"/>
                <a:ext cx="696757" cy="44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Data</a:t>
                </a:r>
                <a:endParaRPr lang="ko-KR" altLang="en-US" dirty="0"/>
              </a:p>
            </p:txBody>
          </p:sp>
        </p:grpSp>
        <p:pic>
          <p:nvPicPr>
            <p:cNvPr id="73" name="Picture 22">
              <a:extLst>
                <a:ext uri="{FF2B5EF4-FFF2-40B4-BE49-F238E27FC236}">
                  <a16:creationId xmlns:a16="http://schemas.microsoft.com/office/drawing/2014/main" id="{59159509-BA27-4C6A-93D4-A6CFB31F6E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8" t="22036" r="32317" b="26714"/>
            <a:stretch/>
          </p:blipFill>
          <p:spPr bwMode="auto">
            <a:xfrm>
              <a:off x="1022547" y="4420604"/>
              <a:ext cx="586013" cy="74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13751D7-259D-4F06-895B-9B4B4A206858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4076700"/>
              <a:ext cx="139700" cy="37147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2F02B59-640E-4278-A65B-5B7C381F2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2575" y="4079875"/>
              <a:ext cx="136525" cy="35877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17F5D05-B373-49D3-BA31-40B36EAF2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207" y="3556522"/>
              <a:ext cx="785812" cy="32861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64B2821-9BF9-46DD-B540-30C91B987F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2500" y="3556000"/>
              <a:ext cx="784225" cy="32385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D190DA3-E4AF-406B-AB62-7B05783A888A}"/>
                </a:ext>
              </a:extLst>
            </p:cNvPr>
            <p:cNvSpPr txBox="1"/>
            <p:nvPr/>
          </p:nvSpPr>
          <p:spPr>
            <a:xfrm>
              <a:off x="901470" y="5009920"/>
              <a:ext cx="828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Metadata</a:t>
              </a:r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D1552D-53CE-403A-9453-18548574A70C}"/>
              </a:ext>
            </a:extLst>
          </p:cNvPr>
          <p:cNvGrpSpPr/>
          <p:nvPr/>
        </p:nvGrpSpPr>
        <p:grpSpPr>
          <a:xfrm>
            <a:off x="5860935" y="3732104"/>
            <a:ext cx="790181" cy="911516"/>
            <a:chOff x="2175080" y="5102383"/>
            <a:chExt cx="790181" cy="911516"/>
          </a:xfrm>
        </p:grpSpPr>
        <p:pic>
          <p:nvPicPr>
            <p:cNvPr id="71" name="Picture 2" descr="Speech To Text Icons - Download Free Vector Icons | Noun Project">
              <a:extLst>
                <a:ext uri="{FF2B5EF4-FFF2-40B4-BE49-F238E27FC236}">
                  <a16:creationId xmlns:a16="http://schemas.microsoft.com/office/drawing/2014/main" id="{3E525B55-60B5-4B89-9E11-E1DC50AF0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080" y="5102383"/>
              <a:ext cx="773017" cy="77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329229-F0AA-4948-AD33-E4972D4A6CF6}"/>
                </a:ext>
              </a:extLst>
            </p:cNvPr>
            <p:cNvSpPr txBox="1"/>
            <p:nvPr/>
          </p:nvSpPr>
          <p:spPr>
            <a:xfrm>
              <a:off x="2349362" y="5736900"/>
              <a:ext cx="615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STT.txt</a:t>
              </a:r>
              <a:endParaRPr lang="ko-KR" altLang="en-US" dirty="0"/>
            </a:p>
          </p:txBody>
        </p:sp>
      </p:grpSp>
      <p:sp>
        <p:nvSpPr>
          <p:cNvPr id="5147" name="TextBox 5146">
            <a:extLst>
              <a:ext uri="{FF2B5EF4-FFF2-40B4-BE49-F238E27FC236}">
                <a16:creationId xmlns:a16="http://schemas.microsoft.com/office/drawing/2014/main" id="{15DD5B42-4B3B-4C7E-9677-D5920488B55D}"/>
              </a:ext>
            </a:extLst>
          </p:cNvPr>
          <p:cNvSpPr txBox="1"/>
          <p:nvPr/>
        </p:nvSpPr>
        <p:spPr>
          <a:xfrm>
            <a:off x="4873386" y="5107258"/>
            <a:ext cx="140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Metadata probe</a:t>
            </a:r>
            <a:endParaRPr lang="ko-KR" altLang="en-US" sz="1400" dirty="0"/>
          </a:p>
        </p:txBody>
      </p:sp>
      <p:sp>
        <p:nvSpPr>
          <p:cNvPr id="5149" name="TextBox 5148">
            <a:extLst>
              <a:ext uri="{FF2B5EF4-FFF2-40B4-BE49-F238E27FC236}">
                <a16:creationId xmlns:a16="http://schemas.microsoft.com/office/drawing/2014/main" id="{0C8F7292-FB54-482B-B2F8-3629E0CFABC5}"/>
              </a:ext>
            </a:extLst>
          </p:cNvPr>
          <p:cNvSpPr txBox="1"/>
          <p:nvPr/>
        </p:nvSpPr>
        <p:spPr>
          <a:xfrm>
            <a:off x="2046431" y="4356924"/>
            <a:ext cx="65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pic>
        <p:nvPicPr>
          <p:cNvPr id="116" name="Picture 4" descr="Text Icons - 18,917 free vector icons">
            <a:extLst>
              <a:ext uri="{FF2B5EF4-FFF2-40B4-BE49-F238E27FC236}">
                <a16:creationId xmlns:a16="http://schemas.microsoft.com/office/drawing/2014/main" id="{DFAC7731-D9E4-4C3F-893C-0207F1CE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r="7814"/>
          <a:stretch/>
        </p:blipFill>
        <p:spPr bwMode="auto">
          <a:xfrm>
            <a:off x="6008930" y="1953675"/>
            <a:ext cx="488156" cy="60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>
            <a:extLst>
              <a:ext uri="{FF2B5EF4-FFF2-40B4-BE49-F238E27FC236}">
                <a16:creationId xmlns:a16="http://schemas.microsoft.com/office/drawing/2014/main" id="{FCA2D60B-95BF-468A-A6AE-4C477F996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t="18894" r="24110" b="19434"/>
          <a:stretch/>
        </p:blipFill>
        <p:spPr bwMode="auto">
          <a:xfrm>
            <a:off x="5021818" y="1940045"/>
            <a:ext cx="500063" cy="6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C98588F-0056-4CF2-9EEE-D0FBF62616AF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>
            <a:off x="5521881" y="2251434"/>
            <a:ext cx="487049" cy="556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1378A7BC-6CAC-4872-9DA0-A45D40CF82D0}"/>
              </a:ext>
            </a:extLst>
          </p:cNvPr>
          <p:cNvGrpSpPr/>
          <p:nvPr/>
        </p:nvGrpSpPr>
        <p:grpSpPr>
          <a:xfrm>
            <a:off x="7419925" y="1819831"/>
            <a:ext cx="1039979" cy="964813"/>
            <a:chOff x="6783873" y="1508903"/>
            <a:chExt cx="1039979" cy="964813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A3C1154-4E56-4B25-97A4-40772FB25B3E}"/>
                </a:ext>
              </a:extLst>
            </p:cNvPr>
            <p:cNvGrpSpPr/>
            <p:nvPr/>
          </p:nvGrpSpPr>
          <p:grpSpPr>
            <a:xfrm>
              <a:off x="6933137" y="1508903"/>
              <a:ext cx="747406" cy="781508"/>
              <a:chOff x="5106686" y="1365417"/>
              <a:chExt cx="747406" cy="781508"/>
            </a:xfrm>
          </p:grpSpPr>
          <p:pic>
            <p:nvPicPr>
              <p:cNvPr id="133" name="그림 132" descr="클립아트이(가) 표시된 사진&#10;&#10;자동 생성된 설명">
                <a:extLst>
                  <a:ext uri="{FF2B5EF4-FFF2-40B4-BE49-F238E27FC236}">
                    <a16:creationId xmlns:a16="http://schemas.microsoft.com/office/drawing/2014/main" id="{35289890-1153-432C-B899-DD03E2CD0F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63"/>
              <a:stretch/>
            </p:blipFill>
            <p:spPr>
              <a:xfrm flipH="1">
                <a:off x="5106686" y="1365417"/>
                <a:ext cx="747406" cy="781508"/>
              </a:xfrm>
              <a:prstGeom prst="rect">
                <a:avLst/>
              </a:prstGeom>
            </p:spPr>
          </p:pic>
          <p:pic>
            <p:nvPicPr>
              <p:cNvPr id="139" name="Picture 6">
                <a:extLst>
                  <a:ext uri="{FF2B5EF4-FFF2-40B4-BE49-F238E27FC236}">
                    <a16:creationId xmlns:a16="http://schemas.microsoft.com/office/drawing/2014/main" id="{9B6433B6-C8CA-465C-9936-29D1CBC33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39" r="22839"/>
              <a:stretch/>
            </p:blipFill>
            <p:spPr bwMode="auto">
              <a:xfrm>
                <a:off x="5355671" y="1559436"/>
                <a:ext cx="267672" cy="487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BC73D9D-CF83-4E34-A245-199D07576C15}"/>
                </a:ext>
              </a:extLst>
            </p:cNvPr>
            <p:cNvSpPr txBox="1"/>
            <p:nvPr/>
          </p:nvSpPr>
          <p:spPr>
            <a:xfrm>
              <a:off x="6783873" y="2135162"/>
              <a:ext cx="1039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MongoDB</a:t>
              </a:r>
              <a:endParaRPr lang="ko-KR" altLang="en-US" dirty="0"/>
            </a:p>
          </p:txBody>
        </p:sp>
      </p:grp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1B445CF2-7B69-48D1-9C69-2AD3B2FD4659}"/>
              </a:ext>
            </a:extLst>
          </p:cNvPr>
          <p:cNvSpPr/>
          <p:nvPr/>
        </p:nvSpPr>
        <p:spPr>
          <a:xfrm>
            <a:off x="4897810" y="1780057"/>
            <a:ext cx="1716441" cy="1002074"/>
          </a:xfrm>
          <a:prstGeom prst="roundRect">
            <a:avLst/>
          </a:prstGeom>
          <a:noFill/>
          <a:ln w="12700">
            <a:solidFill>
              <a:srgbClr val="45516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9D5C91-D976-435D-B64F-675331E530C4}"/>
              </a:ext>
            </a:extLst>
          </p:cNvPr>
          <p:cNvGrpSpPr/>
          <p:nvPr/>
        </p:nvGrpSpPr>
        <p:grpSpPr>
          <a:xfrm>
            <a:off x="1922131" y="3587226"/>
            <a:ext cx="1829228" cy="1233201"/>
            <a:chOff x="1179556" y="1446462"/>
            <a:chExt cx="1829228" cy="123320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8AF0F0D-D313-4BDE-9560-803B7DA00288}"/>
                </a:ext>
              </a:extLst>
            </p:cNvPr>
            <p:cNvGrpSpPr/>
            <p:nvPr/>
          </p:nvGrpSpPr>
          <p:grpSpPr>
            <a:xfrm>
              <a:off x="1179556" y="1446462"/>
              <a:ext cx="909364" cy="782256"/>
              <a:chOff x="3329271" y="2271799"/>
              <a:chExt cx="1988191" cy="1648149"/>
            </a:xfrm>
          </p:grpSpPr>
          <p:pic>
            <p:nvPicPr>
              <p:cNvPr id="86" name="Picture 4">
                <a:extLst>
                  <a:ext uri="{FF2B5EF4-FFF2-40B4-BE49-F238E27FC236}">
                    <a16:creationId xmlns:a16="http://schemas.microsoft.com/office/drawing/2014/main" id="{FF1B8A11-61CD-4E64-8635-8A3D3DA55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1" t="16210" r="9755" b="16931"/>
              <a:stretch/>
            </p:blipFill>
            <p:spPr bwMode="auto">
              <a:xfrm>
                <a:off x="3329271" y="2271799"/>
                <a:ext cx="1988191" cy="1648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">
                <a:extLst>
                  <a:ext uri="{FF2B5EF4-FFF2-40B4-BE49-F238E27FC236}">
                    <a16:creationId xmlns:a16="http://schemas.microsoft.com/office/drawing/2014/main" id="{1A5397A3-01A9-4DE8-8E98-5AA7596D2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5185" y="2271799"/>
                <a:ext cx="1180412" cy="118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04BFAE2-EF2F-4CF3-B94A-E61501E5175C}"/>
                </a:ext>
              </a:extLst>
            </p:cNvPr>
            <p:cNvGrpSpPr/>
            <p:nvPr/>
          </p:nvGrpSpPr>
          <p:grpSpPr>
            <a:xfrm>
              <a:off x="1717456" y="1478271"/>
              <a:ext cx="1291328" cy="1201392"/>
              <a:chOff x="1541497" y="4071308"/>
              <a:chExt cx="937875" cy="878875"/>
            </a:xfrm>
          </p:grpSpPr>
          <p:pic>
            <p:nvPicPr>
              <p:cNvPr id="84" name="그래픽 83" descr="사용자 단색으로 채워진">
                <a:extLst>
                  <a:ext uri="{FF2B5EF4-FFF2-40B4-BE49-F238E27FC236}">
                    <a16:creationId xmlns:a16="http://schemas.microsoft.com/office/drawing/2014/main" id="{8C521EEE-1F48-403C-B9AB-1972F92B2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541497" y="4071308"/>
                <a:ext cx="878875" cy="878875"/>
              </a:xfrm>
              <a:prstGeom prst="rect">
                <a:avLst/>
              </a:prstGeom>
            </p:spPr>
          </p:pic>
          <p:pic>
            <p:nvPicPr>
              <p:cNvPr id="85" name="Picture 4">
                <a:extLst>
                  <a:ext uri="{FF2B5EF4-FFF2-40B4-BE49-F238E27FC236}">
                    <a16:creationId xmlns:a16="http://schemas.microsoft.com/office/drawing/2014/main" id="{C96D56AD-B8CF-4260-B0CA-F1FDE6C38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6" t="6336" r="21664" b="5304"/>
              <a:stretch/>
            </p:blipFill>
            <p:spPr bwMode="auto">
              <a:xfrm>
                <a:off x="2160964" y="4403106"/>
                <a:ext cx="318408" cy="500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0" name="Picture 14">
            <a:extLst>
              <a:ext uri="{FF2B5EF4-FFF2-40B4-BE49-F238E27FC236}">
                <a16:creationId xmlns:a16="http://schemas.microsoft.com/office/drawing/2014/main" id="{717F9D1C-DDAD-4128-822F-5038B074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"/>
          <a:stretch/>
        </p:blipFill>
        <p:spPr bwMode="auto">
          <a:xfrm>
            <a:off x="5517696" y="1563248"/>
            <a:ext cx="503498" cy="4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C2070F8-739D-4DD0-9753-F14E9637170D}"/>
              </a:ext>
            </a:extLst>
          </p:cNvPr>
          <p:cNvSpPr txBox="1"/>
          <p:nvPr/>
        </p:nvSpPr>
        <p:spPr>
          <a:xfrm>
            <a:off x="6008930" y="831460"/>
            <a:ext cx="216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Google </a:t>
            </a:r>
          </a:p>
          <a:p>
            <a:r>
              <a:rPr lang="en-US" altLang="ko-KR" sz="1600" dirty="0"/>
              <a:t>Cloud Platform</a:t>
            </a:r>
            <a:endParaRPr lang="ko-KR" altLang="en-US" sz="1600" dirty="0"/>
          </a:p>
        </p:txBody>
      </p:sp>
      <p:pic>
        <p:nvPicPr>
          <p:cNvPr id="205" name="Picture 2" descr="Cloud Computing Services | Google Cloud">
            <a:extLst>
              <a:ext uri="{FF2B5EF4-FFF2-40B4-BE49-F238E27FC236}">
                <a16:creationId xmlns:a16="http://schemas.microsoft.com/office/drawing/2014/main" id="{5FE4C62C-EC77-4750-9334-4EE45DBF7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 t="17403" r="28168" b="17046"/>
          <a:stretch/>
        </p:blipFill>
        <p:spPr bwMode="auto">
          <a:xfrm>
            <a:off x="6734098" y="826680"/>
            <a:ext cx="387949" cy="3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70A6EB8-B0CA-4DDC-826B-EE4255A2BE6D}"/>
              </a:ext>
            </a:extLst>
          </p:cNvPr>
          <p:cNvSpPr txBox="1"/>
          <p:nvPr/>
        </p:nvSpPr>
        <p:spPr>
          <a:xfrm>
            <a:off x="3643138" y="3867354"/>
            <a:ext cx="13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WAV </a:t>
            </a:r>
            <a:r>
              <a:rPr lang="ko-KR" altLang="en-US" sz="1400" dirty="0"/>
              <a:t>파일 생성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FE27F6-07F1-4B59-BB45-0CC6CFEA7AC2}"/>
              </a:ext>
            </a:extLst>
          </p:cNvPr>
          <p:cNvSpPr txBox="1"/>
          <p:nvPr/>
        </p:nvSpPr>
        <p:spPr>
          <a:xfrm>
            <a:off x="7115775" y="5423867"/>
            <a:ext cx="69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insert</a:t>
            </a:r>
            <a:endParaRPr lang="ko-KR" altLang="en-US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67F23E7-350C-4E5C-ABEA-871025806533}"/>
              </a:ext>
            </a:extLst>
          </p:cNvPr>
          <p:cNvSpPr txBox="1"/>
          <p:nvPr/>
        </p:nvSpPr>
        <p:spPr>
          <a:xfrm>
            <a:off x="1948107" y="3377784"/>
            <a:ext cx="85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sentence</a:t>
            </a:r>
            <a:endParaRPr lang="ko-KR" altLang="en-US" dirty="0"/>
          </a:p>
        </p:txBody>
      </p: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B37EFBCA-04E4-410F-9BC6-0DCB6F52C578}"/>
              </a:ext>
            </a:extLst>
          </p:cNvPr>
          <p:cNvCxnSpPr/>
          <p:nvPr/>
        </p:nvCxnSpPr>
        <p:spPr>
          <a:xfrm>
            <a:off x="6139692" y="2993645"/>
            <a:ext cx="418557" cy="0"/>
          </a:xfrm>
          <a:prstGeom prst="line">
            <a:avLst/>
          </a:prstGeom>
          <a:ln w="76200">
            <a:solidFill>
              <a:srgbClr val="2F70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D68AE6B0-627F-4AA0-8E76-6241E9CEC518}"/>
              </a:ext>
            </a:extLst>
          </p:cNvPr>
          <p:cNvCxnSpPr>
            <a:cxnSpLocks/>
            <a:stCxn id="66" idx="0"/>
            <a:endCxn id="117" idx="2"/>
          </p:cNvCxnSpPr>
          <p:nvPr/>
        </p:nvCxnSpPr>
        <p:spPr>
          <a:xfrm flipV="1">
            <a:off x="5271850" y="2562822"/>
            <a:ext cx="0" cy="1236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A36EF6E4-78AB-46B8-9FC3-ED810188DE3A}"/>
              </a:ext>
            </a:extLst>
          </p:cNvPr>
          <p:cNvCxnSpPr>
            <a:cxnSpLocks/>
            <a:endCxn id="145" idx="2"/>
          </p:cNvCxnSpPr>
          <p:nvPr/>
        </p:nvCxnSpPr>
        <p:spPr>
          <a:xfrm rot="5400000" flipH="1" flipV="1">
            <a:off x="5943934" y="3862007"/>
            <a:ext cx="3073344" cy="918618"/>
          </a:xfrm>
          <a:prstGeom prst="bentConnector3">
            <a:avLst>
              <a:gd name="adj1" fmla="val 4416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5D9666F0-FD3D-46A9-91AC-17A8B3A86A6B}"/>
              </a:ext>
            </a:extLst>
          </p:cNvPr>
          <p:cNvCxnSpPr>
            <a:cxnSpLocks/>
            <a:stCxn id="116" idx="2"/>
            <a:endCxn id="71" idx="0"/>
          </p:cNvCxnSpPr>
          <p:nvPr/>
        </p:nvCxnSpPr>
        <p:spPr>
          <a:xfrm flipH="1">
            <a:off x="6247444" y="2560317"/>
            <a:ext cx="5564" cy="11717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2E1A5A1-A270-4E4D-93F0-6952751A32D3}"/>
              </a:ext>
            </a:extLst>
          </p:cNvPr>
          <p:cNvGrpSpPr/>
          <p:nvPr/>
        </p:nvGrpSpPr>
        <p:grpSpPr>
          <a:xfrm>
            <a:off x="7655130" y="4198291"/>
            <a:ext cx="634802" cy="718802"/>
            <a:chOff x="7749260" y="3935261"/>
            <a:chExt cx="634802" cy="71880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C20F3AE-564C-440E-BCA9-D87839A7E3A1}"/>
                </a:ext>
              </a:extLst>
            </p:cNvPr>
            <p:cNvSpPr/>
            <p:nvPr/>
          </p:nvSpPr>
          <p:spPr>
            <a:xfrm>
              <a:off x="7749260" y="3935261"/>
              <a:ext cx="634802" cy="718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3" name="Picture 2" descr="File icon - file, papers, education, archive, sheets, files and folders,  document | School icon, Icon files, Icon">
              <a:extLst>
                <a:ext uri="{FF2B5EF4-FFF2-40B4-BE49-F238E27FC236}">
                  <a16:creationId xmlns:a16="http://schemas.microsoft.com/office/drawing/2014/main" id="{E465C422-0778-4461-A866-43087F9C4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902" y="3985376"/>
              <a:ext cx="630160" cy="63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2B4BE71E-B040-4DEA-B7BC-D6E372E19E8F}"/>
              </a:ext>
            </a:extLst>
          </p:cNvPr>
          <p:cNvGrpSpPr/>
          <p:nvPr/>
        </p:nvGrpSpPr>
        <p:grpSpPr>
          <a:xfrm>
            <a:off x="7957682" y="4494245"/>
            <a:ext cx="718802" cy="718802"/>
            <a:chOff x="7957682" y="4494245"/>
            <a:chExt cx="718802" cy="718802"/>
          </a:xfrm>
        </p:grpSpPr>
        <p:pic>
          <p:nvPicPr>
            <p:cNvPr id="280" name="그래픽 279" descr="돋보기 단색으로 채워진">
              <a:extLst>
                <a:ext uri="{FF2B5EF4-FFF2-40B4-BE49-F238E27FC236}">
                  <a16:creationId xmlns:a16="http://schemas.microsoft.com/office/drawing/2014/main" id="{FCB73088-C5BC-4CDD-A91E-6B2F89D2E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957682" y="4494245"/>
              <a:ext cx="718802" cy="718802"/>
            </a:xfrm>
            <a:prstGeom prst="rect">
              <a:avLst/>
            </a:prstGeom>
          </p:spPr>
        </p:pic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412145AE-A7A6-4954-B5A0-26DAA43F4335}"/>
                </a:ext>
              </a:extLst>
            </p:cNvPr>
            <p:cNvSpPr/>
            <p:nvPr/>
          </p:nvSpPr>
          <p:spPr>
            <a:xfrm>
              <a:off x="8053840" y="4588496"/>
              <a:ext cx="382867" cy="3770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34" name="Picture 10" descr="Raspberry pi Logos">
            <a:extLst>
              <a:ext uri="{FF2B5EF4-FFF2-40B4-BE49-F238E27FC236}">
                <a16:creationId xmlns:a16="http://schemas.microsoft.com/office/drawing/2014/main" id="{D0C257B1-80E2-4676-99FE-E680264D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6286" b="92000" l="2581" r="96935">
                        <a14:foregroundMark x1="22097" y1="22000" x2="14839" y2="14000"/>
                        <a14:foregroundMark x1="14839" y1="14000" x2="11452" y2="24857"/>
                        <a14:foregroundMark x1="10806" y1="41429" x2="6613" y2="57714"/>
                        <a14:foregroundMark x1="6613" y1="57714" x2="11290" y2="74286"/>
                        <a14:foregroundMark x1="11290" y1="74286" x2="19516" y2="85714"/>
                        <a14:foregroundMark x1="19516" y1="85714" x2="20484" y2="92000"/>
                        <a14:foregroundMark x1="9194" y1="79714" x2="4516" y2="61714"/>
                        <a14:foregroundMark x1="4516" y1="61714" x2="9355" y2="32286"/>
                        <a14:foregroundMark x1="9355" y1="32286" x2="6129" y2="16571"/>
                        <a14:foregroundMark x1="6129" y1="16571" x2="10484" y2="13143"/>
                        <a14:foregroundMark x1="35806" y1="10857" x2="25645" y2="10857"/>
                        <a14:foregroundMark x1="25645" y1="10857" x2="23871" y2="12000"/>
                        <a14:foregroundMark x1="23226" y1="11714" x2="31452" y2="6286"/>
                        <a14:foregroundMark x1="31452" y1="6286" x2="37581" y2="10000"/>
                        <a14:foregroundMark x1="3710" y1="65143" x2="2581" y2="52571"/>
                        <a14:foregroundMark x1="19194" y1="12000" x2="10968" y2="7714"/>
                        <a14:foregroundMark x1="10968" y1="7714" x2="14032" y2="6857"/>
                        <a14:foregroundMark x1="49516" y1="54286" x2="49516" y2="54286"/>
                        <a14:foregroundMark x1="46290" y1="52000" x2="46290" y2="52000"/>
                        <a14:foregroundMark x1="54516" y1="50857" x2="54516" y2="50857"/>
                        <a14:foregroundMark x1="59677" y1="54571" x2="59677" y2="54571"/>
                        <a14:foregroundMark x1="68710" y1="54857" x2="68710" y2="54857"/>
                        <a14:foregroundMark x1="72097" y1="52857" x2="72097" y2="52857"/>
                        <a14:foregroundMark x1="77903" y1="52857" x2="77903" y2="52857"/>
                        <a14:foregroundMark x1="81452" y1="52000" x2="81452" y2="52000"/>
                        <a14:foregroundMark x1="91613" y1="50286" x2="91613" y2="50286"/>
                        <a14:foregroundMark x1="96935" y1="51429" x2="96935" y2="51429"/>
                        <a14:foregroundMark x1="88387" y1="55714" x2="88387" y2="55714"/>
                        <a14:foregroundMark x1="96774" y1="45143" x2="96774" y2="45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26" y="5618842"/>
            <a:ext cx="1136761" cy="6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순서도: 화면 표시 1035">
            <a:extLst>
              <a:ext uri="{FF2B5EF4-FFF2-40B4-BE49-F238E27FC236}">
                <a16:creationId xmlns:a16="http://schemas.microsoft.com/office/drawing/2014/main" id="{CA7423C7-FA30-4D64-8F76-B7A3192732F3}"/>
              </a:ext>
            </a:extLst>
          </p:cNvPr>
          <p:cNvSpPr/>
          <p:nvPr/>
        </p:nvSpPr>
        <p:spPr>
          <a:xfrm rot="19426881">
            <a:off x="8394061" y="3403643"/>
            <a:ext cx="1959786" cy="264329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1"/>
              <a:gd name="connsiteY0" fmla="*/ 8048 h 13048"/>
              <a:gd name="connsiteX1" fmla="*/ 1667 w 10001"/>
              <a:gd name="connsiteY1" fmla="*/ 3048 h 13048"/>
              <a:gd name="connsiteX2" fmla="*/ 8073 w 10001"/>
              <a:gd name="connsiteY2" fmla="*/ 0 h 13048"/>
              <a:gd name="connsiteX3" fmla="*/ 10000 w 10001"/>
              <a:gd name="connsiteY3" fmla="*/ 8048 h 13048"/>
              <a:gd name="connsiteX4" fmla="*/ 8333 w 10001"/>
              <a:gd name="connsiteY4" fmla="*/ 13048 h 13048"/>
              <a:gd name="connsiteX5" fmla="*/ 1667 w 10001"/>
              <a:gd name="connsiteY5" fmla="*/ 13048 h 13048"/>
              <a:gd name="connsiteX6" fmla="*/ 0 w 10001"/>
              <a:gd name="connsiteY6" fmla="*/ 8048 h 13048"/>
              <a:gd name="connsiteX0" fmla="*/ 0 w 11089"/>
              <a:gd name="connsiteY0" fmla="*/ 8048 h 13048"/>
              <a:gd name="connsiteX1" fmla="*/ 1667 w 11089"/>
              <a:gd name="connsiteY1" fmla="*/ 3048 h 13048"/>
              <a:gd name="connsiteX2" fmla="*/ 8073 w 11089"/>
              <a:gd name="connsiteY2" fmla="*/ 0 h 13048"/>
              <a:gd name="connsiteX3" fmla="*/ 10000 w 11089"/>
              <a:gd name="connsiteY3" fmla="*/ 8048 h 13048"/>
              <a:gd name="connsiteX4" fmla="*/ 10756 w 11089"/>
              <a:gd name="connsiteY4" fmla="*/ 12317 h 13048"/>
              <a:gd name="connsiteX5" fmla="*/ 1667 w 11089"/>
              <a:gd name="connsiteY5" fmla="*/ 13048 h 13048"/>
              <a:gd name="connsiteX6" fmla="*/ 0 w 11089"/>
              <a:gd name="connsiteY6" fmla="*/ 8048 h 13048"/>
              <a:gd name="connsiteX0" fmla="*/ 0 w 11089"/>
              <a:gd name="connsiteY0" fmla="*/ 8048 h 13048"/>
              <a:gd name="connsiteX1" fmla="*/ 3363 w 11089"/>
              <a:gd name="connsiteY1" fmla="*/ 2478 h 13048"/>
              <a:gd name="connsiteX2" fmla="*/ 8073 w 11089"/>
              <a:gd name="connsiteY2" fmla="*/ 0 h 13048"/>
              <a:gd name="connsiteX3" fmla="*/ 10000 w 11089"/>
              <a:gd name="connsiteY3" fmla="*/ 8048 h 13048"/>
              <a:gd name="connsiteX4" fmla="*/ 10756 w 11089"/>
              <a:gd name="connsiteY4" fmla="*/ 12317 h 13048"/>
              <a:gd name="connsiteX5" fmla="*/ 1667 w 11089"/>
              <a:gd name="connsiteY5" fmla="*/ 13048 h 13048"/>
              <a:gd name="connsiteX6" fmla="*/ 0 w 11089"/>
              <a:gd name="connsiteY6" fmla="*/ 8048 h 13048"/>
              <a:gd name="connsiteX0" fmla="*/ 0 w 11089"/>
              <a:gd name="connsiteY0" fmla="*/ 8048 h 20813"/>
              <a:gd name="connsiteX1" fmla="*/ 3363 w 11089"/>
              <a:gd name="connsiteY1" fmla="*/ 2478 h 20813"/>
              <a:gd name="connsiteX2" fmla="*/ 8073 w 11089"/>
              <a:gd name="connsiteY2" fmla="*/ 0 h 20813"/>
              <a:gd name="connsiteX3" fmla="*/ 10000 w 11089"/>
              <a:gd name="connsiteY3" fmla="*/ 8048 h 20813"/>
              <a:gd name="connsiteX4" fmla="*/ 10756 w 11089"/>
              <a:gd name="connsiteY4" fmla="*/ 12317 h 20813"/>
              <a:gd name="connsiteX5" fmla="*/ 6255 w 11089"/>
              <a:gd name="connsiteY5" fmla="*/ 20813 h 20813"/>
              <a:gd name="connsiteX6" fmla="*/ 0 w 11089"/>
              <a:gd name="connsiteY6" fmla="*/ 8048 h 20813"/>
              <a:gd name="connsiteX0" fmla="*/ 0 w 11037"/>
              <a:gd name="connsiteY0" fmla="*/ 5863 h 18628"/>
              <a:gd name="connsiteX1" fmla="*/ 3363 w 11037"/>
              <a:gd name="connsiteY1" fmla="*/ 293 h 18628"/>
              <a:gd name="connsiteX2" fmla="*/ 10471 w 11037"/>
              <a:gd name="connsiteY2" fmla="*/ 0 h 18628"/>
              <a:gd name="connsiteX3" fmla="*/ 10000 w 11037"/>
              <a:gd name="connsiteY3" fmla="*/ 5863 h 18628"/>
              <a:gd name="connsiteX4" fmla="*/ 10756 w 11037"/>
              <a:gd name="connsiteY4" fmla="*/ 10132 h 18628"/>
              <a:gd name="connsiteX5" fmla="*/ 6255 w 11037"/>
              <a:gd name="connsiteY5" fmla="*/ 18628 h 18628"/>
              <a:gd name="connsiteX6" fmla="*/ 0 w 11037"/>
              <a:gd name="connsiteY6" fmla="*/ 5863 h 18628"/>
              <a:gd name="connsiteX0" fmla="*/ 0 w 11037"/>
              <a:gd name="connsiteY0" fmla="*/ 5863 h 18628"/>
              <a:gd name="connsiteX1" fmla="*/ 7396 w 11037"/>
              <a:gd name="connsiteY1" fmla="*/ 78 h 18628"/>
              <a:gd name="connsiteX2" fmla="*/ 10471 w 11037"/>
              <a:gd name="connsiteY2" fmla="*/ 0 h 18628"/>
              <a:gd name="connsiteX3" fmla="*/ 10000 w 11037"/>
              <a:gd name="connsiteY3" fmla="*/ 5863 h 18628"/>
              <a:gd name="connsiteX4" fmla="*/ 10756 w 11037"/>
              <a:gd name="connsiteY4" fmla="*/ 10132 h 18628"/>
              <a:gd name="connsiteX5" fmla="*/ 6255 w 11037"/>
              <a:gd name="connsiteY5" fmla="*/ 18628 h 18628"/>
              <a:gd name="connsiteX6" fmla="*/ 0 w 11037"/>
              <a:gd name="connsiteY6" fmla="*/ 5863 h 18628"/>
              <a:gd name="connsiteX0" fmla="*/ 0 w 11967"/>
              <a:gd name="connsiteY0" fmla="*/ 5785 h 18550"/>
              <a:gd name="connsiteX1" fmla="*/ 7396 w 11967"/>
              <a:gd name="connsiteY1" fmla="*/ 0 h 18550"/>
              <a:gd name="connsiteX2" fmla="*/ 11766 w 11967"/>
              <a:gd name="connsiteY2" fmla="*/ 23 h 18550"/>
              <a:gd name="connsiteX3" fmla="*/ 10000 w 11967"/>
              <a:gd name="connsiteY3" fmla="*/ 5785 h 18550"/>
              <a:gd name="connsiteX4" fmla="*/ 10756 w 11967"/>
              <a:gd name="connsiteY4" fmla="*/ 10054 h 18550"/>
              <a:gd name="connsiteX5" fmla="*/ 6255 w 11967"/>
              <a:gd name="connsiteY5" fmla="*/ 18550 h 18550"/>
              <a:gd name="connsiteX6" fmla="*/ 0 w 11967"/>
              <a:gd name="connsiteY6" fmla="*/ 5785 h 18550"/>
              <a:gd name="connsiteX0" fmla="*/ 0 w 11967"/>
              <a:gd name="connsiteY0" fmla="*/ 5762 h 18527"/>
              <a:gd name="connsiteX1" fmla="*/ 8262 w 11967"/>
              <a:gd name="connsiteY1" fmla="*/ 804 h 18527"/>
              <a:gd name="connsiteX2" fmla="*/ 11766 w 11967"/>
              <a:gd name="connsiteY2" fmla="*/ 0 h 18527"/>
              <a:gd name="connsiteX3" fmla="*/ 10000 w 11967"/>
              <a:gd name="connsiteY3" fmla="*/ 5762 h 18527"/>
              <a:gd name="connsiteX4" fmla="*/ 10756 w 11967"/>
              <a:gd name="connsiteY4" fmla="*/ 10031 h 18527"/>
              <a:gd name="connsiteX5" fmla="*/ 6255 w 11967"/>
              <a:gd name="connsiteY5" fmla="*/ 18527 h 18527"/>
              <a:gd name="connsiteX6" fmla="*/ 0 w 11967"/>
              <a:gd name="connsiteY6" fmla="*/ 5762 h 18527"/>
              <a:gd name="connsiteX0" fmla="*/ 0 w 11074"/>
              <a:gd name="connsiteY0" fmla="*/ 4958 h 17723"/>
              <a:gd name="connsiteX1" fmla="*/ 8262 w 11074"/>
              <a:gd name="connsiteY1" fmla="*/ 0 h 17723"/>
              <a:gd name="connsiteX2" fmla="*/ 8692 w 11074"/>
              <a:gd name="connsiteY2" fmla="*/ 8321 h 17723"/>
              <a:gd name="connsiteX3" fmla="*/ 10000 w 11074"/>
              <a:gd name="connsiteY3" fmla="*/ 4958 h 17723"/>
              <a:gd name="connsiteX4" fmla="*/ 10756 w 11074"/>
              <a:gd name="connsiteY4" fmla="*/ 9227 h 17723"/>
              <a:gd name="connsiteX5" fmla="*/ 6255 w 11074"/>
              <a:gd name="connsiteY5" fmla="*/ 17723 h 17723"/>
              <a:gd name="connsiteX6" fmla="*/ 0 w 11074"/>
              <a:gd name="connsiteY6" fmla="*/ 4958 h 17723"/>
              <a:gd name="connsiteX0" fmla="*/ 0 w 10931"/>
              <a:gd name="connsiteY0" fmla="*/ 4958 h 17723"/>
              <a:gd name="connsiteX1" fmla="*/ 8262 w 10931"/>
              <a:gd name="connsiteY1" fmla="*/ 0 h 17723"/>
              <a:gd name="connsiteX2" fmla="*/ 8692 w 10931"/>
              <a:gd name="connsiteY2" fmla="*/ 8321 h 17723"/>
              <a:gd name="connsiteX3" fmla="*/ 8341 w 10931"/>
              <a:gd name="connsiteY3" fmla="*/ 9014 h 17723"/>
              <a:gd name="connsiteX4" fmla="*/ 10756 w 10931"/>
              <a:gd name="connsiteY4" fmla="*/ 9227 h 17723"/>
              <a:gd name="connsiteX5" fmla="*/ 6255 w 10931"/>
              <a:gd name="connsiteY5" fmla="*/ 17723 h 17723"/>
              <a:gd name="connsiteX6" fmla="*/ 0 w 10931"/>
              <a:gd name="connsiteY6" fmla="*/ 4958 h 17723"/>
              <a:gd name="connsiteX0" fmla="*/ 0 w 9720"/>
              <a:gd name="connsiteY0" fmla="*/ 4958 h 17723"/>
              <a:gd name="connsiteX1" fmla="*/ 8262 w 9720"/>
              <a:gd name="connsiteY1" fmla="*/ 0 h 17723"/>
              <a:gd name="connsiteX2" fmla="*/ 8692 w 9720"/>
              <a:gd name="connsiteY2" fmla="*/ 8321 h 17723"/>
              <a:gd name="connsiteX3" fmla="*/ 8341 w 9720"/>
              <a:gd name="connsiteY3" fmla="*/ 9014 h 17723"/>
              <a:gd name="connsiteX4" fmla="*/ 9472 w 9720"/>
              <a:gd name="connsiteY4" fmla="*/ 11744 h 17723"/>
              <a:gd name="connsiteX5" fmla="*/ 6255 w 9720"/>
              <a:gd name="connsiteY5" fmla="*/ 17723 h 17723"/>
              <a:gd name="connsiteX6" fmla="*/ 0 w 9720"/>
              <a:gd name="connsiteY6" fmla="*/ 4958 h 17723"/>
              <a:gd name="connsiteX0" fmla="*/ 0 w 10000"/>
              <a:gd name="connsiteY0" fmla="*/ 2797 h 10619"/>
              <a:gd name="connsiteX1" fmla="*/ 8500 w 10000"/>
              <a:gd name="connsiteY1" fmla="*/ 0 h 10619"/>
              <a:gd name="connsiteX2" fmla="*/ 8942 w 10000"/>
              <a:gd name="connsiteY2" fmla="*/ 4695 h 10619"/>
              <a:gd name="connsiteX3" fmla="*/ 8581 w 10000"/>
              <a:gd name="connsiteY3" fmla="*/ 5086 h 10619"/>
              <a:gd name="connsiteX4" fmla="*/ 9745 w 10000"/>
              <a:gd name="connsiteY4" fmla="*/ 6626 h 10619"/>
              <a:gd name="connsiteX5" fmla="*/ 7426 w 10000"/>
              <a:gd name="connsiteY5" fmla="*/ 10619 h 10619"/>
              <a:gd name="connsiteX6" fmla="*/ 0 w 10000"/>
              <a:gd name="connsiteY6" fmla="*/ 2797 h 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619">
                <a:moveTo>
                  <a:pt x="0" y="2797"/>
                </a:moveTo>
                <a:lnTo>
                  <a:pt x="8500" y="0"/>
                </a:lnTo>
                <a:cubicBezTo>
                  <a:pt x="8647" y="1565"/>
                  <a:pt x="8795" y="3130"/>
                  <a:pt x="8942" y="4695"/>
                </a:cubicBezTo>
                <a:cubicBezTo>
                  <a:pt x="9890" y="4695"/>
                  <a:pt x="8448" y="4764"/>
                  <a:pt x="8581" y="5086"/>
                </a:cubicBezTo>
                <a:cubicBezTo>
                  <a:pt x="8715" y="5408"/>
                  <a:pt x="10692" y="6626"/>
                  <a:pt x="9745" y="6626"/>
                </a:cubicBezTo>
                <a:lnTo>
                  <a:pt x="7426" y="10619"/>
                </a:lnTo>
                <a:lnTo>
                  <a:pt x="0" y="2797"/>
                </a:lnTo>
                <a:close/>
              </a:path>
            </a:pathLst>
          </a:custGeom>
          <a:gradFill>
            <a:gsLst>
              <a:gs pos="0">
                <a:srgbClr val="FFF909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E039E7-649F-4CD1-9A0D-5539EDCBE119}"/>
              </a:ext>
            </a:extLst>
          </p:cNvPr>
          <p:cNvSpPr/>
          <p:nvPr/>
        </p:nvSpPr>
        <p:spPr>
          <a:xfrm>
            <a:off x="8868354" y="3465815"/>
            <a:ext cx="1926537" cy="1773143"/>
          </a:xfrm>
          <a:prstGeom prst="rect">
            <a:avLst/>
          </a:prstGeom>
          <a:ln/>
          <a:scene3d>
            <a:camera prst="orthographicFront">
              <a:rot lat="19499998" lon="18899965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4" name="Picture 22">
            <a:extLst>
              <a:ext uri="{FF2B5EF4-FFF2-40B4-BE49-F238E27FC236}">
                <a16:creationId xmlns:a16="http://schemas.microsoft.com/office/drawing/2014/main" id="{3B86F5EE-2FFE-4535-B666-E2C08927E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8" t="22036" r="32317" b="26714"/>
          <a:stretch/>
        </p:blipFill>
        <p:spPr bwMode="auto">
          <a:xfrm>
            <a:off x="9567238" y="3670959"/>
            <a:ext cx="420531" cy="577562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 descr="Speech To Text Icons - Download Free Vector Icons | Noun Project">
            <a:extLst>
              <a:ext uri="{FF2B5EF4-FFF2-40B4-BE49-F238E27FC236}">
                <a16:creationId xmlns:a16="http://schemas.microsoft.com/office/drawing/2014/main" id="{78AAAE67-AFF0-49C6-AE77-389FBBF8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11" y="4463523"/>
            <a:ext cx="544587" cy="590870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14" descr="WAV | HTML &amp;amp; CSS Wiki | Fandom">
            <a:extLst>
              <a:ext uri="{FF2B5EF4-FFF2-40B4-BE49-F238E27FC236}">
                <a16:creationId xmlns:a16="http://schemas.microsoft.com/office/drawing/2014/main" id="{1C03916D-A8CC-40D6-8F86-6E93F667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145" y="4114122"/>
            <a:ext cx="551896" cy="551896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59590C4F-B5AF-4698-ACAD-D87F75958997}"/>
              </a:ext>
            </a:extLst>
          </p:cNvPr>
          <p:cNvSpPr txBox="1"/>
          <p:nvPr/>
        </p:nvSpPr>
        <p:spPr>
          <a:xfrm>
            <a:off x="8958678" y="4592828"/>
            <a:ext cx="1132515" cy="276999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생성된</a:t>
            </a:r>
            <a:r>
              <a:rPr lang="ko-KR" altLang="en-US" sz="1200" dirty="0"/>
              <a:t> </a:t>
            </a:r>
            <a:r>
              <a:rPr lang="en-US" altLang="ko-KR" sz="1200" dirty="0"/>
              <a:t>WAV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199D9BA-8B71-4B80-A879-57C30388902C}"/>
              </a:ext>
            </a:extLst>
          </p:cNvPr>
          <p:cNvSpPr txBox="1"/>
          <p:nvPr/>
        </p:nvSpPr>
        <p:spPr>
          <a:xfrm>
            <a:off x="9363420" y="4088478"/>
            <a:ext cx="828165" cy="276999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Metadata</a:t>
            </a:r>
            <a:endParaRPr lang="ko-KR" alt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4B3B0CA-D193-4D83-85CE-4945C8E4FD3E}"/>
              </a:ext>
            </a:extLst>
          </p:cNvPr>
          <p:cNvSpPr txBox="1"/>
          <p:nvPr/>
        </p:nvSpPr>
        <p:spPr>
          <a:xfrm>
            <a:off x="9858611" y="4915893"/>
            <a:ext cx="615899" cy="276999"/>
          </a:xfrm>
          <a:prstGeom prst="rect">
            <a:avLst/>
          </a:prstGeom>
          <a:noFill/>
          <a:scene3d>
            <a:camera prst="orthographicFront">
              <a:rot lat="19499998" lon="18899965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STT.txt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A2E93E-6D23-4C81-9811-2BB00EA9A2BC}"/>
              </a:ext>
            </a:extLst>
          </p:cNvPr>
          <p:cNvCxnSpPr>
            <a:cxnSpLocks/>
            <a:stCxn id="5149" idx="2"/>
            <a:endCxn id="73" idx="1"/>
          </p:cNvCxnSpPr>
          <p:nvPr/>
        </p:nvCxnSpPr>
        <p:spPr>
          <a:xfrm rot="16200000" flipH="1">
            <a:off x="2856437" y="4245766"/>
            <a:ext cx="974870" cy="193585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B95C-B278-439C-BB5F-96AC6D6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9F32-398C-4DB5-95A0-9E418D4D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AFAF9-386F-4EB1-967D-A3759854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/>
          <a:stretch/>
        </p:blipFill>
        <p:spPr>
          <a:xfrm>
            <a:off x="609604" y="1358888"/>
            <a:ext cx="6781613" cy="2826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CA5B85-085B-46DB-A492-87A034896F94}"/>
              </a:ext>
            </a:extLst>
          </p:cNvPr>
          <p:cNvSpPr txBox="1"/>
          <p:nvPr/>
        </p:nvSpPr>
        <p:spPr>
          <a:xfrm>
            <a:off x="3245401" y="426160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B95C-B278-439C-BB5F-96AC6D6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9F32-398C-4DB5-95A0-9E418D4D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AFAF9-386F-4EB1-967D-A3759854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/>
          <a:stretch/>
        </p:blipFill>
        <p:spPr>
          <a:xfrm>
            <a:off x="609604" y="1358888"/>
            <a:ext cx="6781613" cy="2826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9C3071-2D21-4031-A7C9-2C5CF83BE172}"/>
              </a:ext>
            </a:extLst>
          </p:cNvPr>
          <p:cNvSpPr/>
          <p:nvPr/>
        </p:nvSpPr>
        <p:spPr>
          <a:xfrm>
            <a:off x="603316" y="1342110"/>
            <a:ext cx="6796812" cy="1266866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A5B85-085B-46DB-A492-87A034896F94}"/>
              </a:ext>
            </a:extLst>
          </p:cNvPr>
          <p:cNvSpPr txBox="1"/>
          <p:nvPr/>
        </p:nvSpPr>
        <p:spPr>
          <a:xfrm>
            <a:off x="3245401" y="426160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C937783-A10E-4CF8-95F4-A8581897A8AF}"/>
              </a:ext>
            </a:extLst>
          </p:cNvPr>
          <p:cNvSpPr/>
          <p:nvPr/>
        </p:nvSpPr>
        <p:spPr>
          <a:xfrm>
            <a:off x="8100965" y="1358888"/>
            <a:ext cx="3498209" cy="944562"/>
          </a:xfrm>
          <a:prstGeom prst="wedgeRectCallout">
            <a:avLst>
              <a:gd name="adj1" fmla="val -68794"/>
              <a:gd name="adj2" fmla="val 14541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지정된 문구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C79BD8-2F44-483A-9580-F8D9581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" y="5019537"/>
            <a:ext cx="6781612" cy="4347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1929A-B7C1-420F-932E-99556E4FD84E}"/>
              </a:ext>
            </a:extLst>
          </p:cNvPr>
          <p:cNvSpPr txBox="1"/>
          <p:nvPr/>
        </p:nvSpPr>
        <p:spPr>
          <a:xfrm>
            <a:off x="2533999" y="5540306"/>
            <a:ext cx="29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메타데이터 텍스트 파일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062EFB-E60A-4E25-B96A-AF5210569FA9}"/>
              </a:ext>
            </a:extLst>
          </p:cNvPr>
          <p:cNvSpPr/>
          <p:nvPr/>
        </p:nvSpPr>
        <p:spPr>
          <a:xfrm>
            <a:off x="2158738" y="5236896"/>
            <a:ext cx="2960017" cy="230650"/>
          </a:xfrm>
          <a:prstGeom prst="rect">
            <a:avLst/>
          </a:prstGeom>
          <a:noFill/>
          <a:ln w="38100"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A0C4FBA-8E9D-449C-8497-9443467C20CF}"/>
              </a:ext>
            </a:extLst>
          </p:cNvPr>
          <p:cNvSpPr/>
          <p:nvPr/>
        </p:nvSpPr>
        <p:spPr>
          <a:xfrm>
            <a:off x="8100965" y="4764615"/>
            <a:ext cx="3498209" cy="944562"/>
          </a:xfrm>
          <a:prstGeom prst="wedgeRectCallout">
            <a:avLst>
              <a:gd name="adj1" fmla="val -129426"/>
              <a:gd name="adj2" fmla="val 1254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지정된 문구를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메타데이터 텍스트 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30778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B95C-B278-439C-BB5F-96AC6D6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9F32-398C-4DB5-95A0-9E418D4D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AFAF9-386F-4EB1-967D-A3759854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/>
          <a:stretch/>
        </p:blipFill>
        <p:spPr>
          <a:xfrm>
            <a:off x="609604" y="1358888"/>
            <a:ext cx="6781613" cy="2826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9C3071-2D21-4031-A7C9-2C5CF83BE172}"/>
              </a:ext>
            </a:extLst>
          </p:cNvPr>
          <p:cNvSpPr/>
          <p:nvPr/>
        </p:nvSpPr>
        <p:spPr>
          <a:xfrm>
            <a:off x="603315" y="2803375"/>
            <a:ext cx="6796812" cy="434718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A5B85-085B-46DB-A492-87A034896F94}"/>
              </a:ext>
            </a:extLst>
          </p:cNvPr>
          <p:cNvSpPr txBox="1"/>
          <p:nvPr/>
        </p:nvSpPr>
        <p:spPr>
          <a:xfrm>
            <a:off x="3245401" y="426160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C937783-A10E-4CF8-95F4-A8581897A8AF}"/>
              </a:ext>
            </a:extLst>
          </p:cNvPr>
          <p:cNvSpPr/>
          <p:nvPr/>
        </p:nvSpPr>
        <p:spPr>
          <a:xfrm>
            <a:off x="8100965" y="2331094"/>
            <a:ext cx="3498209" cy="944562"/>
          </a:xfrm>
          <a:prstGeom prst="wedgeRectCallout">
            <a:avLst>
              <a:gd name="adj1" fmla="val -69333"/>
              <a:gd name="adj2" fmla="val 19531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WAV </a:t>
            </a:r>
            <a:r>
              <a:rPr lang="ko-KR" altLang="en-US" dirty="0">
                <a:solidFill>
                  <a:schemeClr val="tx1"/>
                </a:solidFill>
              </a:rPr>
              <a:t>파일로 저장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C79BD8-2F44-483A-9580-F8D9581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" y="5019537"/>
            <a:ext cx="6781612" cy="4347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1929A-B7C1-420F-932E-99556E4FD84E}"/>
              </a:ext>
            </a:extLst>
          </p:cNvPr>
          <p:cNvSpPr txBox="1"/>
          <p:nvPr/>
        </p:nvSpPr>
        <p:spPr>
          <a:xfrm>
            <a:off x="2533999" y="5540306"/>
            <a:ext cx="29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메타데이터 텍스트 파일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062EFB-E60A-4E25-B96A-AF5210569FA9}"/>
              </a:ext>
            </a:extLst>
          </p:cNvPr>
          <p:cNvSpPr/>
          <p:nvPr/>
        </p:nvSpPr>
        <p:spPr>
          <a:xfrm>
            <a:off x="716437" y="5006246"/>
            <a:ext cx="6668490" cy="230650"/>
          </a:xfrm>
          <a:prstGeom prst="rect">
            <a:avLst/>
          </a:prstGeom>
          <a:noFill/>
          <a:ln w="38100"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CA0C4FBA-8E9D-449C-8497-9443467C20CF}"/>
              </a:ext>
            </a:extLst>
          </p:cNvPr>
          <p:cNvSpPr/>
          <p:nvPr/>
        </p:nvSpPr>
        <p:spPr>
          <a:xfrm>
            <a:off x="8090476" y="4649290"/>
            <a:ext cx="3498209" cy="944562"/>
          </a:xfrm>
          <a:prstGeom prst="wedgeRectCallout">
            <a:avLst>
              <a:gd name="adj1" fmla="val -69333"/>
              <a:gd name="adj2" fmla="val 3563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WAV </a:t>
            </a:r>
            <a:r>
              <a:rPr lang="ko-KR" altLang="en-US" dirty="0">
                <a:solidFill>
                  <a:schemeClr val="tx1"/>
                </a:solidFill>
              </a:rPr>
              <a:t>파일에 대한 데이터를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메타데이터 텍스트 파일에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0D5FDC-5A1E-412E-B00F-A8A04CBCF02A}"/>
              </a:ext>
            </a:extLst>
          </p:cNvPr>
          <p:cNvSpPr/>
          <p:nvPr/>
        </p:nvSpPr>
        <p:spPr>
          <a:xfrm>
            <a:off x="603315" y="5242072"/>
            <a:ext cx="1527143" cy="230650"/>
          </a:xfrm>
          <a:prstGeom prst="rect">
            <a:avLst/>
          </a:prstGeom>
          <a:noFill/>
          <a:ln w="38100"/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B95C-B278-439C-BB5F-96AC6D6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9F32-398C-4DB5-95A0-9E418D4D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AFAF9-386F-4EB1-967D-A3759854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/>
          <a:stretch/>
        </p:blipFill>
        <p:spPr>
          <a:xfrm>
            <a:off x="609604" y="1358888"/>
            <a:ext cx="6781613" cy="2826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9C3071-2D21-4031-A7C9-2C5CF83BE172}"/>
              </a:ext>
            </a:extLst>
          </p:cNvPr>
          <p:cNvSpPr/>
          <p:nvPr/>
        </p:nvSpPr>
        <p:spPr>
          <a:xfrm>
            <a:off x="603315" y="3293572"/>
            <a:ext cx="6796812" cy="434718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A5B85-085B-46DB-A492-87A034896F94}"/>
              </a:ext>
            </a:extLst>
          </p:cNvPr>
          <p:cNvSpPr txBox="1"/>
          <p:nvPr/>
        </p:nvSpPr>
        <p:spPr>
          <a:xfrm>
            <a:off x="3245401" y="426160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C937783-A10E-4CF8-95F4-A8581897A8AF}"/>
              </a:ext>
            </a:extLst>
          </p:cNvPr>
          <p:cNvSpPr/>
          <p:nvPr/>
        </p:nvSpPr>
        <p:spPr>
          <a:xfrm>
            <a:off x="8100965" y="2821291"/>
            <a:ext cx="3498209" cy="944562"/>
          </a:xfrm>
          <a:prstGeom prst="wedgeRectCallout">
            <a:avLst>
              <a:gd name="adj1" fmla="val -68794"/>
              <a:gd name="adj2" fmla="val 23523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STT</a:t>
            </a:r>
            <a:r>
              <a:rPr lang="ko-KR" altLang="en-US" dirty="0">
                <a:solidFill>
                  <a:schemeClr val="tx1"/>
                </a:solidFill>
              </a:rPr>
              <a:t>의 텍스트 변환 결과 출력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텍스트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37028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F2EB7-82C0-444B-A7A2-29DAB50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33408-9CBB-4DBE-9E11-27203A08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WAV</a:t>
            </a:r>
          </a:p>
          <a:p>
            <a:pPr lvl="1"/>
            <a:r>
              <a:rPr lang="en-US" altLang="ko-KR" dirty="0"/>
              <a:t>Metadata</a:t>
            </a:r>
          </a:p>
          <a:p>
            <a:pPr lvl="1"/>
            <a:r>
              <a:rPr lang="en-US" altLang="ko-KR" dirty="0"/>
              <a:t>Speech-to-Text</a:t>
            </a:r>
          </a:p>
          <a:p>
            <a:pPr lvl="1"/>
            <a:r>
              <a:rPr lang="en-US" altLang="ko-KR" dirty="0"/>
              <a:t>Mongo Database</a:t>
            </a:r>
          </a:p>
          <a:p>
            <a:pPr lvl="1"/>
            <a:r>
              <a:rPr lang="en-US" altLang="ko-KR" dirty="0"/>
              <a:t>Raspberry Pi 400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PoC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0BAAC-566D-440C-802A-87AE2F6E4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B95C-B278-439C-BB5F-96AC6D61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79F32-398C-4DB5-95A0-9E418D4D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AFAF9-386F-4EB1-967D-A3759854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"/>
          <a:stretch/>
        </p:blipFill>
        <p:spPr>
          <a:xfrm>
            <a:off x="609604" y="1358888"/>
            <a:ext cx="6781613" cy="28266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9C3071-2D21-4031-A7C9-2C5CF83BE172}"/>
              </a:ext>
            </a:extLst>
          </p:cNvPr>
          <p:cNvSpPr/>
          <p:nvPr/>
        </p:nvSpPr>
        <p:spPr>
          <a:xfrm>
            <a:off x="594405" y="3812840"/>
            <a:ext cx="6796812" cy="372661"/>
          </a:xfrm>
          <a:prstGeom prst="rect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A5B85-085B-46DB-A492-87A034896F94}"/>
              </a:ext>
            </a:extLst>
          </p:cNvPr>
          <p:cNvSpPr txBox="1"/>
          <p:nvPr/>
        </p:nvSpPr>
        <p:spPr>
          <a:xfrm>
            <a:off x="3245401" y="4261607"/>
            <a:ext cx="151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실행 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C937783-A10E-4CF8-95F4-A8581897A8AF}"/>
              </a:ext>
            </a:extLst>
          </p:cNvPr>
          <p:cNvSpPr/>
          <p:nvPr/>
        </p:nvSpPr>
        <p:spPr>
          <a:xfrm>
            <a:off x="8084187" y="2300139"/>
            <a:ext cx="3498209" cy="1885361"/>
          </a:xfrm>
          <a:prstGeom prst="wedgeRectCallout">
            <a:avLst>
              <a:gd name="adj1" fmla="val -67447"/>
              <a:gd name="adj2" fmla="val 4001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생성된 파일들을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Mongo database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04AAE6-E13F-4C99-9FEE-6E4FF2AD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52" y="2477078"/>
            <a:ext cx="3067478" cy="8668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E8862C-3F7F-40C2-BB88-0EE62EE10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4" y="4791886"/>
            <a:ext cx="6781613" cy="12683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1804B4-3B95-4B14-A725-69A098FA8595}"/>
              </a:ext>
            </a:extLst>
          </p:cNvPr>
          <p:cNvSpPr txBox="1"/>
          <p:nvPr/>
        </p:nvSpPr>
        <p:spPr>
          <a:xfrm>
            <a:off x="2995644" y="6089434"/>
            <a:ext cx="19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atlas</a:t>
            </a:r>
            <a:r>
              <a:rPr lang="ko-KR" altLang="en-US" dirty="0"/>
              <a:t> 연동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5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C8DD73-2217-46A9-86B0-73FA4ED9D7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ACA9D7-383B-4494-8698-2A61F1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40A5642-6388-4FBE-B8B2-44B4EDA3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FC38-B375-411B-8212-A6B9BB8D1C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D94FA-60FD-4353-ACC6-E5700A2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28F43-3DDA-4CDF-BEA6-8727FD0E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WAVeform</a:t>
            </a:r>
            <a:r>
              <a:rPr lang="ko-KR" altLang="en-US" dirty="0"/>
              <a:t> </a:t>
            </a:r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  <a:p>
            <a:endParaRPr lang="en-US" altLang="ko-KR" dirty="0"/>
          </a:p>
          <a:p>
            <a:r>
              <a:rPr lang="ko-KR" altLang="en-US" dirty="0"/>
              <a:t>무손실 </a:t>
            </a:r>
            <a:r>
              <a:rPr lang="ko-KR" altLang="en-US" dirty="0" err="1"/>
              <a:t>무압축</a:t>
            </a:r>
            <a:r>
              <a:rPr lang="ko-KR" altLang="en-US" dirty="0"/>
              <a:t> 포맷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PCM</a:t>
            </a:r>
            <a:r>
              <a:rPr lang="ko-KR" altLang="en-US" dirty="0"/>
              <a:t> 데이터 파일</a:t>
            </a:r>
            <a:endParaRPr lang="en-US" altLang="ko-KR" dirty="0"/>
          </a:p>
          <a:p>
            <a:pPr lvl="1"/>
            <a:r>
              <a:rPr lang="en-US" altLang="ko-KR" dirty="0"/>
              <a:t>Pulse Code Modulation</a:t>
            </a:r>
          </a:p>
          <a:p>
            <a:pPr lvl="1"/>
            <a:r>
              <a:rPr lang="ko-KR" altLang="en-US" dirty="0"/>
              <a:t>아날로그 신호를 디지털 신호로 변환</a:t>
            </a:r>
            <a:endParaRPr lang="en-US" altLang="ko-KR" dirty="0"/>
          </a:p>
          <a:p>
            <a:pPr lvl="1"/>
            <a:r>
              <a:rPr lang="ko-KR" altLang="en-US" dirty="0"/>
              <a:t>샘플링</a:t>
            </a:r>
            <a:r>
              <a:rPr lang="en-US" altLang="ko-KR" dirty="0"/>
              <a:t>, </a:t>
            </a:r>
            <a:r>
              <a:rPr lang="ko-KR" altLang="en-US" dirty="0"/>
              <a:t>양자화</a:t>
            </a:r>
            <a:r>
              <a:rPr lang="en-US" altLang="ko-KR" dirty="0"/>
              <a:t>, </a:t>
            </a:r>
            <a:r>
              <a:rPr lang="ko-KR" altLang="en-US" dirty="0"/>
              <a:t>부호화 순서를 거침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03739-0792-4576-88D8-B37DF6F1F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45C9-1132-4C33-AE3F-374F6AD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 </a:t>
            </a:r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A552-0104-4DB1-9BDE-3B5D4E0A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05" y="1350628"/>
            <a:ext cx="7505350" cy="4965700"/>
          </a:xfrm>
        </p:spPr>
        <p:txBody>
          <a:bodyPr/>
          <a:lstStyle/>
          <a:p>
            <a:r>
              <a:rPr lang="en-US" altLang="ko-KR" dirty="0"/>
              <a:t>RIFF : </a:t>
            </a:r>
            <a:r>
              <a:rPr lang="ko-KR" altLang="en-US" dirty="0"/>
              <a:t>파일의 형식을 나타내는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ID, Format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FMT : </a:t>
            </a:r>
            <a:r>
              <a:rPr lang="ko-KR" altLang="en-US" dirty="0"/>
              <a:t>음성 정보를 담고 있는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Audio Format, Number of Channel</a:t>
            </a:r>
          </a:p>
          <a:p>
            <a:pPr lvl="1"/>
            <a:r>
              <a:rPr lang="en-US" altLang="ko-KR" dirty="0"/>
              <a:t>Sample Rate, Byte Rate, Bit per Sample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 : </a:t>
            </a:r>
            <a:r>
              <a:rPr lang="ko-KR" altLang="en-US" dirty="0"/>
              <a:t>실제 데이터에 대한 </a:t>
            </a:r>
            <a:r>
              <a:rPr lang="en-US" altLang="ko-KR" dirty="0"/>
              <a:t>Chunk</a:t>
            </a:r>
          </a:p>
          <a:p>
            <a:pPr lvl="1"/>
            <a:r>
              <a:rPr lang="en-US" altLang="ko-KR" dirty="0"/>
              <a:t>Chunk ID, Chunk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70FD0-1402-4649-A512-225920890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F5E30F4-5AD9-4524-AAE5-F6F07665D5BB}"/>
              </a:ext>
            </a:extLst>
          </p:cNvPr>
          <p:cNvGraphicFramePr>
            <a:graphicFrameLocks noGrp="1"/>
          </p:cNvGraphicFramePr>
          <p:nvPr/>
        </p:nvGraphicFramePr>
        <p:xfrm>
          <a:off x="911603" y="1350628"/>
          <a:ext cx="2200712" cy="4650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0712">
                  <a:extLst>
                    <a:ext uri="{9D8B030D-6E8A-4147-A177-3AD203B41FA5}">
                      <a16:colId xmlns:a16="http://schemas.microsoft.com/office/drawing/2014/main" val="2031580103"/>
                    </a:ext>
                  </a:extLst>
                </a:gridCol>
              </a:tblGrid>
              <a:tr h="112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RIFF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4223"/>
                  </a:ext>
                </a:extLst>
              </a:tr>
              <a:tr h="244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FMT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4738"/>
                  </a:ext>
                </a:extLst>
              </a:tr>
              <a:tr h="1085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7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D94FA-60FD-4353-ACC6-E5700A2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28F43-3DDA-4CDF-BEA6-8727FD0E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데이터에 대한 데이터</a:t>
            </a:r>
            <a:endParaRPr lang="en-US" altLang="ko-KR" dirty="0"/>
          </a:p>
          <a:p>
            <a:pPr lvl="1"/>
            <a:r>
              <a:rPr lang="ko-KR" altLang="en-US" dirty="0"/>
              <a:t>실제 데이터와 연관된 정보를 제공해주는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키와 값으로 이루어진 </a:t>
            </a:r>
            <a:r>
              <a:rPr lang="en-US" altLang="ko-KR" dirty="0"/>
              <a:t>JSON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03739-0792-4576-88D8-B37DF6F1F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D51172-FE5E-493A-B98F-480F16390280}"/>
              </a:ext>
            </a:extLst>
          </p:cNvPr>
          <p:cNvGrpSpPr/>
          <p:nvPr/>
        </p:nvGrpSpPr>
        <p:grpSpPr>
          <a:xfrm>
            <a:off x="3449273" y="3917951"/>
            <a:ext cx="1988192" cy="1862356"/>
            <a:chOff x="2952924" y="3917951"/>
            <a:chExt cx="1988192" cy="18623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CA4EBE-4BD7-4885-A050-04787648AEF2}"/>
                </a:ext>
              </a:extLst>
            </p:cNvPr>
            <p:cNvSpPr/>
            <p:nvPr/>
          </p:nvSpPr>
          <p:spPr>
            <a:xfrm>
              <a:off x="2952925" y="3917951"/>
              <a:ext cx="1988190" cy="1862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3A9EB7-D890-4687-8141-67356EB3653C}"/>
                </a:ext>
              </a:extLst>
            </p:cNvPr>
            <p:cNvCxnSpPr/>
            <p:nvPr/>
          </p:nvCxnSpPr>
          <p:spPr>
            <a:xfrm>
              <a:off x="2952925" y="4513277"/>
              <a:ext cx="1988191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C2A5B8F-90EB-4EF0-9DCD-56EBAB6DB6A7}"/>
                </a:ext>
              </a:extLst>
            </p:cNvPr>
            <p:cNvCxnSpPr/>
            <p:nvPr/>
          </p:nvCxnSpPr>
          <p:spPr>
            <a:xfrm>
              <a:off x="2952924" y="5160627"/>
              <a:ext cx="1988191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245D5A-BF94-4C00-BE78-91137EF12C5D}"/>
              </a:ext>
            </a:extLst>
          </p:cNvPr>
          <p:cNvSpPr txBox="1"/>
          <p:nvPr/>
        </p:nvSpPr>
        <p:spPr>
          <a:xfrm>
            <a:off x="3709331" y="3918242"/>
            <a:ext cx="14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헤더</a:t>
            </a:r>
            <a:endParaRPr lang="en-US" altLang="ko-KR" sz="1600" dirty="0"/>
          </a:p>
          <a:p>
            <a:pPr algn="ctr"/>
            <a:r>
              <a:rPr lang="en-US" altLang="ko-KR" sz="1600" dirty="0"/>
              <a:t>(header)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6D217-25A1-4E44-87F3-8190130ED114}"/>
              </a:ext>
            </a:extLst>
          </p:cNvPr>
          <p:cNvSpPr txBox="1"/>
          <p:nvPr/>
        </p:nvSpPr>
        <p:spPr>
          <a:xfrm>
            <a:off x="3709329" y="4548589"/>
            <a:ext cx="14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메타데이터</a:t>
            </a:r>
            <a:endParaRPr lang="en-US" altLang="ko-KR" sz="1600" dirty="0"/>
          </a:p>
          <a:p>
            <a:pPr algn="ctr"/>
            <a:r>
              <a:rPr lang="en-US" altLang="ko-KR" sz="1600" dirty="0"/>
              <a:t>(metadata)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CE5A7-F3FF-455A-BF8D-56F3DE9A25EE}"/>
              </a:ext>
            </a:extLst>
          </p:cNvPr>
          <p:cNvSpPr txBox="1"/>
          <p:nvPr/>
        </p:nvSpPr>
        <p:spPr>
          <a:xfrm>
            <a:off x="3709329" y="5195532"/>
            <a:ext cx="14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데이터</a:t>
            </a:r>
            <a:endParaRPr lang="en-US" altLang="ko-KR" sz="1600" dirty="0"/>
          </a:p>
          <a:p>
            <a:pPr algn="ctr"/>
            <a:r>
              <a:rPr lang="en-US" altLang="ko-KR" sz="1600" dirty="0"/>
              <a:t>(data)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D79695-462C-452E-9C4A-C50E19323DD0}"/>
              </a:ext>
            </a:extLst>
          </p:cNvPr>
          <p:cNvSpPr/>
          <p:nvPr/>
        </p:nvSpPr>
        <p:spPr>
          <a:xfrm>
            <a:off x="6754536" y="3917951"/>
            <a:ext cx="1988190" cy="1862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7648A5-FCFF-4B5A-9AB0-B3D4C4ACB756}"/>
              </a:ext>
            </a:extLst>
          </p:cNvPr>
          <p:cNvCxnSpPr/>
          <p:nvPr/>
        </p:nvCxnSpPr>
        <p:spPr>
          <a:xfrm>
            <a:off x="6754530" y="4665967"/>
            <a:ext cx="1988191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2174DB-4003-4373-8190-468DB54A7B6D}"/>
              </a:ext>
            </a:extLst>
          </p:cNvPr>
          <p:cNvCxnSpPr/>
          <p:nvPr/>
        </p:nvCxnSpPr>
        <p:spPr>
          <a:xfrm>
            <a:off x="6754531" y="4290339"/>
            <a:ext cx="1988191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85B3C60-5B0C-4857-A898-0141CA060931}"/>
              </a:ext>
            </a:extLst>
          </p:cNvPr>
          <p:cNvCxnSpPr/>
          <p:nvPr/>
        </p:nvCxnSpPr>
        <p:spPr>
          <a:xfrm>
            <a:off x="6746142" y="5029964"/>
            <a:ext cx="1988191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784EA1-D3A7-4A32-BB39-3EA6C587EB1F}"/>
              </a:ext>
            </a:extLst>
          </p:cNvPr>
          <p:cNvSpPr txBox="1"/>
          <p:nvPr/>
        </p:nvSpPr>
        <p:spPr>
          <a:xfrm>
            <a:off x="7201942" y="3944771"/>
            <a:ext cx="105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 이름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DBFBB-568E-45BC-89AA-A1B5038DD78F}"/>
              </a:ext>
            </a:extLst>
          </p:cNvPr>
          <p:cNvSpPr txBox="1"/>
          <p:nvPr/>
        </p:nvSpPr>
        <p:spPr>
          <a:xfrm>
            <a:off x="7002005" y="4318109"/>
            <a:ext cx="145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샘플링 </a:t>
            </a:r>
            <a:r>
              <a:rPr lang="ko-KR" altLang="en-US" sz="1600" dirty="0" err="1"/>
              <a:t>레이트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65E6F-BD73-48AD-857C-1ECFC056A0C0}"/>
              </a:ext>
            </a:extLst>
          </p:cNvPr>
          <p:cNvSpPr txBox="1"/>
          <p:nvPr/>
        </p:nvSpPr>
        <p:spPr>
          <a:xfrm>
            <a:off x="7324282" y="4698155"/>
            <a:ext cx="84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채널 수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B8DA5-825F-4214-A9F8-46871805D770}"/>
              </a:ext>
            </a:extLst>
          </p:cNvPr>
          <p:cNvSpPr txBox="1"/>
          <p:nvPr/>
        </p:nvSpPr>
        <p:spPr>
          <a:xfrm>
            <a:off x="7012491" y="5434229"/>
            <a:ext cx="143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주어진 문장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163FB2-0CF5-4300-AA7E-113025788189}"/>
              </a:ext>
            </a:extLst>
          </p:cNvPr>
          <p:cNvCxnSpPr/>
          <p:nvPr/>
        </p:nvCxnSpPr>
        <p:spPr>
          <a:xfrm flipV="1">
            <a:off x="5437464" y="3917951"/>
            <a:ext cx="1317071" cy="5953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FAEC2C-23F1-4066-B8D9-46448476C5E2}"/>
              </a:ext>
            </a:extLst>
          </p:cNvPr>
          <p:cNvCxnSpPr>
            <a:cxnSpLocks/>
          </p:cNvCxnSpPr>
          <p:nvPr/>
        </p:nvCxnSpPr>
        <p:spPr>
          <a:xfrm>
            <a:off x="5437457" y="5159377"/>
            <a:ext cx="1317074" cy="6168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2BA14A-1120-4D76-9EA8-ED2DAA44D7CE}"/>
              </a:ext>
            </a:extLst>
          </p:cNvPr>
          <p:cNvSpPr txBox="1"/>
          <p:nvPr/>
        </p:nvSpPr>
        <p:spPr>
          <a:xfrm>
            <a:off x="3450668" y="5815210"/>
            <a:ext cx="198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WAV </a:t>
            </a:r>
            <a:r>
              <a:rPr lang="ko-KR" altLang="en-US" sz="1400" dirty="0"/>
              <a:t>파일 내부 구조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E1584-6776-424C-9B29-A22304EFBABF}"/>
              </a:ext>
            </a:extLst>
          </p:cNvPr>
          <p:cNvSpPr txBox="1"/>
          <p:nvPr/>
        </p:nvSpPr>
        <p:spPr>
          <a:xfrm>
            <a:off x="6377025" y="5815210"/>
            <a:ext cx="274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 WAV </a:t>
            </a:r>
            <a:r>
              <a:rPr lang="ko-KR" altLang="en-US" sz="1400" dirty="0"/>
              <a:t>파일 메타데이터 사용 예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271E1-4C2A-42D2-BCE9-2FF93002D630}"/>
              </a:ext>
            </a:extLst>
          </p:cNvPr>
          <p:cNvSpPr txBox="1"/>
          <p:nvPr/>
        </p:nvSpPr>
        <p:spPr>
          <a:xfrm>
            <a:off x="7221514" y="5052112"/>
            <a:ext cx="105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 길이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FFF0312-D7D8-46E0-8291-91698895F844}"/>
              </a:ext>
            </a:extLst>
          </p:cNvPr>
          <p:cNvCxnSpPr/>
          <p:nvPr/>
        </p:nvCxnSpPr>
        <p:spPr>
          <a:xfrm>
            <a:off x="6754531" y="5399325"/>
            <a:ext cx="1988191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EF1BC-AAC6-453E-BBE1-A3262AD7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Cloud Platform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FF21B-B720-4234-BD72-3B463623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인프라 도구와 서비스를 제공하는 클라우드 컴퓨팅 플랫폼</a:t>
            </a:r>
            <a:endParaRPr lang="en-US" altLang="ko-KR" dirty="0"/>
          </a:p>
          <a:p>
            <a:pPr lvl="1"/>
            <a:r>
              <a:rPr lang="ko-KR" altLang="en-US" dirty="0"/>
              <a:t>컴퓨터 자원</a:t>
            </a:r>
            <a:r>
              <a:rPr lang="en-US" altLang="ko-KR" dirty="0"/>
              <a:t>(CPU,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데이터베이스 등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인터넷이 연결되면 어디에서나 작업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사용한 만큼 비용을 지불하여 서비스 운영의 효율성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 주체와 수준에 따라 유형 구분</a:t>
            </a:r>
            <a:endParaRPr lang="en-US" altLang="ko-KR" dirty="0"/>
          </a:p>
          <a:p>
            <a:pPr lvl="1"/>
            <a:r>
              <a:rPr lang="en-US" altLang="ko-KR" dirty="0"/>
              <a:t>IaaS: </a:t>
            </a:r>
            <a:r>
              <a:rPr lang="ko-KR" altLang="en-US" dirty="0"/>
              <a:t>컴퓨터 자원을 원하는 형태로 제공</a:t>
            </a:r>
            <a:endParaRPr lang="en-US" altLang="ko-KR" dirty="0"/>
          </a:p>
          <a:p>
            <a:pPr lvl="1"/>
            <a:r>
              <a:rPr lang="en-US" altLang="ko-KR" dirty="0"/>
              <a:t>PaaS: </a:t>
            </a:r>
            <a:r>
              <a:rPr lang="ko-KR" altLang="en-US" dirty="0"/>
              <a:t>컴퓨터 자원과 개발환경 제공</a:t>
            </a:r>
            <a:endParaRPr lang="en-US" altLang="ko-KR" dirty="0"/>
          </a:p>
          <a:p>
            <a:pPr lvl="1"/>
            <a:r>
              <a:rPr lang="en-US" altLang="ko-KR" dirty="0"/>
              <a:t>SaaS: </a:t>
            </a:r>
            <a:r>
              <a:rPr lang="ko-KR" altLang="en-US" dirty="0"/>
              <a:t>소프트웨어까지 제공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52A25-407A-40EB-9583-228DF059A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314" name="Picture 2" descr="sqlcommenter">
            <a:extLst>
              <a:ext uri="{FF2B5EF4-FFF2-40B4-BE49-F238E27FC236}">
                <a16:creationId xmlns:a16="http://schemas.microsoft.com/office/drawing/2014/main" id="{6CDB1882-BBD7-4183-9BDB-E4F528ED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58" y="4719045"/>
            <a:ext cx="2903642" cy="17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2E23-F951-40D5-9B4C-87B88918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Speech-to-Text API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8B88F-EC28-4CEC-BF41-B7CA55D7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저장된 </a:t>
            </a:r>
            <a:r>
              <a:rPr lang="en-US" altLang="ko-KR" dirty="0"/>
              <a:t>WAV </a:t>
            </a:r>
            <a:r>
              <a:rPr lang="ko-KR" altLang="en-US" dirty="0"/>
              <a:t>파일의 음성을 텍스트로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 명령을 통해 애플리케이션에서 더 나은 사용자 환경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8000Hz~48000Hz </a:t>
            </a:r>
            <a:r>
              <a:rPr lang="ko-KR" altLang="en-US" dirty="0"/>
              <a:t>사이의 샘플링 </a:t>
            </a:r>
            <a:r>
              <a:rPr lang="ko-KR" altLang="en-US" dirty="0" err="1"/>
              <a:t>레이트</a:t>
            </a:r>
            <a:r>
              <a:rPr lang="ko-KR" altLang="en-US" dirty="0"/>
              <a:t> 지원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842A3-37C0-4133-80EF-B877CAC8A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34" name="Picture 10" descr="Speech-to-Text documentation | Cloud Speech-to-Text Documentation">
            <a:extLst>
              <a:ext uri="{FF2B5EF4-FFF2-40B4-BE49-F238E27FC236}">
                <a16:creationId xmlns:a16="http://schemas.microsoft.com/office/drawing/2014/main" id="{013F5225-9A7E-4AD4-8B4A-5B708E0B3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5" t="25051" r="42652" b="51784"/>
          <a:stretch/>
        </p:blipFill>
        <p:spPr bwMode="auto">
          <a:xfrm>
            <a:off x="10409539" y="4784436"/>
            <a:ext cx="1645327" cy="14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Build Domain Specific Automatic Speech Recognition Models on GPUs |  NVIDIA Developer Blog">
            <a:extLst>
              <a:ext uri="{FF2B5EF4-FFF2-40B4-BE49-F238E27FC236}">
                <a16:creationId xmlns:a16="http://schemas.microsoft.com/office/drawing/2014/main" id="{5BA4D97F-718B-4887-964D-EC445DD7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82" y="4539799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0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2111-08DF-448F-B9EC-977F6BB0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인식 수행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0390A-A714-43AE-B96B-78F109C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3512"/>
            <a:ext cx="10972800" cy="49657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동기식 음성 인식 요청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/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오디오 파일 인식을 수행하는 간단한 방법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/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/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전송된 오디오를 모두 처리 후 응답 반환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2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응답을 반환한 후 다음 요청을 처리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lvl="2"/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길이가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분 이하인 오디오 파일로 제한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2"/>
            <a:r>
              <a:rPr lang="ko-KR" altLang="en-US" dirty="0"/>
              <a:t>처리되는 즉시 짧은 오디오의 인식된 텍스트를 반환</a:t>
            </a:r>
            <a:endParaRPr lang="en-US" altLang="ko-KR" dirty="0"/>
          </a:p>
          <a:p>
            <a:pPr marL="1097280" lvl="2" indent="0">
              <a:buNone/>
            </a:pP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B05FC-9A08-482B-B025-452A8B07F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B90F8-F768-4949-9A8A-19EB8B61EAE8}"/>
              </a:ext>
            </a:extLst>
          </p:cNvPr>
          <p:cNvSpPr txBox="1"/>
          <p:nvPr/>
        </p:nvSpPr>
        <p:spPr>
          <a:xfrm>
            <a:off x="9491179" y="4865363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동기적 처리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46" name="Picture 6" descr="동기와 비동기에 대한 간단요약">
            <a:extLst>
              <a:ext uri="{FF2B5EF4-FFF2-40B4-BE49-F238E27FC236}">
                <a16:creationId xmlns:a16="http://schemas.microsoft.com/office/drawing/2014/main" id="{676284AB-AE16-4C57-82C2-5FEC92B85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18"/>
          <a:stretch/>
        </p:blipFill>
        <p:spPr bwMode="auto">
          <a:xfrm>
            <a:off x="9110444" y="1576376"/>
            <a:ext cx="2558642" cy="32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67789</TotalTime>
  <Words>537</Words>
  <Application>Microsoft Office PowerPoint</Application>
  <PresentationFormat>와이드스크린</PresentationFormat>
  <Paragraphs>191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HY헤드라인M</vt:lpstr>
      <vt:lpstr>Arial</vt:lpstr>
      <vt:lpstr>Calibri</vt:lpstr>
      <vt:lpstr>Roboto</vt:lpstr>
      <vt:lpstr>PIN Lab. Template 2017</vt:lpstr>
      <vt:lpstr>Google Cloud Platform 기반 Speech-to-Text API를 이용한 WAV 파일 텍스트 변환</vt:lpstr>
      <vt:lpstr>목차</vt:lpstr>
      <vt:lpstr>Overview</vt:lpstr>
      <vt:lpstr>WAV</vt:lpstr>
      <vt:lpstr>WAV 헤더</vt:lpstr>
      <vt:lpstr>Metadata</vt:lpstr>
      <vt:lpstr>Google Cloud Platform </vt:lpstr>
      <vt:lpstr>Speech-to-Text API  </vt:lpstr>
      <vt:lpstr>음성 인식 수행 방법</vt:lpstr>
      <vt:lpstr>NoSQL</vt:lpstr>
      <vt:lpstr>Mongo DB</vt:lpstr>
      <vt:lpstr>Raspberry Pi 400</vt:lpstr>
      <vt:lpstr>PoC</vt:lpstr>
      <vt:lpstr>Architecture</vt:lpstr>
      <vt:lpstr>Architecture</vt:lpstr>
      <vt:lpstr>프로그램 실행</vt:lpstr>
      <vt:lpstr>프로그램 실행</vt:lpstr>
      <vt:lpstr>프로그램 실행</vt:lpstr>
      <vt:lpstr>프로그램 실행</vt:lpstr>
      <vt:lpstr>프로그램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현아</cp:lastModifiedBy>
  <cp:revision>1000</cp:revision>
  <dcterms:created xsi:type="dcterms:W3CDTF">2014-09-12T18:39:10Z</dcterms:created>
  <dcterms:modified xsi:type="dcterms:W3CDTF">2021-06-11T02:38:49Z</dcterms:modified>
</cp:coreProperties>
</file>