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7"/>
  </p:notesMasterIdLst>
  <p:sldIdLst>
    <p:sldId id="256" r:id="rId2"/>
    <p:sldId id="260" r:id="rId3"/>
    <p:sldId id="258" r:id="rId4"/>
    <p:sldId id="261" r:id="rId5"/>
    <p:sldId id="262" r:id="rId6"/>
    <p:sldId id="272" r:id="rId7"/>
    <p:sldId id="290" r:id="rId8"/>
    <p:sldId id="263" r:id="rId9"/>
    <p:sldId id="264" r:id="rId10"/>
    <p:sldId id="265" r:id="rId11"/>
    <p:sldId id="273" r:id="rId12"/>
    <p:sldId id="274" r:id="rId13"/>
    <p:sldId id="275" r:id="rId14"/>
    <p:sldId id="266" r:id="rId15"/>
    <p:sldId id="276" r:id="rId16"/>
    <p:sldId id="277" r:id="rId17"/>
    <p:sldId id="279" r:id="rId18"/>
    <p:sldId id="287" r:id="rId19"/>
    <p:sldId id="289" r:id="rId20"/>
    <p:sldId id="283" r:id="rId21"/>
    <p:sldId id="284" r:id="rId22"/>
    <p:sldId id="285" r:id="rId23"/>
    <p:sldId id="288" r:id="rId24"/>
    <p:sldId id="286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현아" initials="현" lastIdx="2" clrIdx="6">
    <p:extLst>
      <p:ext uri="{19B8F6BF-5375-455C-9EA6-DF929625EA0E}">
        <p15:presenceInfo xmlns:p15="http://schemas.microsoft.com/office/powerpoint/2012/main" userId="d28b4d4afd3fc9fd" providerId="Windows Live"/>
      </p:ext>
    </p:extLst>
  </p:cmAuthor>
  <p:cmAuthor id="1" name="Rick Warren" initials="RBW" lastIdx="4" clrIdx="0"/>
  <p:cmAuthor id="2" name="Stan Schneider" initials="SS" lastIdx="1" clrIdx="1"/>
  <p:cmAuthor id="3" name="최유정" initials="최" lastIdx="2" clrIdx="2">
    <p:extLst>
      <p:ext uri="{19B8F6BF-5375-455C-9EA6-DF929625EA0E}">
        <p15:presenceInfo xmlns:p15="http://schemas.microsoft.com/office/powerpoint/2012/main" userId="S::cyj9710100@skuniv.ac.kr::ec83653f-3da8-4cb5-8102-c9bab811aa89" providerId="AD"/>
      </p:ext>
    </p:extLst>
  </p:cmAuthor>
  <p:cmAuthor id="4" name="Woong Bin Sim" initials="WBS" lastIdx="8" clrIdx="3">
    <p:extLst>
      <p:ext uri="{19B8F6BF-5375-455C-9EA6-DF929625EA0E}">
        <p15:presenceInfo xmlns:p15="http://schemas.microsoft.com/office/powerpoint/2012/main" userId="cdbe332fa7bf110e" providerId="Windows Live"/>
      </p:ext>
    </p:extLst>
  </p:cmAuthor>
  <p:cmAuthor id="5" name="이건희" initials="이" lastIdx="20" clrIdx="4">
    <p:extLst>
      <p:ext uri="{19B8F6BF-5375-455C-9EA6-DF929625EA0E}">
        <p15:presenceInfo xmlns:p15="http://schemas.microsoft.com/office/powerpoint/2012/main" userId="S::ygh2828@skuniv.ac.kr::fe6e6ed0-2c39-413f-a20b-5790f94ee7aa" providerId="AD"/>
      </p:ext>
    </p:extLst>
  </p:cmAuthor>
  <p:cmAuthor id="6" name="이 재호" initials="이재" lastIdx="4" clrIdx="5">
    <p:extLst>
      <p:ext uri="{19B8F6BF-5375-455C-9EA6-DF929625EA0E}">
        <p15:presenceInfo xmlns:p15="http://schemas.microsoft.com/office/powerpoint/2012/main" userId="bae8477238ee2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375E"/>
    <a:srgbClr val="FFFFA3"/>
    <a:srgbClr val="FF9900"/>
    <a:srgbClr val="0069AA"/>
    <a:srgbClr val="000000"/>
    <a:srgbClr val="0CA6A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124" autoAdjust="0"/>
  </p:normalViewPr>
  <p:slideViewPr>
    <p:cSldViewPr snapToGrid="0">
      <p:cViewPr varScale="1">
        <p:scale>
          <a:sx n="114" d="100"/>
          <a:sy n="114" d="100"/>
        </p:scale>
        <p:origin x="3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FFFFFF">
                    <a:lumMod val="85000"/>
                  </a:srgbClr>
                </a:solidFill>
                <a:latin typeface="+mn-lt"/>
              </a:rPr>
              <a:t>©2020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©2020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©2020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©2020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©2020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©2020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E260-A857-4148-9D9F-D2166B8C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184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C++ </a:t>
            </a:r>
            <a:r>
              <a:rPr lang="ko-KR" altLang="en-US" sz="3500" dirty="0"/>
              <a:t>기반 </a:t>
            </a:r>
            <a:r>
              <a:rPr lang="en-US" altLang="ko-KR" sz="3500" dirty="0"/>
              <a:t>Google Cloud MySQL </a:t>
            </a:r>
            <a:r>
              <a:rPr lang="ko-KR" altLang="en-US" sz="3500" dirty="0"/>
              <a:t>연동 </a:t>
            </a:r>
            <a:br>
              <a:rPr lang="en-US" altLang="ko-KR" sz="3500" dirty="0"/>
            </a:br>
            <a:r>
              <a:rPr lang="en-US" altLang="ko-KR" sz="3500" dirty="0"/>
              <a:t>ATM </a:t>
            </a:r>
            <a:r>
              <a:rPr lang="ko-KR" altLang="en-US" sz="3500" dirty="0"/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4A323-1717-4DC3-9196-47D488C2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2020.12.28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8888B-9BC9-4440-8446-EFC5736DE1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김 현 아 </a:t>
            </a:r>
            <a:r>
              <a:rPr lang="en-US" altLang="ko-KR" dirty="0"/>
              <a:t>(kimha1999@skuniv.ac.kr)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3E1BD-7513-4845-AB5C-DCF0A9866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8F307-FF5B-4395-9756-0F6473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사용자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  <a:r>
              <a:rPr lang="en-US" altLang="ko-KR" sz="4000" dirty="0"/>
              <a:t>(1/6)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B73C-61C6-4CC5-9918-A6C6B3E97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입금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계좌번호</a:t>
            </a:r>
            <a:r>
              <a:rPr lang="en-US" altLang="ko-KR" sz="2500" dirty="0"/>
              <a:t>, </a:t>
            </a:r>
            <a:r>
              <a:rPr lang="ko-KR" altLang="en-US" sz="2500" dirty="0"/>
              <a:t>비밀번호 입력 및 확인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금액 입력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확인 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9F0C8-2B12-4097-B32B-673719970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483AE4-5D87-4EF8-8DCB-4ADF65AB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83" y="961683"/>
            <a:ext cx="3600000" cy="4934634"/>
          </a:xfrm>
          <a:prstGeom prst="rect">
            <a:avLst/>
          </a:prstGeom>
        </p:spPr>
      </p:pic>
      <p:pic>
        <p:nvPicPr>
          <p:cNvPr id="102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45D3E9DD-413B-479D-9039-008F7897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88" y="3884103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8F307-FF5B-4395-9756-0F6473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사용자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  <a:r>
              <a:rPr lang="en-US" altLang="ko-KR" sz="4000" dirty="0"/>
              <a:t>(2/6)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B73C-61C6-4CC5-9918-A6C6B3E97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출금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계좌번호</a:t>
            </a:r>
            <a:r>
              <a:rPr lang="en-US" altLang="ko-KR" sz="2500" dirty="0"/>
              <a:t>, </a:t>
            </a:r>
            <a:r>
              <a:rPr lang="ko-KR" altLang="en-US" sz="2500" dirty="0"/>
              <a:t>비밀번호 입력 및 확인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금액 입력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잔액 확인 후 출금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확인 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9F0C8-2B12-4097-B32B-673719970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20C654-ED05-4970-885B-8828E12DC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83" y="961683"/>
            <a:ext cx="3600000" cy="4934634"/>
          </a:xfrm>
          <a:prstGeom prst="rect">
            <a:avLst/>
          </a:prstGeom>
        </p:spPr>
      </p:pic>
      <p:pic>
        <p:nvPicPr>
          <p:cNvPr id="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C4CEEB80-959D-44BF-94CC-439A905F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55" y="4353887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8F307-FF5B-4395-9756-0F6473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사용자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  <a:r>
              <a:rPr lang="en-US" altLang="ko-KR" sz="4000" dirty="0"/>
              <a:t>(3/6)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B73C-61C6-4CC5-9918-A6C6B3E97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계좌 이체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계좌번호</a:t>
            </a:r>
            <a:r>
              <a:rPr lang="en-US" altLang="ko-KR" sz="2500" dirty="0"/>
              <a:t>, </a:t>
            </a:r>
            <a:r>
              <a:rPr lang="ko-KR" altLang="en-US" sz="2500" dirty="0"/>
              <a:t>비밀번호 입력 및 확인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금액 입력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은행 비교 후 수수료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잔액 확인 후 이체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확인 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9F0C8-2B12-4097-B32B-673719970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5ACB88-B668-406F-9B83-17A62E451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17" y="961200"/>
            <a:ext cx="3679744" cy="4935600"/>
          </a:xfrm>
          <a:prstGeom prst="rect">
            <a:avLst/>
          </a:prstGeom>
        </p:spPr>
      </p:pic>
      <p:pic>
        <p:nvPicPr>
          <p:cNvPr id="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19C6EF82-5CB0-48E8-A374-FB35DD92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11" y="4353886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2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8F307-FF5B-4395-9756-0F6473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사용자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  <a:r>
              <a:rPr lang="en-US" altLang="ko-KR" sz="4000" dirty="0"/>
              <a:t>(4/6)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B73C-61C6-4CC5-9918-A6C6B3E97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잔액조회 </a:t>
            </a:r>
            <a:r>
              <a:rPr lang="en-US" altLang="ko-KR" sz="3000" dirty="0">
                <a:solidFill>
                  <a:schemeClr val="accent1"/>
                </a:solidFill>
              </a:rPr>
              <a:t>/ </a:t>
            </a:r>
            <a:r>
              <a:rPr lang="ko-KR" altLang="en-US" sz="3000" dirty="0">
                <a:solidFill>
                  <a:schemeClr val="accent1"/>
                </a:solidFill>
              </a:rPr>
              <a:t>통장정리</a:t>
            </a:r>
            <a:r>
              <a:rPr lang="en-US" altLang="ko-KR" sz="3000" dirty="0">
                <a:solidFill>
                  <a:schemeClr val="accent1"/>
                </a:solidFill>
              </a:rPr>
              <a:t> &gt;</a:t>
            </a:r>
          </a:p>
          <a:p>
            <a:pPr marL="0" indent="0" algn="ctr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500" dirty="0"/>
              <a:t>계좌번호</a:t>
            </a:r>
            <a:r>
              <a:rPr lang="en-US" altLang="ko-KR" sz="2500" dirty="0"/>
              <a:t>, </a:t>
            </a:r>
            <a:r>
              <a:rPr lang="ko-KR" altLang="en-US" sz="2500" dirty="0"/>
              <a:t>비밀번호 입력 및 확인</a:t>
            </a: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500" dirty="0"/>
              <a:t>잔액 </a:t>
            </a:r>
            <a:r>
              <a:rPr lang="en-US" altLang="ko-KR" sz="2500" dirty="0"/>
              <a:t>/ </a:t>
            </a:r>
            <a:r>
              <a:rPr lang="ko-KR" altLang="en-US" sz="2500" dirty="0"/>
              <a:t>통장 내역 확인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endParaRPr lang="ko-KR" altLang="en-US" sz="25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9F0C8-2B12-4097-B32B-673719970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1A851-9692-4590-8E2B-4FFD1E89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83" y="961683"/>
            <a:ext cx="3600000" cy="4934634"/>
          </a:xfrm>
          <a:prstGeom prst="rect">
            <a:avLst/>
          </a:prstGeom>
        </p:spPr>
      </p:pic>
      <p:pic>
        <p:nvPicPr>
          <p:cNvPr id="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F65D89CC-7283-45D5-BF34-A7C06DBB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22" y="3429000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0E145-7026-461C-AF7B-B25A58B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사용자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  <a:r>
              <a:rPr lang="en-US" altLang="ko-KR" sz="4000" dirty="0"/>
              <a:t>(5/6)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C859-FEB1-45C7-83AE-8B3676071B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계좌 생성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이름</a:t>
            </a:r>
            <a:r>
              <a:rPr lang="en-US" altLang="ko-KR" sz="2500" dirty="0"/>
              <a:t>, </a:t>
            </a:r>
            <a:r>
              <a:rPr lang="ko-KR" altLang="en-US" sz="2500" dirty="0"/>
              <a:t>은행</a:t>
            </a:r>
            <a:r>
              <a:rPr lang="en-US" altLang="ko-KR" sz="2500" dirty="0"/>
              <a:t>, </a:t>
            </a:r>
            <a:r>
              <a:rPr lang="ko-KR" altLang="en-US" sz="2500" dirty="0"/>
              <a:t>비밀번호 입력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난수를 이용하여 계좌 생성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확인 창</a:t>
            </a:r>
            <a:endParaRPr lang="en-US" altLang="ko-KR" sz="2500" dirty="0"/>
          </a:p>
          <a:p>
            <a:pPr marL="0" indent="0" algn="ctr">
              <a:buNone/>
            </a:pPr>
            <a:endParaRPr lang="ko-KR" altLang="en-US" sz="3000" dirty="0">
              <a:solidFill>
                <a:schemeClr val="accent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BF53C-C4E7-408B-B425-ACD4C3BA3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E59D13-693C-4BF2-9774-7D6B3D76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74" y="961200"/>
            <a:ext cx="3179159" cy="4935600"/>
          </a:xfrm>
          <a:prstGeom prst="rect">
            <a:avLst/>
          </a:prstGeom>
        </p:spPr>
      </p:pic>
      <p:pic>
        <p:nvPicPr>
          <p:cNvPr id="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9104D344-CC8F-44E9-9700-80F8BEEF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24" y="3863185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0E145-7026-461C-AF7B-B25A58B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사용자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  <a:r>
              <a:rPr lang="en-US" altLang="ko-KR" sz="4000" dirty="0"/>
              <a:t>(6/6)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C859-FEB1-45C7-83AE-8B3676071B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비밀번호 변경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계좌번호</a:t>
            </a:r>
            <a:r>
              <a:rPr lang="en-US" altLang="ko-KR" sz="2500" dirty="0"/>
              <a:t>, </a:t>
            </a:r>
            <a:r>
              <a:rPr lang="ko-KR" altLang="en-US" sz="2500" dirty="0"/>
              <a:t>비밀번호 입력 및 확인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비밀번호 변경</a:t>
            </a:r>
            <a:endParaRPr lang="en-US" altLang="ko-KR" sz="2500" dirty="0"/>
          </a:p>
          <a:p>
            <a:pPr marL="0" indent="0" algn="ctr">
              <a:buNone/>
            </a:pPr>
            <a:endParaRPr lang="ko-KR" altLang="en-US" sz="3000" dirty="0">
              <a:solidFill>
                <a:schemeClr val="accent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BF53C-C4E7-408B-B425-ACD4C3BA3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16983-315C-434E-AFC4-AB3987FA6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78" y="961200"/>
            <a:ext cx="3600705" cy="4935600"/>
          </a:xfrm>
          <a:prstGeom prst="rect">
            <a:avLst/>
          </a:prstGeom>
        </p:spPr>
      </p:pic>
      <p:pic>
        <p:nvPicPr>
          <p:cNvPr id="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9C8590D1-346E-47C9-8B4F-35CCDCE6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44" y="3863185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0E145-7026-461C-AF7B-B25A58B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관리자 </a:t>
            </a:r>
            <a:r>
              <a:rPr lang="en-US" altLang="ko-KR" sz="4000" dirty="0"/>
              <a:t>MENU </a:t>
            </a:r>
            <a:r>
              <a:rPr lang="ko-KR" altLang="en-US" sz="4000" dirty="0"/>
              <a:t>실행 절차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C859-FEB1-45C7-83AE-8B3676071B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계좌 정지 </a:t>
            </a:r>
            <a:r>
              <a:rPr lang="en-US" altLang="ko-KR" sz="3000" dirty="0">
                <a:solidFill>
                  <a:schemeClr val="accent1"/>
                </a:solidFill>
              </a:rPr>
              <a:t>/ </a:t>
            </a:r>
            <a:r>
              <a:rPr lang="ko-KR" altLang="en-US" sz="3000" dirty="0">
                <a:solidFill>
                  <a:schemeClr val="accent1"/>
                </a:solidFill>
              </a:rPr>
              <a:t>계좌 정지 해제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 입력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올바른 계좌인지 확인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정지 또는 정지 해제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확인 창</a:t>
            </a: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endParaRPr lang="ko-KR" altLang="en-US" sz="2500" dirty="0"/>
          </a:p>
          <a:p>
            <a:pPr marL="0" indent="0" algn="ctr">
              <a:buNone/>
            </a:pPr>
            <a:endParaRPr lang="ko-KR" altLang="en-US" sz="3000" dirty="0">
              <a:solidFill>
                <a:schemeClr val="accent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BF53C-C4E7-408B-B425-ACD4C3BA3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CF0A87-C9D8-460E-A28E-BA54364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78" y="961200"/>
            <a:ext cx="3600705" cy="4935600"/>
          </a:xfrm>
          <a:prstGeom prst="rect">
            <a:avLst/>
          </a:prstGeom>
        </p:spPr>
      </p:pic>
      <p:pic>
        <p:nvPicPr>
          <p:cNvPr id="6" name="Picture 2" descr="Report: Epic Will Not Pursue Further Integration with Google Cloud -">
            <a:extLst>
              <a:ext uri="{FF2B5EF4-FFF2-40B4-BE49-F238E27FC236}">
                <a16:creationId xmlns:a16="http://schemas.microsoft.com/office/drawing/2014/main" id="{ACC1AF9E-4F5D-4AE0-9FCC-B8668452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22" y="3863185"/>
            <a:ext cx="1970518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77C46-3715-45E1-A2C4-0E76E40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프로그램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230F4-84FF-4E9D-9A47-2CD01D5DC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6DE-2D46-4AD0-94F9-92EF433B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구글 클라우드 연동 </a:t>
            </a:r>
            <a:r>
              <a:rPr lang="en-US" altLang="ko-KR" sz="4000" dirty="0"/>
              <a:t>(1/2)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5EDB-32AB-4038-9E89-9AD9D844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구글 클라우드에 구축된 </a:t>
            </a:r>
            <a:r>
              <a:rPr lang="en-US" altLang="ko-KR" sz="2800" dirty="0"/>
              <a:t>MySQL</a:t>
            </a:r>
            <a:r>
              <a:rPr lang="ko-KR" altLang="en-US" sz="2800" dirty="0"/>
              <a:t>과 </a:t>
            </a:r>
            <a:r>
              <a:rPr lang="en-US" altLang="ko-KR" sz="2800" dirty="0"/>
              <a:t>ATM</a:t>
            </a:r>
            <a:r>
              <a:rPr lang="ko-KR" altLang="en-US" sz="2800" dirty="0"/>
              <a:t> 프로그램 데이터베이스 연동</a:t>
            </a: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6BBE7-C2CF-447C-8F65-75EA8A3F2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EDCEFC-BF98-45B1-A601-3907DA17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92" y="2021175"/>
            <a:ext cx="9644708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6DE-2D46-4AD0-94F9-92EF433B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구글 클라우드 연동 </a:t>
            </a:r>
            <a:r>
              <a:rPr lang="en-US" altLang="ko-KR" sz="4000" dirty="0"/>
              <a:t>(2/2)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5EDB-32AB-4038-9E89-9AD9D844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Wireshark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6BBE7-C2CF-447C-8F65-75EA8A3F2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4A6EC0-5C74-45E4-9C47-7150CDB88559}"/>
              </a:ext>
            </a:extLst>
          </p:cNvPr>
          <p:cNvGrpSpPr/>
          <p:nvPr/>
        </p:nvGrpSpPr>
        <p:grpSpPr>
          <a:xfrm>
            <a:off x="609600" y="2497433"/>
            <a:ext cx="10153360" cy="1863134"/>
            <a:chOff x="609600" y="2497433"/>
            <a:chExt cx="10153360" cy="186313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4B2BA0-7FB5-49B5-841F-9809E5C34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497433"/>
              <a:ext cx="10153360" cy="186313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35552D5-5DD5-4EE6-9F86-765AE7DCAC59}"/>
                </a:ext>
              </a:extLst>
            </p:cNvPr>
            <p:cNvSpPr/>
            <p:nvPr/>
          </p:nvSpPr>
          <p:spPr>
            <a:xfrm>
              <a:off x="1812022" y="2919369"/>
              <a:ext cx="2122415" cy="29361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FA7EB3-6E5B-406B-B9D4-9754B6DB4B93}"/>
              </a:ext>
            </a:extLst>
          </p:cNvPr>
          <p:cNvSpPr txBox="1"/>
          <p:nvPr/>
        </p:nvSpPr>
        <p:spPr>
          <a:xfrm>
            <a:off x="5041784" y="4465667"/>
            <a:ext cx="44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Wireshark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FCA3D-25BE-450D-97D8-772E3F2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799B7-AB1E-417B-8F66-E7BA8FC7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Overview</a:t>
            </a:r>
          </a:p>
          <a:p>
            <a:pPr lvl="1"/>
            <a:r>
              <a:rPr lang="en-US" altLang="ko-KR" sz="2800" dirty="0"/>
              <a:t>C++</a:t>
            </a:r>
          </a:p>
          <a:p>
            <a:pPr lvl="1"/>
            <a:r>
              <a:rPr lang="en-US" altLang="ko-KR" sz="2800" dirty="0"/>
              <a:t>MySQL</a:t>
            </a:r>
          </a:p>
          <a:p>
            <a:pPr lvl="1"/>
            <a:r>
              <a:rPr lang="ko-KR" altLang="en-US" sz="2800" dirty="0"/>
              <a:t>클라우드 컴퓨팅</a:t>
            </a:r>
            <a:endParaRPr lang="en-US" altLang="ko-KR" sz="2800" dirty="0"/>
          </a:p>
          <a:p>
            <a:pPr lvl="2"/>
            <a:r>
              <a:rPr lang="en-US" altLang="ko-KR" sz="2400" dirty="0"/>
              <a:t>Google Cloud Platform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3000" dirty="0"/>
              <a:t>프로그램 설명</a:t>
            </a:r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  <a:p>
            <a:r>
              <a:rPr lang="ko-KR" altLang="en-US" sz="3000" dirty="0"/>
              <a:t>프로그램 구현</a:t>
            </a:r>
            <a:endParaRPr lang="en-US" altLang="ko-KR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00B01-02BA-4D4F-A7DB-D26AAD48E7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C0B1572-6A58-4005-8456-941F474982AE}"/>
              </a:ext>
            </a:extLst>
          </p:cNvPr>
          <p:cNvSpPr txBox="1">
            <a:spLocks/>
          </p:cNvSpPr>
          <p:nvPr/>
        </p:nvSpPr>
        <p:spPr>
          <a:xfrm>
            <a:off x="609600" y="1435101"/>
            <a:ext cx="10972800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9B1A4B-4CF0-48D5-98A8-2290A108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실행 결과 </a:t>
            </a:r>
            <a:r>
              <a:rPr lang="en-US" altLang="ko-KR" sz="4000" dirty="0"/>
              <a:t>(1/5)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F13D09-B191-465D-BEA8-DEC236BF9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42" y="2349413"/>
            <a:ext cx="3392126" cy="27013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4E1F3-1AC7-486F-AEC4-7E7568E9A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C3B6B5-45AB-4CD7-A0B8-49DE1293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81" y="2349414"/>
            <a:ext cx="3379789" cy="27013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E70BE-E211-451B-8927-52A5A2453274}"/>
              </a:ext>
            </a:extLst>
          </p:cNvPr>
          <p:cNvSpPr txBox="1"/>
          <p:nvPr/>
        </p:nvSpPr>
        <p:spPr>
          <a:xfrm>
            <a:off x="2710246" y="5181399"/>
            <a:ext cx="180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사용자 메뉴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170DB-E766-4024-B245-9C6582F29672}"/>
              </a:ext>
            </a:extLst>
          </p:cNvPr>
          <p:cNvSpPr txBox="1"/>
          <p:nvPr/>
        </p:nvSpPr>
        <p:spPr>
          <a:xfrm>
            <a:off x="7678195" y="5216399"/>
            <a:ext cx="180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관리자 메뉴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4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78CDE-E9F6-499D-90FC-C60B216E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실행 결과 </a:t>
            </a:r>
            <a:r>
              <a:rPr lang="en-US" altLang="ko-KR" sz="4000" dirty="0"/>
              <a:t>(2/5)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14A10-CC5C-4B3E-BB43-C3E9093D1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EFD43-55AD-4C49-AE07-00FAB579E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1" b="30548"/>
          <a:stretch/>
        </p:blipFill>
        <p:spPr>
          <a:xfrm>
            <a:off x="961942" y="2344661"/>
            <a:ext cx="2705478" cy="216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E08A59-AD46-40C8-A34A-51C764E13578}"/>
              </a:ext>
            </a:extLst>
          </p:cNvPr>
          <p:cNvSpPr txBox="1"/>
          <p:nvPr/>
        </p:nvSpPr>
        <p:spPr>
          <a:xfrm>
            <a:off x="1138111" y="4737545"/>
            <a:ext cx="954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&lt; </a:t>
            </a:r>
            <a:r>
              <a:rPr lang="ko-KR" altLang="en-US" dirty="0"/>
              <a:t>계좌 입력</a:t>
            </a:r>
            <a:r>
              <a:rPr lang="en-US" altLang="ko-KR" dirty="0"/>
              <a:t>&gt;                                                 &lt; </a:t>
            </a:r>
            <a:r>
              <a:rPr lang="ko-KR" altLang="en-US" dirty="0"/>
              <a:t>송금 </a:t>
            </a:r>
            <a:r>
              <a:rPr lang="en-US" altLang="ko-KR" dirty="0"/>
              <a:t>&gt;                                                  &lt; </a:t>
            </a:r>
            <a:r>
              <a:rPr lang="ko-KR" altLang="en-US" dirty="0"/>
              <a:t>통장 내역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5AE9E64-51BF-4F35-BFF8-ABFFBC2B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134" y="2324316"/>
            <a:ext cx="3391373" cy="2209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8CAF683-DAF5-45D8-ADCB-647D3B4DC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152" y="2324747"/>
            <a:ext cx="2915057" cy="2209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E69CF4B-31D7-4C90-840E-30E4C1B78A15}"/>
              </a:ext>
            </a:extLst>
          </p:cNvPr>
          <p:cNvSpPr txBox="1">
            <a:spLocks/>
          </p:cNvSpPr>
          <p:nvPr/>
        </p:nvSpPr>
        <p:spPr>
          <a:xfrm>
            <a:off x="609600" y="1435101"/>
            <a:ext cx="10972800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28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84FAD-7FD8-4888-BD42-4C4B6B39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실행 결과 </a:t>
            </a:r>
            <a:r>
              <a:rPr lang="en-US" altLang="ko-KR" sz="4000" dirty="0"/>
              <a:t>(3/5)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64EC6-C97E-4D4A-BC2E-C7C29D36D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4CBF1330-F42B-4DAB-9839-C2CDDCA31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178" y="2297777"/>
            <a:ext cx="3343742" cy="1727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962EB5-9918-416C-951A-5EE09680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343" y="2297778"/>
            <a:ext cx="5401429" cy="17271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D926D-06ED-42A1-8654-778DD09FFDDA}"/>
              </a:ext>
            </a:extLst>
          </p:cNvPr>
          <p:cNvSpPr txBox="1"/>
          <p:nvPr/>
        </p:nvSpPr>
        <p:spPr>
          <a:xfrm>
            <a:off x="2096587" y="4256256"/>
            <a:ext cx="19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계좌 생성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C54D1-2BFF-42AE-A3FA-6D32A3A7E25A}"/>
              </a:ext>
            </a:extLst>
          </p:cNvPr>
          <p:cNvSpPr txBox="1"/>
          <p:nvPr/>
        </p:nvSpPr>
        <p:spPr>
          <a:xfrm>
            <a:off x="7887051" y="4256256"/>
            <a:ext cx="25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MySQL &gt;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1E3E864-EB74-49E4-8DB4-496F7B4E53E4}"/>
              </a:ext>
            </a:extLst>
          </p:cNvPr>
          <p:cNvCxnSpPr>
            <a:cxnSpLocks/>
          </p:cNvCxnSpPr>
          <p:nvPr/>
        </p:nvCxnSpPr>
        <p:spPr>
          <a:xfrm>
            <a:off x="5708311" y="3691156"/>
            <a:ext cx="5316461" cy="176169"/>
          </a:xfrm>
          <a:prstGeom prst="bentConnector3">
            <a:avLst>
              <a:gd name="adj1" fmla="val 100020"/>
            </a:avLst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C7D466-0289-42CF-A66C-7E01A7FD07BE}"/>
              </a:ext>
            </a:extLst>
          </p:cNvPr>
          <p:cNvCxnSpPr>
            <a:cxnSpLocks/>
          </p:cNvCxnSpPr>
          <p:nvPr/>
        </p:nvCxnSpPr>
        <p:spPr>
          <a:xfrm>
            <a:off x="5708311" y="3691156"/>
            <a:ext cx="5316461" cy="176169"/>
          </a:xfrm>
          <a:prstGeom prst="bentConnector3">
            <a:avLst>
              <a:gd name="adj1" fmla="val -1598"/>
            </a:avLst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06C4A10-6D3C-45F7-BDA3-41FAD49C7C1F}"/>
              </a:ext>
            </a:extLst>
          </p:cNvPr>
          <p:cNvCxnSpPr/>
          <p:nvPr/>
        </p:nvCxnSpPr>
        <p:spPr>
          <a:xfrm>
            <a:off x="4731391" y="3161372"/>
            <a:ext cx="771787" cy="6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B8F8A31-2235-4E90-8C41-45D9E01F4817}"/>
              </a:ext>
            </a:extLst>
          </p:cNvPr>
          <p:cNvSpPr txBox="1">
            <a:spLocks/>
          </p:cNvSpPr>
          <p:nvPr/>
        </p:nvSpPr>
        <p:spPr>
          <a:xfrm>
            <a:off x="609600" y="1435101"/>
            <a:ext cx="10972800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55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84FAD-7FD8-4888-BD42-4C4B6B39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실행 결과 </a:t>
            </a:r>
            <a:r>
              <a:rPr lang="en-US" altLang="ko-KR" sz="4000" dirty="0"/>
              <a:t>(4/5)</a:t>
            </a:r>
            <a:endParaRPr lang="ko-KR" altLang="en-US" sz="4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E5AF605-3628-4401-8C1E-68D3F126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64EC6-C97E-4D4A-BC2E-C7C29D36D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B8F8A31-2235-4E90-8C41-45D9E01F4817}"/>
              </a:ext>
            </a:extLst>
          </p:cNvPr>
          <p:cNvSpPr txBox="1">
            <a:spLocks/>
          </p:cNvSpPr>
          <p:nvPr/>
        </p:nvSpPr>
        <p:spPr>
          <a:xfrm>
            <a:off x="662940" y="1435101"/>
            <a:ext cx="10972800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파일로 명세표 출력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69202B9-418D-4A63-9109-236394D22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"/>
          <a:stretch/>
        </p:blipFill>
        <p:spPr>
          <a:xfrm>
            <a:off x="7267528" y="2298475"/>
            <a:ext cx="2728151" cy="3238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6688ED-1A05-4909-983B-4A18AAEB3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8"/>
          <a:stretch/>
        </p:blipFill>
        <p:spPr>
          <a:xfrm>
            <a:off x="2196321" y="2298475"/>
            <a:ext cx="2728152" cy="3238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4103FE-7065-450C-A393-73A0E9A6AC92}"/>
              </a:ext>
            </a:extLst>
          </p:cNvPr>
          <p:cNvSpPr txBox="1"/>
          <p:nvPr/>
        </p:nvSpPr>
        <p:spPr>
          <a:xfrm>
            <a:off x="2331720" y="5599782"/>
            <a:ext cx="272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같은 은행으로 송금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66C8C-8013-4D1E-8F39-3B020E95AAED}"/>
              </a:ext>
            </a:extLst>
          </p:cNvPr>
          <p:cNvSpPr txBox="1"/>
          <p:nvPr/>
        </p:nvSpPr>
        <p:spPr>
          <a:xfrm>
            <a:off x="7406394" y="5642527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다른 은행으로 송금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57F0AAC-9C5B-4F07-84A3-4C5657D36304}"/>
              </a:ext>
            </a:extLst>
          </p:cNvPr>
          <p:cNvSpPr txBox="1">
            <a:spLocks/>
          </p:cNvSpPr>
          <p:nvPr/>
        </p:nvSpPr>
        <p:spPr>
          <a:xfrm>
            <a:off x="609600" y="1435101"/>
            <a:ext cx="10972800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37F10D-C510-4A4D-94EC-5CBAFE55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실행 결과 </a:t>
            </a:r>
            <a:r>
              <a:rPr lang="en-US" altLang="ko-KR" sz="4000" dirty="0"/>
              <a:t>(5/5)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87CDF2-088F-4E52-BEE2-8B73697E5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C52A87-6D9B-4EE7-8917-D4463BBCD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57"/>
          <a:stretch/>
        </p:blipFill>
        <p:spPr>
          <a:xfrm>
            <a:off x="1171191" y="2795500"/>
            <a:ext cx="2712431" cy="126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818772-F3FB-464E-8710-892B7B0B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01" y="2795500"/>
            <a:ext cx="2553057" cy="126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57CF4A-D250-41BF-B0C8-61F4C644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237" y="2795499"/>
            <a:ext cx="2629267" cy="1267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45A6E-67B0-4979-8B3A-7A7A4676FBE3}"/>
              </a:ext>
            </a:extLst>
          </p:cNvPr>
          <p:cNvSpPr txBox="1"/>
          <p:nvPr/>
        </p:nvSpPr>
        <p:spPr>
          <a:xfrm>
            <a:off x="1238299" y="4291102"/>
            <a:ext cx="25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 </a:t>
            </a:r>
            <a:r>
              <a:rPr lang="ko-KR" altLang="en-US" dirty="0"/>
              <a:t>정지된 계좌 입력 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C3579-01B3-41BF-B680-3C069C618937}"/>
              </a:ext>
            </a:extLst>
          </p:cNvPr>
          <p:cNvSpPr txBox="1"/>
          <p:nvPr/>
        </p:nvSpPr>
        <p:spPr>
          <a:xfrm>
            <a:off x="4979048" y="4286220"/>
            <a:ext cx="24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 </a:t>
            </a:r>
            <a:r>
              <a:rPr lang="ko-KR" altLang="en-US" dirty="0"/>
              <a:t>잘못된 계좌 입력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E7E56-EA05-403A-A189-AC892BDC5F19}"/>
              </a:ext>
            </a:extLst>
          </p:cNvPr>
          <p:cNvSpPr txBox="1"/>
          <p:nvPr/>
        </p:nvSpPr>
        <p:spPr>
          <a:xfrm>
            <a:off x="9098635" y="4286220"/>
            <a:ext cx="153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문자 입력 </a:t>
            </a:r>
            <a:r>
              <a:rPr lang="en-US" altLang="ko-KR" dirty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C8DD73-2217-46A9-86B0-73FA4ED9D7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ACA9D7-383B-4494-8698-2A61F1ED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/>
              <a:t>Overview</a:t>
            </a:r>
            <a:endParaRPr lang="ko-KR" altLang="en-US" sz="5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A5642-6388-4FBE-B8B2-44B4EDA3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EFC38-B375-411B-8212-A6B9BB8D1C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673F-E95A-40E3-A549-5B25DB41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C++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B5F1B-2440-49C6-99EC-09CA4B6E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 </a:t>
            </a:r>
            <a:r>
              <a:rPr lang="ko-KR" altLang="en-US" sz="3000" dirty="0"/>
              <a:t>언어의 문법과 기능 모두 사용 가능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객체 지향 프로그래밍 언어</a:t>
            </a:r>
            <a:endParaRPr lang="en-US" altLang="ko-KR" sz="3000" dirty="0"/>
          </a:p>
          <a:p>
            <a:pPr lvl="1"/>
            <a:r>
              <a:rPr lang="ko-KR" altLang="en-US" sz="2200" dirty="0"/>
              <a:t>추상화</a:t>
            </a:r>
            <a:endParaRPr lang="en-US" altLang="ko-KR" sz="2200" dirty="0"/>
          </a:p>
          <a:p>
            <a:pPr lvl="1"/>
            <a:r>
              <a:rPr lang="ko-KR" altLang="en-US" sz="2200" dirty="0"/>
              <a:t>캡슐화</a:t>
            </a:r>
            <a:r>
              <a:rPr lang="en-US" altLang="ko-KR" sz="2500" dirty="0"/>
              <a:t>	</a:t>
            </a:r>
          </a:p>
          <a:p>
            <a:pPr lvl="1"/>
            <a:r>
              <a:rPr lang="ko-KR" altLang="en-US" sz="2200" dirty="0"/>
              <a:t>은닉화</a:t>
            </a:r>
            <a:endParaRPr lang="en-US" altLang="ko-KR" sz="2200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87E52-5C95-4B51-BBBF-C16D93D30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E0740-44D9-4A6E-9CC5-3ED98D28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51" y="3888052"/>
            <a:ext cx="2512749" cy="25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D08ED-9373-42D2-ABB7-C77B1D51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MySQL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259C1-CFED-48CB-B0FF-0546E4D7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 관계형 데이터베이스 관리 시스템</a:t>
            </a:r>
            <a:r>
              <a:rPr lang="en-US" altLang="ko-KR" dirty="0"/>
              <a:t>(RDBMS)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표준 데이터베이스 질의 언어 </a:t>
            </a:r>
            <a:r>
              <a:rPr lang="en-US" altLang="ko-KR" dirty="0"/>
              <a:t>SQL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운영체제에서 사용</a:t>
            </a:r>
            <a:endParaRPr lang="en-US" altLang="ko-KR" dirty="0"/>
          </a:p>
          <a:p>
            <a:pPr lvl="1"/>
            <a:r>
              <a:rPr lang="en-US" altLang="ko-KR" sz="2400" dirty="0"/>
              <a:t>Windows, Linux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여러가지 프로그래밍 언어 지원</a:t>
            </a:r>
            <a:endParaRPr lang="en-US" altLang="ko-KR" dirty="0"/>
          </a:p>
          <a:p>
            <a:pPr lvl="1"/>
            <a:r>
              <a:rPr lang="en-US" altLang="ko-KR" sz="2400" dirty="0"/>
              <a:t>C</a:t>
            </a:r>
            <a:r>
              <a:rPr lang="ko-KR" altLang="en-US" sz="2400" dirty="0"/>
              <a:t>언어</a:t>
            </a:r>
            <a:r>
              <a:rPr lang="en-US" altLang="ko-KR" sz="2400" dirty="0"/>
              <a:t>, C++,</a:t>
            </a:r>
            <a:r>
              <a:rPr lang="ko-KR" altLang="en-US" sz="2400" dirty="0"/>
              <a:t> </a:t>
            </a:r>
            <a:r>
              <a:rPr lang="en-US" altLang="ko-KR" sz="2400" dirty="0"/>
              <a:t>JAVA,</a:t>
            </a:r>
            <a:r>
              <a:rPr lang="ko-KR" altLang="en-US" sz="2400" dirty="0"/>
              <a:t> </a:t>
            </a:r>
            <a:r>
              <a:rPr lang="en-US" altLang="ko-KR" sz="2400" dirty="0"/>
              <a:t>PHP</a:t>
            </a:r>
            <a:endParaRPr lang="en-US" altLang="ko-KR" sz="2300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A4C21-2492-4345-AB4E-2D2A1C7DB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FDDB110-F230-425B-B1FF-446F394B3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17" y="4201849"/>
            <a:ext cx="4474393" cy="1868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0A5209-D2C2-4AB9-B0B4-E93C62CEE36F}"/>
              </a:ext>
            </a:extLst>
          </p:cNvPr>
          <p:cNvSpPr txBox="1"/>
          <p:nvPr/>
        </p:nvSpPr>
        <p:spPr>
          <a:xfrm>
            <a:off x="7470836" y="6064470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sz="1300" dirty="0"/>
              <a:t>RDBMS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Relational Database Management System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03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6E68D-615F-4D94-AA32-B1DBC78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9497F-6E2A-4B36-BBF8-D82EA310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인터넷 상에서 컴퓨팅 자원을 이용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사용한 만큼 비용을 지불하여 서비스 운영의 효율성 증가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</a:endParaRPr>
          </a:p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관리 주체와 수준에 따라 유형을 구분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sz="2400" dirty="0">
                <a:latin typeface="Arial" panose="020B0604020202020204" pitchFamily="34" charset="0"/>
              </a:rPr>
              <a:t>IaaS : </a:t>
            </a:r>
            <a:r>
              <a:rPr lang="ko-KR" altLang="en-US" sz="2400" dirty="0">
                <a:latin typeface="Arial" panose="020B0604020202020204" pitchFamily="34" charset="0"/>
              </a:rPr>
              <a:t>컴퓨터 자원을 원하는 형태로 제공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/>
            <a:r>
              <a:rPr lang="en-US" altLang="ko-KR" sz="2400" dirty="0">
                <a:latin typeface="Arial" panose="020B0604020202020204" pitchFamily="34" charset="0"/>
              </a:rPr>
              <a:t>PaaS : </a:t>
            </a:r>
            <a:r>
              <a:rPr lang="ko-KR" altLang="en-US" sz="2400" dirty="0">
                <a:latin typeface="Arial" panose="020B0604020202020204" pitchFamily="34" charset="0"/>
              </a:rPr>
              <a:t>컴퓨터 자원과 개발환경 제공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/>
            <a:r>
              <a:rPr lang="en-US" altLang="ko-KR" sz="2400" dirty="0">
                <a:latin typeface="Arial" panose="020B0604020202020204" pitchFamily="34" charset="0"/>
              </a:rPr>
              <a:t>SaaS : </a:t>
            </a:r>
            <a:r>
              <a:rPr lang="ko-KR" altLang="en-US" sz="2400" dirty="0">
                <a:latin typeface="Arial" panose="020B0604020202020204" pitchFamily="34" charset="0"/>
              </a:rPr>
              <a:t>소프트웨어까지 제공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F4F4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F4F4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F4F4F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21A85-7941-48DF-A4C3-3621CACDE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2" name="Picture 4" descr="IaaS, PaaS, SaaS란 무엇인가요? | HOSTWAY - 글로벌 호스팅 전문 기업">
            <a:extLst>
              <a:ext uri="{FF2B5EF4-FFF2-40B4-BE49-F238E27FC236}">
                <a16:creationId xmlns:a16="http://schemas.microsoft.com/office/drawing/2014/main" id="{C5B18327-C638-4E6C-910B-2044E829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47" y="3848101"/>
            <a:ext cx="4621636" cy="25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6E68D-615F-4D94-AA32-B1DBC78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Cloud Platform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9497F-6E2A-4B36-BBF8-D82EA310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90" y="1435101"/>
            <a:ext cx="10972800" cy="49657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Google</a:t>
            </a:r>
            <a:r>
              <a:rPr lang="ko-KR" altLang="en-US" dirty="0">
                <a:latin typeface="Arial" panose="020B0604020202020204" pitchFamily="34" charset="0"/>
              </a:rPr>
              <a:t>에서 개발한 클라우드 컴퓨팅 플랫폼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2018</a:t>
            </a:r>
            <a:r>
              <a:rPr lang="ko-KR" altLang="en-US" dirty="0">
                <a:latin typeface="Arial" panose="020B0604020202020204" pitchFamily="34" charset="0"/>
              </a:rPr>
              <a:t>년 </a:t>
            </a:r>
            <a:r>
              <a:rPr lang="en-US" altLang="ko-KR" dirty="0">
                <a:latin typeface="Arial" panose="020B0604020202020204" pitchFamily="34" charset="0"/>
              </a:rPr>
              <a:t>12</a:t>
            </a:r>
            <a:r>
              <a:rPr lang="ko-KR" altLang="en-US" dirty="0">
                <a:latin typeface="Arial" panose="020B0604020202020204" pitchFamily="34" charset="0"/>
              </a:rPr>
              <a:t>월 기준 클라우드 사용률 </a:t>
            </a:r>
            <a:r>
              <a:rPr lang="en-US" altLang="ko-KR" dirty="0">
                <a:latin typeface="Arial" panose="020B0604020202020204" pitchFamily="34" charset="0"/>
              </a:rPr>
              <a:t>3</a:t>
            </a:r>
            <a:r>
              <a:rPr lang="ko-KR" altLang="en-US" dirty="0">
                <a:latin typeface="Arial" panose="020B0604020202020204" pitchFamily="34" charset="0"/>
              </a:rPr>
              <a:t>위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/>
              <a:t>오픈소스 소프트웨어 지원 및 합리적 가격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사용자 친화적인 </a:t>
            </a:r>
            <a:r>
              <a:rPr lang="en-US" altLang="ko-KR" dirty="0"/>
              <a:t>UI</a:t>
            </a:r>
            <a:r>
              <a:rPr lang="ko-KR" altLang="en-US" dirty="0"/>
              <a:t>로 직관성이 높음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21A85-7941-48DF-A4C3-3621CACDE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218" name="Picture 2" descr="AI에 가장 적합한 기업용 클라우드는? “구글” - Byline Network">
            <a:extLst>
              <a:ext uri="{FF2B5EF4-FFF2-40B4-BE49-F238E27FC236}">
                <a16:creationId xmlns:a16="http://schemas.microsoft.com/office/drawing/2014/main" id="{D7D307E7-2EBF-47C3-9872-855955FC5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44" y="4517892"/>
            <a:ext cx="3138182" cy="18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2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B9D9D-5BE8-49A7-9F7A-B9C30F88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프로그램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C94C5-41A5-4473-9EAC-40A3CE3D2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70B0-20E5-4ECF-A139-98BCE97A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MENU</a:t>
            </a:r>
            <a:r>
              <a:rPr lang="ko-KR" altLang="en-US" sz="4000" dirty="0"/>
              <a:t> </a:t>
            </a:r>
            <a:r>
              <a:rPr lang="ko-KR" altLang="en-US" sz="4000" dirty="0">
                <a:latin typeface="+mn-lt"/>
              </a:rPr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D532-7851-42D5-BFA4-2BB3F2CA2C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/>
              <a:t>	</a:t>
            </a: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사용자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예금 입금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예금 출금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 이체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잔액 조회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통장 정리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 생성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비밀번호 변경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55D81-C793-4198-855C-59F958D4A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000" dirty="0">
                <a:solidFill>
                  <a:schemeClr val="accent1"/>
                </a:solidFill>
              </a:rPr>
              <a:t>&lt; </a:t>
            </a:r>
            <a:r>
              <a:rPr lang="ko-KR" altLang="en-US" sz="3000" dirty="0">
                <a:solidFill>
                  <a:schemeClr val="accent1"/>
                </a:solidFill>
              </a:rPr>
              <a:t>관리자 </a:t>
            </a:r>
            <a:r>
              <a:rPr lang="en-US" altLang="ko-KR" sz="3000" dirty="0">
                <a:solidFill>
                  <a:schemeClr val="accent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 정지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계좌 정지 해제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관리자 비밀번호 변경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기본 메뉴 복귀</a:t>
            </a:r>
            <a:endParaRPr lang="en-US" altLang="ko-KR" sz="25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/>
              <a:t>종료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72DF49-DE01-409C-A5AE-9DA1251A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5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71293</TotalTime>
  <Words>502</Words>
  <Application>Microsoft Office PowerPoint</Application>
  <PresentationFormat>와이드스크린</PresentationFormat>
  <Paragraphs>160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HY헤드라인M</vt:lpstr>
      <vt:lpstr>Arial</vt:lpstr>
      <vt:lpstr>Calibri</vt:lpstr>
      <vt:lpstr>Source Sans Pro</vt:lpstr>
      <vt:lpstr>PIN Lab. Template 2017</vt:lpstr>
      <vt:lpstr>C++ 기반 Google Cloud MySQL 연동  ATM 프로그램</vt:lpstr>
      <vt:lpstr>목차</vt:lpstr>
      <vt:lpstr>Overview</vt:lpstr>
      <vt:lpstr>C++</vt:lpstr>
      <vt:lpstr>MySQL</vt:lpstr>
      <vt:lpstr>클라우드 컴퓨팅</vt:lpstr>
      <vt:lpstr>Google Cloud Platform</vt:lpstr>
      <vt:lpstr>프로그램 설명</vt:lpstr>
      <vt:lpstr>MENU 선택</vt:lpstr>
      <vt:lpstr>사용자 MENU 실행 절차 (1/6)</vt:lpstr>
      <vt:lpstr>사용자 MENU 실행 절차 (2/6)</vt:lpstr>
      <vt:lpstr>사용자 MENU 실행 절차 (3/6)</vt:lpstr>
      <vt:lpstr>사용자 MENU 실행 절차 (4/6)</vt:lpstr>
      <vt:lpstr>사용자 MENU 실행 절차 (5/6)</vt:lpstr>
      <vt:lpstr>사용자 MENU 실행 절차 (6/6)</vt:lpstr>
      <vt:lpstr>관리자 MENU 실행 절차 </vt:lpstr>
      <vt:lpstr>프로그램 구현</vt:lpstr>
      <vt:lpstr>구글 클라우드 연동 (1/2)</vt:lpstr>
      <vt:lpstr>구글 클라우드 연동 (2/2)</vt:lpstr>
      <vt:lpstr>실행 결과 (1/5)</vt:lpstr>
      <vt:lpstr>실행 결과 (2/5)</vt:lpstr>
      <vt:lpstr>실행 결과 (3/5)</vt:lpstr>
      <vt:lpstr>실행 결과 (4/5)</vt:lpstr>
      <vt:lpstr>실행 결과 (5/5)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현아</cp:lastModifiedBy>
  <cp:revision>1078</cp:revision>
  <dcterms:created xsi:type="dcterms:W3CDTF">2014-09-12T18:39:10Z</dcterms:created>
  <dcterms:modified xsi:type="dcterms:W3CDTF">2020-12-28T01:57:51Z</dcterms:modified>
</cp:coreProperties>
</file>