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6" r:id="rId13"/>
    <p:sldId id="267" r:id="rId14"/>
    <p:sldId id="274" r:id="rId15"/>
    <p:sldId id="268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007C92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007C92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4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6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007C92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007C92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D74422-2AC6-450F-9D03-35EF7464B4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3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Google Shape;146;p37" descr="Image">
            <a:extLst>
              <a:ext uri="{FF2B5EF4-FFF2-40B4-BE49-F238E27FC236}">
                <a16:creationId xmlns:a16="http://schemas.microsoft.com/office/drawing/2014/main" id="{75F7C4DD-92D9-C00E-8E74-BAB8FAA0907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55899" y="1156802"/>
            <a:ext cx="1669808" cy="453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0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9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7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4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9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15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6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CB799-E81F-68CA-4A19-4124623E4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自然语言处理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B8175B-6A00-E890-0CF5-6108C7E2D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4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988BA-E211-0F15-7FD9-C197D118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词性标注</a:t>
            </a:r>
            <a:r>
              <a:rPr lang="en-US" altLang="zh-CN" dirty="0"/>
              <a:t>(POS tagging)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D53E94-4EB6-3FF4-BA0D-E34BE01DC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93" y="1496573"/>
            <a:ext cx="8128418" cy="31497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C8E1B5-9ED3-C16B-BCCD-D2FD1BF8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342" y="1496573"/>
            <a:ext cx="1873346" cy="25464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B4EA7C-6771-F9FD-0181-31E177A32FD3}"/>
              </a:ext>
            </a:extLst>
          </p:cNvPr>
          <p:cNvSpPr txBox="1"/>
          <p:nvPr/>
        </p:nvSpPr>
        <p:spPr>
          <a:xfrm>
            <a:off x="580892" y="5401993"/>
            <a:ext cx="7617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https://universaldependencies.org/u/pos/all.html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D3F13A-861C-41D5-8C32-3ED64CBE060B}"/>
              </a:ext>
            </a:extLst>
          </p:cNvPr>
          <p:cNvSpPr txBox="1"/>
          <p:nvPr/>
        </p:nvSpPr>
        <p:spPr>
          <a:xfrm>
            <a:off x="580893" y="494781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可以在以下网站查看词性标签的定义</a:t>
            </a:r>
          </a:p>
        </p:txBody>
      </p:sp>
    </p:spTree>
    <p:extLst>
      <p:ext uri="{BB962C8B-B14F-4D97-AF65-F5344CB8AC3E}">
        <p14:creationId xmlns:p14="http://schemas.microsoft.com/office/powerpoint/2010/main" val="109181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766-7502-FB17-18D8-3831BF55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命名实体标注</a:t>
            </a:r>
            <a:r>
              <a:rPr lang="en-US" altLang="zh-CN" dirty="0"/>
              <a:t>(Named Entity Recognition)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396A9-D47A-0640-5417-FC0E8366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第一种方式：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 err="1"/>
              <a:t>displaCy</a:t>
            </a:r>
            <a:r>
              <a:rPr lang="zh-CN" altLang="en-US" dirty="0"/>
              <a:t>可视化命名实体识别结果：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4C7D1C-5048-0F4F-CD93-0365C240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1919497"/>
            <a:ext cx="8249074" cy="24829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9E2FB7-1F3D-3796-1159-4F451B13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697" y="1855994"/>
            <a:ext cx="2254366" cy="25464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FC913E-7109-6533-26AA-EB743EA1A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39" y="5838788"/>
            <a:ext cx="6115364" cy="6286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1A3912-519D-5604-2D5A-84329E930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71" y="5201677"/>
            <a:ext cx="4375375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8766-7502-FB17-18D8-3831BF55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命名实体标注</a:t>
            </a:r>
            <a:r>
              <a:rPr lang="en-US" altLang="zh-CN" dirty="0"/>
              <a:t>(Named Entity Recognition)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396A9-D47A-0640-5417-FC0E8366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第二种方式：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5DCC46-BA74-77CE-2881-F0B87FBC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1988689"/>
            <a:ext cx="8153819" cy="25337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B05882-6C47-4F8C-DF17-9AEC41CCA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39" y="2004455"/>
            <a:ext cx="2889398" cy="7175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7B66E3-270A-9DEB-C33A-FFCD1CDC4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77" y="4522469"/>
            <a:ext cx="9112718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62503-5148-D32A-8C45-25AC4879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成分句法分析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3980F-FB40-B186-7325-A5D36697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句法结构分析：又称短语结构分析或成分句法分析，识别出句子中的短语结构及短语之间的层次关系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FD9CE7-0738-23FE-3FBC-B968CFE7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58" y="2351267"/>
            <a:ext cx="7092806" cy="412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3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3F82B-5548-432E-3465-153C99DE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依存关系分析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7301F-1C5E-976F-ED2B-405D939B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对于每一个关系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head</a:t>
            </a:r>
            <a:r>
              <a:rPr lang="zh-CN" altLang="en-US" dirty="0"/>
              <a:t>节点</a:t>
            </a:r>
            <a:r>
              <a:rPr lang="en-US" altLang="zh-CN" dirty="0"/>
              <a:t>(</a:t>
            </a:r>
            <a:r>
              <a:rPr lang="zh-CN" altLang="en-US" dirty="0"/>
              <a:t>箭头开始</a:t>
            </a:r>
            <a:r>
              <a:rPr lang="en-US" altLang="zh-CN" dirty="0"/>
              <a:t>)</a:t>
            </a:r>
            <a:r>
              <a:rPr lang="zh-CN" altLang="en-US" dirty="0"/>
              <a:t>和一个</a:t>
            </a:r>
            <a:r>
              <a:rPr lang="en-US" altLang="zh-CN" dirty="0"/>
              <a:t>dependent(</a:t>
            </a:r>
            <a:r>
              <a:rPr lang="zh-CN" altLang="en-US" dirty="0"/>
              <a:t>箭头结束，用于修饰</a:t>
            </a:r>
            <a:r>
              <a:rPr lang="en-US" altLang="zh-CN" dirty="0"/>
              <a:t>head)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car</a:t>
            </a:r>
            <a:r>
              <a:rPr lang="zh-CN" altLang="en-US" dirty="0"/>
              <a:t>是</a:t>
            </a:r>
            <a:r>
              <a:rPr lang="en-US" altLang="zh-CN" dirty="0"/>
              <a:t>head</a:t>
            </a:r>
            <a:r>
              <a:rPr lang="zh-CN" altLang="en-US" dirty="0"/>
              <a:t>节点，</a:t>
            </a:r>
            <a:r>
              <a:rPr lang="en-US" altLang="zh-CN" dirty="0"/>
              <a:t>black</a:t>
            </a:r>
            <a:r>
              <a:rPr lang="zh-CN" altLang="en-US" dirty="0"/>
              <a:t>是</a:t>
            </a:r>
            <a:r>
              <a:rPr lang="en-US" altLang="zh-CN" dirty="0"/>
              <a:t>dependent(</a:t>
            </a:r>
            <a:r>
              <a:rPr lang="zh-CN" altLang="en-US" dirty="0"/>
              <a:t>依赖他人者</a:t>
            </a:r>
            <a:r>
              <a:rPr lang="en-US" altLang="zh-CN" dirty="0"/>
              <a:t>)</a:t>
            </a:r>
            <a:r>
              <a:rPr lang="zh-CN" altLang="en-US" dirty="0"/>
              <a:t>节点</a:t>
            </a:r>
            <a:endParaRPr lang="en-US" altLang="zh-CN" dirty="0"/>
          </a:p>
          <a:p>
            <a:pPr lvl="1"/>
            <a:r>
              <a:rPr lang="en-US" altLang="zh-CN" dirty="0" err="1"/>
              <a:t>amod</a:t>
            </a:r>
            <a:r>
              <a:rPr lang="zh-CN" altLang="en-US" dirty="0"/>
              <a:t>代表形容词修饰语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4AFEFE-FF4A-74FE-A1EE-F1B3CEB3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61" y="2232841"/>
            <a:ext cx="3797495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1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EC536-DDC4-DC11-2ACB-379D1473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依存关系分析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29205-0C63-13E5-F23A-776E0CCB7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依存关系分析：又称依存分析，识别句子中词汇之间的依存关系。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B5E888-C4B7-52DB-8FC6-DEDF4E3C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39" y="2345927"/>
            <a:ext cx="8217322" cy="2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AEBA7-B8C5-64CF-E26E-07214540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依存关系分析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11B74-EAE1-05FC-4659-0B146F437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Universal Dependencies</a:t>
            </a:r>
            <a:r>
              <a:rPr lang="zh-CN" altLang="en-US" dirty="0"/>
              <a:t>的子集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839F654-8C90-73B4-3EEA-EBF19B17CFD1}"/>
              </a:ext>
            </a:extLst>
          </p:cNvPr>
          <p:cNvGrpSpPr/>
          <p:nvPr/>
        </p:nvGrpSpPr>
        <p:grpSpPr>
          <a:xfrm>
            <a:off x="528577" y="1983898"/>
            <a:ext cx="8839463" cy="4629537"/>
            <a:chOff x="528577" y="1983898"/>
            <a:chExt cx="8839463" cy="462953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39B8E51-4083-7E78-61CD-F3ACEBF30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577" y="1983898"/>
              <a:ext cx="7931522" cy="462953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CDD84A-1905-F329-C243-8B8B57AE3216}"/>
                </a:ext>
              </a:extLst>
            </p:cNvPr>
            <p:cNvSpPr txBox="1"/>
            <p:nvPr/>
          </p:nvSpPr>
          <p:spPr>
            <a:xfrm>
              <a:off x="6141105" y="309044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从句补足语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544A99F-3E3E-3DD4-0EB3-2D09374D0362}"/>
                </a:ext>
              </a:extLst>
            </p:cNvPr>
            <p:cNvSpPr txBox="1"/>
            <p:nvPr/>
          </p:nvSpPr>
          <p:spPr>
            <a:xfrm>
              <a:off x="6141105" y="3421985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开放从句补足语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43B445F-8F5D-F2A9-A930-40BACA87504C}"/>
                </a:ext>
              </a:extLst>
            </p:cNvPr>
            <p:cNvSpPr txBox="1"/>
            <p:nvPr/>
          </p:nvSpPr>
          <p:spPr>
            <a:xfrm>
              <a:off x="6141105" y="2239623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名词性主语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6F612A6-A9B2-160F-4D54-8B831E7DB2A3}"/>
                </a:ext>
              </a:extLst>
            </p:cNvPr>
            <p:cNvSpPr txBox="1"/>
            <p:nvPr/>
          </p:nvSpPr>
          <p:spPr>
            <a:xfrm>
              <a:off x="6141105" y="253366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直接宾语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4F5A742-7211-E79A-9A21-E82CA4F420A3}"/>
                </a:ext>
              </a:extLst>
            </p:cNvPr>
            <p:cNvSpPr txBox="1"/>
            <p:nvPr/>
          </p:nvSpPr>
          <p:spPr>
            <a:xfrm>
              <a:off x="6141105" y="280504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间接宾语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9F716ED-FEA2-0451-4646-72CACA31D89E}"/>
                </a:ext>
              </a:extLst>
            </p:cNvPr>
            <p:cNvSpPr txBox="1"/>
            <p:nvPr/>
          </p:nvSpPr>
          <p:spPr>
            <a:xfrm>
              <a:off x="6141105" y="3960112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名词修饰语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167EC40-6A0F-4EE1-03D9-5A17DBFC24F6}"/>
                </a:ext>
              </a:extLst>
            </p:cNvPr>
            <p:cNvSpPr txBox="1"/>
            <p:nvPr/>
          </p:nvSpPr>
          <p:spPr>
            <a:xfrm>
              <a:off x="6141105" y="4212741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形容词修饰语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96A657D-21FB-9EC6-DBCA-9A34C50C484C}"/>
                </a:ext>
              </a:extLst>
            </p:cNvPr>
            <p:cNvSpPr txBox="1"/>
            <p:nvPr/>
          </p:nvSpPr>
          <p:spPr>
            <a:xfrm>
              <a:off x="6141105" y="4532013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数字修饰语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4009382-55AD-56CE-2CFC-1D7DE3488E18}"/>
                </a:ext>
              </a:extLst>
            </p:cNvPr>
            <p:cNvSpPr txBox="1"/>
            <p:nvPr/>
          </p:nvSpPr>
          <p:spPr>
            <a:xfrm>
              <a:off x="6141105" y="4838561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同位语修饰语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2C02313-15F8-334A-C6AB-9BA61BB67F59}"/>
                </a:ext>
              </a:extLst>
            </p:cNvPr>
            <p:cNvSpPr txBox="1"/>
            <p:nvPr/>
          </p:nvSpPr>
          <p:spPr>
            <a:xfrm>
              <a:off x="6151364" y="513787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限定语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62C938-37E4-7A4E-8488-8683E78F7A78}"/>
                </a:ext>
              </a:extLst>
            </p:cNvPr>
            <p:cNvSpPr txBox="1"/>
            <p:nvPr/>
          </p:nvSpPr>
          <p:spPr>
            <a:xfrm>
              <a:off x="8362637" y="538868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格位标记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2BC6238-FA85-969C-6C4A-22F521E0464B}"/>
                </a:ext>
              </a:extLst>
            </p:cNvPr>
            <p:cNvSpPr txBox="1"/>
            <p:nvPr/>
          </p:nvSpPr>
          <p:spPr>
            <a:xfrm>
              <a:off x="6151364" y="597203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连词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B990A20-C94E-2283-272A-9BFA90C26E7A}"/>
                </a:ext>
              </a:extLst>
            </p:cNvPr>
            <p:cNvSpPr txBox="1"/>
            <p:nvPr/>
          </p:nvSpPr>
          <p:spPr>
            <a:xfrm>
              <a:off x="6141105" y="625328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协调连词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54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C861-4BE9-18FF-09EC-AA7BCCD6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依存关系分析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CB84E-AD7F-1C91-7689-F277373F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常见的依存关系有两类：</a:t>
            </a:r>
            <a:endParaRPr lang="en-US" altLang="zh-CN" dirty="0"/>
          </a:p>
          <a:p>
            <a:pPr lvl="1">
              <a:buFont typeface="宋体" panose="02010600030101010101" pitchFamily="2" charset="-122"/>
              <a:buChar char="–"/>
            </a:pPr>
            <a:r>
              <a:rPr lang="zh-CN" altLang="en-US" dirty="0"/>
              <a:t>从句关系：谓词</a:t>
            </a:r>
            <a:r>
              <a:rPr lang="en-US" altLang="zh-CN" dirty="0"/>
              <a:t>(</a:t>
            </a:r>
            <a:r>
              <a:rPr lang="zh-CN" altLang="en-US" dirty="0"/>
              <a:t>通常是动词</a:t>
            </a:r>
            <a:r>
              <a:rPr lang="en-US" altLang="zh-CN" dirty="0"/>
              <a:t>)</a:t>
            </a:r>
            <a:r>
              <a:rPr lang="zh-CN" altLang="en-US" dirty="0"/>
              <a:t>的语法角色</a:t>
            </a:r>
            <a:endParaRPr lang="en-US" altLang="zh-CN" dirty="0"/>
          </a:p>
          <a:p>
            <a:pPr lvl="1">
              <a:buFont typeface="宋体" panose="02010600030101010101" pitchFamily="2" charset="-122"/>
              <a:buChar char="–"/>
            </a:pPr>
            <a:r>
              <a:rPr lang="zh-CN" altLang="en-US" dirty="0"/>
              <a:t>修饰关系：</a:t>
            </a:r>
            <a:r>
              <a:rPr lang="en-US" altLang="zh-CN" dirty="0"/>
              <a:t>head</a:t>
            </a:r>
            <a:r>
              <a:rPr lang="zh-CN" altLang="en-US" dirty="0"/>
              <a:t>单词的修饰</a:t>
            </a:r>
            <a:endParaRPr lang="en-US" altLang="zh-CN" dirty="0"/>
          </a:p>
          <a:p>
            <a:pPr lvl="1">
              <a:buFont typeface="宋体" panose="02010600030101010101" pitchFamily="2" charset="-122"/>
              <a:buChar char="–"/>
            </a:pPr>
            <a:endParaRPr lang="en-US" altLang="zh-CN" dirty="0"/>
          </a:p>
          <a:p>
            <a:pPr lvl="1">
              <a:buFont typeface="宋体" panose="02010600030101010101" pitchFamily="2" charset="-122"/>
              <a:buChar char="–"/>
            </a:pPr>
            <a:endParaRPr lang="en-US" altLang="zh-CN" dirty="0"/>
          </a:p>
          <a:p>
            <a:pPr lvl="1">
              <a:buFont typeface="宋体" panose="02010600030101010101" pitchFamily="2" charset="-122"/>
              <a:buChar char="–"/>
            </a:pPr>
            <a:endParaRPr lang="en-US" altLang="zh-CN" dirty="0"/>
          </a:p>
          <a:p>
            <a:pPr lvl="1">
              <a:buFont typeface="宋体" panose="02010600030101010101" pitchFamily="2" charset="-122"/>
              <a:buChar char="–"/>
            </a:pPr>
            <a:endParaRPr lang="en-US" altLang="zh-CN" dirty="0"/>
          </a:p>
          <a:p>
            <a:pPr lvl="1">
              <a:buFont typeface="宋体" panose="02010600030101010101" pitchFamily="2" charset="-122"/>
              <a:buChar char="–"/>
            </a:pPr>
            <a:endParaRPr lang="en-US" altLang="zh-CN" dirty="0"/>
          </a:p>
          <a:p>
            <a:pPr lvl="1">
              <a:buFont typeface="宋体" panose="02010600030101010101" pitchFamily="2" charset="-122"/>
              <a:buChar char="–"/>
            </a:pPr>
            <a:endParaRPr lang="en-US" altLang="zh-CN" dirty="0"/>
          </a:p>
          <a:p>
            <a:pPr lvl="1">
              <a:buFont typeface="宋体" panose="02010600030101010101" pitchFamily="2" charset="-122"/>
              <a:buChar char="–"/>
            </a:pPr>
            <a:endParaRPr lang="en-US" altLang="zh-CN" dirty="0"/>
          </a:p>
          <a:p>
            <a:pPr lvl="1">
              <a:buFont typeface="宋体" panose="02010600030101010101" pitchFamily="2" charset="-122"/>
              <a:buChar char="–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778DAA-BFB1-ECE3-E114-C2D07FDC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88" y="2950937"/>
            <a:ext cx="7226671" cy="23750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D9B9B7-B1B5-41A2-7238-2E546AFA0E85}"/>
              </a:ext>
            </a:extLst>
          </p:cNvPr>
          <p:cNvSpPr txBox="1"/>
          <p:nvPr/>
        </p:nvSpPr>
        <p:spPr>
          <a:xfrm>
            <a:off x="630621" y="5549462"/>
            <a:ext cx="926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从句关系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NSUBJ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DOBJ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表示谓词“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cancel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”的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名词性主语和直接宾语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NMOD,DET,CASE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表示名词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flights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Houston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的修饰关系</a:t>
            </a:r>
          </a:p>
        </p:txBody>
      </p:sp>
    </p:spTree>
    <p:extLst>
      <p:ext uri="{BB962C8B-B14F-4D97-AF65-F5344CB8AC3E}">
        <p14:creationId xmlns:p14="http://schemas.microsoft.com/office/powerpoint/2010/main" val="298502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3257B-98F7-B2CB-83FE-7B84C1B0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依存关系分析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6D43D-07AE-5E1E-75C3-A7A55BA0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英文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B87394-AED9-1B8E-CD9F-770E72CF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2025518"/>
            <a:ext cx="6947492" cy="46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5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1B998-F7BA-BE01-8C6A-6F6A4F2B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依存关系分析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0B6AB-6AC9-6BF8-B3C4-FB8AF4FF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AA9EC1-5B3F-F508-2C50-B158E42CA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1969389"/>
            <a:ext cx="5791498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0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1B6A-8245-04DE-56D5-E8F64DE7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spaCy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50A7F-4B51-99E9-402C-76470F8C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spaCy</a:t>
            </a:r>
            <a:r>
              <a:rPr lang="zh-CN" altLang="en-US" dirty="0"/>
              <a:t>是一种自然语言处理框架</a:t>
            </a:r>
            <a:endParaRPr lang="en-US" altLang="zh-CN" dirty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1">
              <a:buFont typeface="宋体" panose="02010600030101010101" pitchFamily="2" charset="-122"/>
              <a:buChar char="–"/>
            </a:pPr>
            <a:r>
              <a:rPr lang="zh-CN" altLang="en-US" dirty="0"/>
              <a:t>工业级的</a:t>
            </a:r>
            <a:r>
              <a:rPr lang="en-US" altLang="zh-CN" dirty="0"/>
              <a:t>NLP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>
              <a:buFont typeface="宋体" panose="02010600030101010101" pitchFamily="2" charset="-122"/>
              <a:buChar char="–"/>
            </a:pPr>
            <a:r>
              <a:rPr lang="zh-CN" altLang="en-US" dirty="0"/>
              <a:t>速度快</a:t>
            </a:r>
            <a:r>
              <a:rPr lang="en-US" altLang="zh-CN" dirty="0"/>
              <a:t>(</a:t>
            </a:r>
            <a:r>
              <a:rPr lang="en-US" altLang="zh-CN" dirty="0" err="1"/>
              <a:t>Cython</a:t>
            </a:r>
            <a:r>
              <a:rPr lang="en-US" altLang="zh-CN" dirty="0"/>
              <a:t>)</a:t>
            </a:r>
          </a:p>
          <a:p>
            <a:pPr lvl="1">
              <a:buFont typeface="宋体" panose="02010600030101010101" pitchFamily="2" charset="-122"/>
              <a:buChar char="–"/>
            </a:pPr>
            <a:r>
              <a:rPr lang="zh-CN" altLang="en-US" dirty="0"/>
              <a:t>易于安装和使用</a:t>
            </a:r>
            <a:endParaRPr lang="en-US" altLang="zh-CN" dirty="0"/>
          </a:p>
          <a:p>
            <a:pPr lvl="1">
              <a:buFont typeface="宋体" panose="02010600030101010101" pitchFamily="2" charset="-122"/>
              <a:buChar char="–"/>
            </a:pPr>
            <a:r>
              <a:rPr lang="zh-CN" altLang="en-US" dirty="0"/>
              <a:t>深度学习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12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DCEBA-837D-3FFB-1524-70168C9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4AF51-594E-3727-07DF-70A935A6F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终端下通过</a:t>
            </a:r>
            <a:r>
              <a:rPr lang="en-US" altLang="zh-CN" dirty="0"/>
              <a:t>pip</a:t>
            </a:r>
            <a:r>
              <a:rPr lang="zh-CN" altLang="en-US" dirty="0"/>
              <a:t>命令安装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spacy.load</a:t>
            </a:r>
            <a:r>
              <a:rPr lang="en-US" altLang="zh-CN" dirty="0"/>
              <a:t>():</a:t>
            </a:r>
            <a:r>
              <a:rPr lang="zh-CN" altLang="en-US" dirty="0"/>
              <a:t>加载安装的</a:t>
            </a:r>
            <a:r>
              <a:rPr lang="en-US" altLang="zh-CN" dirty="0"/>
              <a:t>package</a:t>
            </a:r>
          </a:p>
          <a:p>
            <a:r>
              <a:rPr lang="en-US" altLang="zh-CN" dirty="0"/>
              <a:t>Doc</a:t>
            </a:r>
            <a:r>
              <a:rPr lang="zh-CN" altLang="en-US" dirty="0"/>
              <a:t>是</a:t>
            </a:r>
            <a:r>
              <a:rPr lang="en-US" altLang="zh-CN" dirty="0"/>
              <a:t>Token</a:t>
            </a:r>
            <a:r>
              <a:rPr lang="zh-CN" altLang="en-US" dirty="0"/>
              <a:t>对象的序列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34C109-3D90-7656-43DC-6613A16A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24" y="2111795"/>
            <a:ext cx="5727994" cy="6794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587284-ECFC-7452-8AC4-A7A552F1C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68" y="4579865"/>
            <a:ext cx="6115364" cy="1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2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75E94-C9E3-83AC-41DB-3B7675AE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70F6B-E4B0-07C8-4698-8D87F21F7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NLP</a:t>
            </a:r>
            <a:r>
              <a:rPr lang="zh-CN" altLang="en-US" dirty="0"/>
              <a:t>中，词条</a:t>
            </a:r>
            <a:r>
              <a:rPr lang="en-US" altLang="zh-CN" dirty="0"/>
              <a:t>(token)</a:t>
            </a:r>
            <a:r>
              <a:rPr lang="zh-CN" altLang="en-US" dirty="0"/>
              <a:t>是文本切分后最小处理单元</a:t>
            </a:r>
            <a:endParaRPr lang="en-US" altLang="zh-CN" dirty="0"/>
          </a:p>
          <a:p>
            <a:pPr lvl="1"/>
            <a:r>
              <a:rPr lang="zh-CN" altLang="en-US" dirty="0"/>
              <a:t>“词”是语言学上的概念</a:t>
            </a:r>
            <a:endParaRPr lang="en-US" altLang="zh-CN" dirty="0"/>
          </a:p>
          <a:p>
            <a:pPr lvl="1"/>
            <a:r>
              <a:rPr lang="zh-CN" altLang="en-US" dirty="0"/>
              <a:t>“词条（</a:t>
            </a:r>
            <a:r>
              <a:rPr lang="en-US" altLang="zh-CN" dirty="0"/>
              <a:t>token</a:t>
            </a:r>
            <a:r>
              <a:rPr lang="zh-CN" altLang="en-US" dirty="0"/>
              <a:t>）”是计算机处理时的单元，可以是词、子词、字母、符号，取决于分词方式</a:t>
            </a:r>
            <a:endParaRPr lang="en-US" altLang="zh-CN" dirty="0"/>
          </a:p>
          <a:p>
            <a:r>
              <a:rPr lang="zh-CN" altLang="en-US" dirty="0"/>
              <a:t>实例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在英文中，通常是一个词（</a:t>
            </a:r>
            <a:r>
              <a:rPr lang="en-US" altLang="zh-CN" dirty="0"/>
              <a:t>word</a:t>
            </a:r>
            <a:r>
              <a:rPr lang="zh-CN" altLang="en-US" dirty="0"/>
              <a:t>）或标点</a:t>
            </a:r>
            <a:endParaRPr lang="en-US" altLang="zh-CN" dirty="0"/>
          </a:p>
          <a:p>
            <a:pPr lvl="1"/>
            <a:r>
              <a:rPr lang="en-US" altLang="zh-CN" dirty="0"/>
              <a:t>I love NLP. → ["I", "love", "NLP", "."]</a:t>
            </a:r>
          </a:p>
          <a:p>
            <a:r>
              <a:rPr lang="zh-CN" altLang="en-US" dirty="0"/>
              <a:t>实例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在中文中，由于没有天然的空格分隔，一个词条可能是一个汉字，也可能是一个词</a:t>
            </a:r>
            <a:endParaRPr lang="en-US" altLang="zh-CN" dirty="0"/>
          </a:p>
          <a:p>
            <a:pPr lvl="1"/>
            <a:r>
              <a:rPr lang="zh-CN" altLang="en-US" dirty="0"/>
              <a:t>句子 “我爱自然语言处理” → </a:t>
            </a:r>
            <a:r>
              <a:rPr lang="en-US" altLang="zh-CN" dirty="0"/>
              <a:t>["</a:t>
            </a:r>
            <a:r>
              <a:rPr lang="zh-CN" altLang="en-US" dirty="0"/>
              <a:t>我</a:t>
            </a:r>
            <a:r>
              <a:rPr lang="en-US" altLang="zh-CN" dirty="0"/>
              <a:t>", "</a:t>
            </a:r>
            <a:r>
              <a:rPr lang="zh-CN" altLang="en-US" dirty="0"/>
              <a:t>爱</a:t>
            </a:r>
            <a:r>
              <a:rPr lang="en-US" altLang="zh-CN" dirty="0"/>
              <a:t>", "</a:t>
            </a:r>
            <a:r>
              <a:rPr lang="zh-CN" altLang="en-US" dirty="0"/>
              <a:t>自然语言处理</a:t>
            </a:r>
            <a:r>
              <a:rPr lang="en-US" altLang="zh-CN" dirty="0"/>
              <a:t>"]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81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96CC2-2F64-B2BA-1ECA-9ED2FFF7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词条化</a:t>
            </a:r>
            <a:r>
              <a:rPr lang="en-US" altLang="zh-CN" dirty="0"/>
              <a:t>(Tokenization)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0788C-B762-D4EB-FCA8-23A2C14A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把文本切分成更小的单位（</a:t>
            </a:r>
            <a:r>
              <a:rPr lang="en-US" altLang="zh-CN" dirty="0"/>
              <a:t>token</a:t>
            </a:r>
            <a:r>
              <a:rPr lang="zh-CN" altLang="en-US" dirty="0"/>
              <a:t>，通常是单词</a:t>
            </a:r>
            <a:r>
              <a:rPr lang="en-US" altLang="zh-CN" dirty="0"/>
              <a:t>)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英语中单词是用空格分割的，能否用空格作为分隔符做</a:t>
            </a:r>
            <a:r>
              <a:rPr lang="en-US" altLang="zh-CN" dirty="0"/>
              <a:t>split?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9D3732-467E-DE6F-5F60-51B3C2C6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2687598"/>
            <a:ext cx="6540836" cy="12764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76F5E3-AB5F-D8DB-F076-634045BF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756" y="2687598"/>
            <a:ext cx="1308167" cy="13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EDE6-FAE5-B6E1-21AB-57E3C730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词条化</a:t>
            </a:r>
            <a:r>
              <a:rPr lang="en-US" altLang="zh-CN" dirty="0"/>
              <a:t>(Tokenization)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295BC-B20F-8A3A-AD46-7C6E5EAB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spaCy</a:t>
            </a:r>
            <a:r>
              <a:rPr lang="zh-CN" altLang="en-US" dirty="0"/>
              <a:t>完成词条化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D4AD81-D9CB-D5FD-C945-65A196FC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2256717"/>
            <a:ext cx="6096313" cy="28322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E0F16D-CCB9-7D85-5F01-90A01DA1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166" y="2256717"/>
            <a:ext cx="1505027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F9C18-5829-0B6E-CC6B-922B341C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词条化</a:t>
            </a:r>
            <a:r>
              <a:rPr lang="en-US" altLang="zh-CN" dirty="0"/>
              <a:t>(Tokenization)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1A4CC-0819-C1A8-36E6-A744B8BA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中文词条化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FB6DA3-8C75-FD2F-1517-009E76B0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92" y="2071012"/>
            <a:ext cx="4248368" cy="28893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85D014-7A5F-8C6E-385B-464FE0A2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973" y="2071012"/>
            <a:ext cx="1511378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2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ABA3D-34CF-CE4C-F4BF-AA1B1F9E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句子分割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73910-0786-BAA5-C05B-EAFC1794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为何不能用简单的句号作为分隔符？</a:t>
            </a:r>
            <a:endParaRPr lang="en-US" altLang="zh-CN" dirty="0"/>
          </a:p>
          <a:p>
            <a:r>
              <a:rPr lang="zh-CN" altLang="en-US" dirty="0"/>
              <a:t>反例：</a:t>
            </a:r>
            <a:r>
              <a:rPr lang="en-US" altLang="zh-CN" dirty="0"/>
              <a:t>U.S.A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8FAC79-C4C0-006B-DDC6-9164C5320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5" y="2439204"/>
            <a:ext cx="7702946" cy="3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5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E9C7F-D0F2-6815-556E-5F070F16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提取词根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21C7F-3CDA-7247-80FC-FD2EE043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词根是单词的基本形式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flow, flew, flies, flown, flowing: fly</a:t>
            </a:r>
          </a:p>
          <a:p>
            <a:r>
              <a:rPr lang="zh-CN" altLang="en-US" dirty="0"/>
              <a:t>词根化可以减少词汇表大小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B39CAB-1419-5F1A-5BDE-EA48449A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1" y="3098306"/>
            <a:ext cx="6502734" cy="21591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D073EB-E34E-5722-1936-3BC150AD3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259" y="3098306"/>
            <a:ext cx="1949550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0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.potx" id="{58795D60-89AE-4352-B2D8-206A6652C28E}" vid="{8D8E800A-B1AF-4A6A-B6DE-D60F1D1869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648</TotalTime>
  <Words>854</Words>
  <Application>Microsoft Office PowerPoint</Application>
  <PresentationFormat>宽屏</PresentationFormat>
  <Paragraphs>99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spaCy自然语言处理</vt:lpstr>
      <vt:lpstr>什么是spaCy</vt:lpstr>
      <vt:lpstr>安装</vt:lpstr>
      <vt:lpstr>词条</vt:lpstr>
      <vt:lpstr>词条化(Tokenization)</vt:lpstr>
      <vt:lpstr>词条化(Tokenization)</vt:lpstr>
      <vt:lpstr>词条化(Tokenization)</vt:lpstr>
      <vt:lpstr>句子分割</vt:lpstr>
      <vt:lpstr>提取词根</vt:lpstr>
      <vt:lpstr>词性标注(POS tagging)</vt:lpstr>
      <vt:lpstr>命名实体标注(Named Entity Recognition)</vt:lpstr>
      <vt:lpstr>命名实体标注(Named Entity Recognition)</vt:lpstr>
      <vt:lpstr>成分句法分析</vt:lpstr>
      <vt:lpstr>依存关系分析</vt:lpstr>
      <vt:lpstr>依存关系分析</vt:lpstr>
      <vt:lpstr>依存关系分析</vt:lpstr>
      <vt:lpstr>依存关系分析</vt:lpstr>
      <vt:lpstr>依存关系分析</vt:lpstr>
      <vt:lpstr>依存关系分析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Back-propagation</dc:title>
  <dc:creator>Jin guozhe</dc:creator>
  <cp:lastModifiedBy>guozhe Jin</cp:lastModifiedBy>
  <cp:revision>131</cp:revision>
  <dcterms:created xsi:type="dcterms:W3CDTF">2022-07-25T04:52:50Z</dcterms:created>
  <dcterms:modified xsi:type="dcterms:W3CDTF">2025-08-27T06:54:55Z</dcterms:modified>
</cp:coreProperties>
</file>