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87" r:id="rId17"/>
    <p:sldId id="28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007C92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007C92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7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007C92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007C92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Google Shape;146;p37" descr="Image">
            <a:extLst>
              <a:ext uri="{FF2B5EF4-FFF2-40B4-BE49-F238E27FC236}">
                <a16:creationId xmlns:a16="http://schemas.microsoft.com/office/drawing/2014/main" id="{A31DD9F2-DAE5-C8E1-37A1-13F0889DCB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55899" y="1156802"/>
            <a:ext cx="1669808" cy="453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06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3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9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9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B799-E81F-68CA-4A19-4124623E4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B8175B-6A00-E890-0CF5-6108C7E2D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4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0F4CA-6704-5680-3110-B034F66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6ABF-2B3E-3D6C-569C-AF338B85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torch.Tensor</a:t>
            </a:r>
            <a:r>
              <a:rPr lang="zh-CN" altLang="en-US" dirty="0"/>
              <a:t>构建的张量默认是</a:t>
            </a:r>
            <a:r>
              <a:rPr lang="en-US" altLang="zh-CN" dirty="0" err="1"/>
              <a:t>torch.FloatTensor</a:t>
            </a:r>
            <a:r>
              <a:rPr lang="zh-CN" altLang="en-US" dirty="0"/>
              <a:t>类型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D88AC-B81E-9087-8597-99B911E3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09" y="1815345"/>
            <a:ext cx="357187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77EC4B-5DCC-D049-0494-EBF6E415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74" y="3180518"/>
            <a:ext cx="3943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AD462-3F2C-4D32-57C9-CE528B5C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52FCF-9A82-E00E-10B4-12A5C561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两种方法可以指定张量的初始类型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直接创建不同类型的张量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torch.tensor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 err="1"/>
              <a:t>dtype</a:t>
            </a:r>
            <a:r>
              <a:rPr lang="zh-CN" altLang="en-US" dirty="0"/>
              <a:t>参数指定类型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C679D4-5438-C7DC-EA41-C3D253E9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6" y="2653321"/>
            <a:ext cx="3518351" cy="16871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1CFCF0-B1D9-F73F-5C6C-F49E5A86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7" y="4513278"/>
            <a:ext cx="2281276" cy="2218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731BF6-555C-011E-45F0-A91421E7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31" y="2597172"/>
            <a:ext cx="3762025" cy="750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D78770-52D9-52F7-4AF3-76431FF54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99" y="3539736"/>
            <a:ext cx="2698589" cy="10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3EC9-D800-27CC-C2AF-3A040ACF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09217-3D73-3227-1D93-536BDB66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两种方法可以指定张量的初始类型</a:t>
            </a:r>
            <a:endParaRPr lang="en-US" altLang="zh-CN" dirty="0"/>
          </a:p>
          <a:p>
            <a:pPr lvl="1"/>
            <a:r>
              <a:rPr lang="zh-CN" altLang="en-US" dirty="0"/>
              <a:t>直接创建不同类型的张量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通过</a:t>
            </a:r>
            <a:r>
              <a:rPr lang="en-US" altLang="zh-CN" dirty="0" err="1">
                <a:solidFill>
                  <a:srgbClr val="00B050"/>
                </a:solidFill>
              </a:rPr>
              <a:t>torch.tensor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 err="1">
                <a:solidFill>
                  <a:srgbClr val="00B050"/>
                </a:solidFill>
              </a:rPr>
              <a:t>dtype</a:t>
            </a:r>
            <a:r>
              <a:rPr lang="zh-CN" altLang="en-US" dirty="0">
                <a:solidFill>
                  <a:srgbClr val="00B050"/>
                </a:solidFill>
              </a:rPr>
              <a:t>参数指定类型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5EB849-7E10-A22A-5D7E-D25D9053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50" y="2838243"/>
            <a:ext cx="6397697" cy="7737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BBB61-4220-AE1A-0EB8-FFD65DFD1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50" y="3749282"/>
            <a:ext cx="2334193" cy="9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AACFA-567B-FEF5-105D-CBFE02F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9AF1-07C0-FABA-5763-BB8C3D50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可以通过强制类型转换，改变张量的类型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3F7222-AA41-333E-C9F8-343A102E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29" y="1323069"/>
            <a:ext cx="8429625" cy="2486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5C537E-F2F8-BDA2-9B41-F78432F5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9" y="3958511"/>
            <a:ext cx="66484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28B9-B333-0196-D62B-019B7291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6B39E-8567-8CAB-7B26-363CA479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加减乘除</a:t>
            </a:r>
            <a:r>
              <a:rPr lang="en-US" altLang="zh-CN" dirty="0">
                <a:solidFill>
                  <a:srgbClr val="00B050"/>
                </a:solidFill>
              </a:rPr>
              <a:t>(+,-,*,/)</a:t>
            </a:r>
          </a:p>
          <a:p>
            <a:r>
              <a:rPr lang="zh-CN" altLang="en-US" dirty="0"/>
              <a:t>也可以用</a:t>
            </a:r>
            <a:r>
              <a:rPr lang="en-US" altLang="zh-CN" dirty="0" err="1"/>
              <a:t>torch.add</a:t>
            </a:r>
            <a:r>
              <a:rPr lang="en-US" altLang="zh-CN" dirty="0"/>
              <a:t>(), </a:t>
            </a:r>
            <a:r>
              <a:rPr lang="en-US" altLang="zh-CN" dirty="0" err="1"/>
              <a:t>torch.sub</a:t>
            </a:r>
            <a:r>
              <a:rPr lang="en-US" altLang="zh-CN" dirty="0"/>
              <a:t>(), </a:t>
            </a:r>
            <a:r>
              <a:rPr lang="en-US" altLang="zh-CN" dirty="0" err="1"/>
              <a:t>torch.mul</a:t>
            </a:r>
            <a:r>
              <a:rPr lang="en-US" altLang="zh-CN" dirty="0"/>
              <a:t>(), </a:t>
            </a:r>
            <a:r>
              <a:rPr lang="en-US" altLang="zh-CN" dirty="0" err="1"/>
              <a:t>torch.div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6D8064-2D0F-13F2-2069-E66466D8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8" y="2213286"/>
            <a:ext cx="2571882" cy="15190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DDAF40-3F83-0369-1038-62DAD7BE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8" y="4070639"/>
            <a:ext cx="3427165" cy="21366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635963-4975-F351-F38A-EC37FAE1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556" y="2213286"/>
            <a:ext cx="2166938" cy="1491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2829FF-AFA8-F5EC-7E50-C702A7BE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56" y="4070639"/>
            <a:ext cx="3296699" cy="11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0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A4218-1629-45C6-7362-992D1CF8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8EA57-367E-9FF1-F563-42FCE2A6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加减乘除</a:t>
            </a:r>
            <a:r>
              <a:rPr lang="en-US" altLang="zh-CN" dirty="0"/>
              <a:t>(+,-,*,/)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也可以用</a:t>
            </a:r>
            <a:r>
              <a:rPr lang="en-US" altLang="zh-CN" dirty="0" err="1">
                <a:solidFill>
                  <a:srgbClr val="00B050"/>
                </a:solidFill>
              </a:rPr>
              <a:t>torch.add</a:t>
            </a:r>
            <a:r>
              <a:rPr lang="en-US" altLang="zh-CN" dirty="0">
                <a:solidFill>
                  <a:srgbClr val="00B050"/>
                </a:solidFill>
              </a:rPr>
              <a:t>(), </a:t>
            </a:r>
            <a:r>
              <a:rPr lang="en-US" altLang="zh-CN" dirty="0" err="1">
                <a:solidFill>
                  <a:srgbClr val="00B050"/>
                </a:solidFill>
              </a:rPr>
              <a:t>torch.sub</a:t>
            </a:r>
            <a:r>
              <a:rPr lang="en-US" altLang="zh-CN" dirty="0">
                <a:solidFill>
                  <a:srgbClr val="00B050"/>
                </a:solidFill>
              </a:rPr>
              <a:t>(), </a:t>
            </a:r>
            <a:r>
              <a:rPr lang="en-US" altLang="zh-CN" dirty="0" err="1">
                <a:solidFill>
                  <a:srgbClr val="00B050"/>
                </a:solidFill>
              </a:rPr>
              <a:t>torch.mul</a:t>
            </a:r>
            <a:r>
              <a:rPr lang="en-US" altLang="zh-CN" dirty="0">
                <a:solidFill>
                  <a:srgbClr val="00B050"/>
                </a:solidFill>
              </a:rPr>
              <a:t>(), </a:t>
            </a:r>
            <a:r>
              <a:rPr lang="en-US" altLang="zh-CN" dirty="0" err="1">
                <a:solidFill>
                  <a:srgbClr val="00B050"/>
                </a:solidFill>
              </a:rPr>
              <a:t>torch.div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949FB2-A5D2-9FEE-E313-2F0CB111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97" y="2132251"/>
            <a:ext cx="2894808" cy="12954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3EA0A9-2AD5-C59A-963E-80B6159A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1" y="3997673"/>
            <a:ext cx="4036066" cy="13317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CA3699-2CA7-43B0-04D2-94D0D892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0327"/>
            <a:ext cx="2446070" cy="15164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79A98E-31B3-8E78-5401-9E5BE92DA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351" y="3997673"/>
            <a:ext cx="3255146" cy="11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CA5B-25F6-10A3-60D4-2D225CF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A2A4B-B573-C198-625D-E5128AA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计算点积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D4295-BAEE-48FA-2F00-FD0C38BF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80112"/>
            <a:ext cx="6890104" cy="2438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C8CD8D-2D8C-D8B6-B277-0D7B0953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7" y="4672249"/>
            <a:ext cx="341647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1A44-E694-9C82-8D92-42691C72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395E0-9847-84A7-74FF-02377F0C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AD335-4F7D-8930-38A2-1D53D42EA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26426"/>
            <a:ext cx="5187448" cy="2015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7D77B-340E-BB05-66D2-BCA4F41B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7" y="4029434"/>
            <a:ext cx="2669773" cy="20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5058-0851-3B65-FE1F-626EF86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13586-0554-D033-626A-0244974D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产生序列张量：</a:t>
            </a:r>
            <a:r>
              <a:rPr lang="en-US" altLang="zh-CN" dirty="0" err="1"/>
              <a:t>torch.arange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91DBE-33CE-4273-12B9-467E8B17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47" y="2172884"/>
            <a:ext cx="2502029" cy="793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AA80F0-A92A-458F-1C64-63356875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47" y="3182083"/>
            <a:ext cx="3022755" cy="9334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482F8D-64A6-5E99-9B68-40EB7EB64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25" y="3224115"/>
            <a:ext cx="3181514" cy="9334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69B6B8-6E7F-AA88-F181-FDAB5FAF9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725" y="2172884"/>
            <a:ext cx="3746693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04F-2F57-2607-0C3C-36E7D59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5735D-F5CE-D2BA-6C45-E9056181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改变张量的形状：</a:t>
            </a:r>
            <a:r>
              <a:rPr lang="en-US" altLang="zh-CN" dirty="0"/>
              <a:t>view()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view</a:t>
            </a:r>
            <a:r>
              <a:rPr lang="zh-CN" altLang="en-US" dirty="0"/>
              <a:t>函数的张量和结果张量共享内存空间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358F49-2061-89FC-6964-CB83AADE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7" y="1518311"/>
            <a:ext cx="2736991" cy="1460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F20ABE-AF1D-DBC0-E950-BDC8A05F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7" y="3129168"/>
            <a:ext cx="2946551" cy="774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68A2F3-AFA9-3BE5-40AB-2A0E0AF9D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7" y="4722697"/>
            <a:ext cx="1803493" cy="8064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ECA131-6120-0772-9BDC-B2961B74C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7" y="5793271"/>
            <a:ext cx="3048157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3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1B6A-8245-04DE-56D5-E8F64DE7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50A7F-4B51-99E9-402C-76470F8C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https://pytorch.org/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844D4-4FC2-932A-D415-E362783A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7" y="2141682"/>
            <a:ext cx="7142431" cy="43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D15EE-04A2-E073-4624-04673CA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D267F-CB8C-DDC2-676F-09595F17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计算张量中的元素的累加和：</a:t>
            </a:r>
            <a:r>
              <a:rPr lang="en-US" altLang="zh-CN" dirty="0" err="1"/>
              <a:t>torch.sum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可以沿着某一维度计算累加和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60771-579D-9744-9DB8-43D93164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36" y="1959927"/>
            <a:ext cx="2470277" cy="1282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CA8CE2-31E0-30DE-AEF9-39DE5EB5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6" y="3329543"/>
            <a:ext cx="2889398" cy="5715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11A9B3-008B-88DE-D447-4FA7E9D1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39" y="4498120"/>
            <a:ext cx="3181514" cy="1949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9BB493-2ECE-DEF2-A744-A89B4E314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237" y="4498120"/>
            <a:ext cx="246392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0F623-5B43-D827-BE8D-C83E7715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7AD81-7DCA-4019-8634-8FC8B0EA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交换张量的两个维度：</a:t>
            </a:r>
            <a:r>
              <a:rPr lang="en-US" altLang="zh-CN" dirty="0" err="1"/>
              <a:t>torch.transpose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函数类似，输入张量和输出张量共享内存空间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541ED-ED90-7260-084B-FA11687B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7" y="1928396"/>
            <a:ext cx="3981655" cy="1282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93DC60-F16F-E3F9-885E-39F47857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7" y="3401170"/>
            <a:ext cx="2438525" cy="12256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B6E7CC-3459-1FCA-A3E7-D2901EE0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7" y="5577674"/>
            <a:ext cx="1682836" cy="711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5267EA-696B-B137-997C-FBF1952C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965" y="5577674"/>
            <a:ext cx="2406774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3824-8F5E-9218-71AB-A8A1CAB2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ED7DF-8048-A0DF-510A-06ED21F9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把张量中的大小为</a:t>
            </a:r>
            <a:r>
              <a:rPr lang="en-US" altLang="zh-CN" dirty="0"/>
              <a:t>1</a:t>
            </a:r>
            <a:r>
              <a:rPr lang="zh-CN" altLang="en-US" dirty="0"/>
              <a:t>的维度移除：</a:t>
            </a:r>
            <a:r>
              <a:rPr lang="en-US" altLang="zh-CN" dirty="0" err="1"/>
              <a:t>torch.squeeze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904E1-9999-489E-401C-DD6F7A49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2" y="2038279"/>
            <a:ext cx="4464279" cy="1390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F2FC13-0C4F-AB30-509A-02C72E35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22" y="3619008"/>
            <a:ext cx="420391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2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2047-1F1B-A2F1-DB55-9D3F082B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443E7-12BE-91B1-3CDE-1BEB5BDB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在指定的位置添加一个维度：</a:t>
            </a:r>
            <a:r>
              <a:rPr lang="en-US" altLang="zh-CN" dirty="0" err="1"/>
              <a:t>torch.unsqueeze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971A7-5C0B-609C-972E-FFB05DA6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6" y="1983354"/>
            <a:ext cx="3937202" cy="1346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EB0464-910B-A86F-65FE-5B00648F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96" y="3528378"/>
            <a:ext cx="4076910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3CB8A-479E-8BC6-9072-F4313B1D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6614-650A-028E-89E4-E0CA6816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切片、索引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8BAB8C-7237-7EFE-6CA5-0B0144A2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6" y="1995412"/>
            <a:ext cx="3981655" cy="1841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74C221-EC6E-D192-28CC-21427CB7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6" y="4086921"/>
            <a:ext cx="2965602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2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37EF-7B39-4B59-9FAB-099F0E1E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BFFCC-5B88-3DFC-D4E4-19E19A4D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张量的非连续索引</a:t>
            </a:r>
            <a:r>
              <a:rPr lang="en-US" altLang="zh-CN" dirty="0"/>
              <a:t>(1)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5696E-C1B0-261C-7357-6FE012D4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3" y="1937530"/>
            <a:ext cx="6509085" cy="2343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727AD5-F6AB-DBB8-BA03-64C6795F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3" y="4423742"/>
            <a:ext cx="2800494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84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770D-BB77-AD3B-E5F3-97FBAA80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CF02-2682-A573-D42B-A02129FE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张量的非连续索引</a:t>
            </a:r>
            <a:r>
              <a:rPr lang="en-US" altLang="zh-CN" dirty="0"/>
              <a:t>(2)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E66FA-3655-4529-B4FB-6C470A2A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4" y="2001378"/>
            <a:ext cx="4718292" cy="17018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104A16-9DB0-4581-404F-A7B32E32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34" y="3837007"/>
            <a:ext cx="2178162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4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6C3D-319A-9646-6655-CAD2D7CF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BCB8-7B61-266A-23BE-6EF4BC1D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连接张量</a:t>
            </a:r>
            <a:r>
              <a:rPr lang="en-US" altLang="zh-CN" dirty="0"/>
              <a:t>(1)</a:t>
            </a:r>
            <a:r>
              <a:rPr lang="zh-CN" altLang="en-US" dirty="0"/>
              <a:t>：</a:t>
            </a:r>
            <a:r>
              <a:rPr lang="en-US" altLang="zh-CN" dirty="0"/>
              <a:t>torch.cat()</a:t>
            </a:r>
            <a:r>
              <a:rPr lang="zh-CN" altLang="en-US" dirty="0"/>
              <a:t>沿着指定的维度拼接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D6426-11B8-6A0A-0D06-C9D119A8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0" y="1975854"/>
            <a:ext cx="3930852" cy="1339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8D6190-B11C-B000-2F4B-17176DDD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88" y="1975854"/>
            <a:ext cx="3956253" cy="13208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8463BF-61B3-3A86-120C-DF529A4D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188" y="3542228"/>
            <a:ext cx="3632387" cy="23242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7AEBDA-0183-E1EA-2BC1-DCAA54D3F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10" y="3542228"/>
            <a:ext cx="3594285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AD7D-C256-2F3D-03E3-F0D992DF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9B4AD-A825-0ADE-8B1D-DB6314A1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连接张量</a:t>
            </a:r>
            <a:r>
              <a:rPr lang="en-US" altLang="zh-CN" dirty="0"/>
              <a:t>(2):</a:t>
            </a:r>
            <a:r>
              <a:rPr lang="en-US" altLang="zh-CN" dirty="0" err="1"/>
              <a:t>torch.stack</a:t>
            </a:r>
            <a:r>
              <a:rPr lang="en-US" altLang="zh-CN" dirty="0"/>
              <a:t>()</a:t>
            </a:r>
            <a:r>
              <a:rPr lang="zh-CN" altLang="en-US" dirty="0"/>
              <a:t>沿着新的维度拼接张量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ADC43-A307-4215-527B-405F9404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6" y="1984714"/>
            <a:ext cx="3873699" cy="1384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E1A2A3-D597-EEEC-35DE-406023C4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06" y="3488916"/>
            <a:ext cx="3981655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4EFE-3402-74CB-63B0-57DA0E02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张量线性代数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9D342-3403-6DBE-9F54-6AE60286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乘法：</a:t>
            </a:r>
            <a:r>
              <a:rPr lang="en-US" altLang="zh-CN" dirty="0"/>
              <a:t>torch.mm()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8516E-4597-CEB5-FF25-50D7BCCA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40393"/>
            <a:ext cx="5118363" cy="2813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790955-DE0B-DF1B-4926-F070B81E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70" y="1940393"/>
            <a:ext cx="4146763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CEBA-837D-3FFB-1524-70168C9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4AF51-594E-3727-07DF-70A935A6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2" y="729322"/>
            <a:ext cx="11134846" cy="1735337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PyTorch</a:t>
            </a:r>
            <a:r>
              <a:rPr lang="zh-CN" altLang="en-US" sz="2400" dirty="0"/>
              <a:t>是一个开源的社区驱动的深度学习框架。</a:t>
            </a:r>
            <a:endParaRPr lang="en-US" altLang="zh-CN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/>
              <a:t>Theano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Caffe,TensorFlow</a:t>
            </a:r>
            <a:r>
              <a:rPr lang="zh-CN" altLang="en-US" sz="2400" dirty="0"/>
              <a:t>不同，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实现了</a:t>
            </a:r>
            <a:r>
              <a:rPr lang="zh-CN" altLang="en-US" sz="2400" dirty="0">
                <a:solidFill>
                  <a:srgbClr val="FF0000"/>
                </a:solidFill>
              </a:rPr>
              <a:t>动态计算图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计算图：模型数学表达式的抽象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5867B-E157-9CD7-4570-F02D3370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5" y="2981871"/>
            <a:ext cx="2432175" cy="755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E2BAC-F2CB-0FC4-491D-808FC54A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03" y="2981871"/>
            <a:ext cx="5094514" cy="26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E44F-44B3-2BF3-59A0-42D888B8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张量和计算图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EE0FB-E8E5-EA66-65CC-5D564728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张量的梯度：</a:t>
            </a:r>
            <a:r>
              <a:rPr lang="en-US" altLang="zh-CN" dirty="0" err="1"/>
              <a:t>requires_grad</a:t>
            </a:r>
            <a:r>
              <a:rPr lang="en-US" altLang="zh-CN" dirty="0"/>
              <a:t>=True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81E4D-DC03-80D9-3D94-3C6F67DA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6" y="1983044"/>
            <a:ext cx="5410478" cy="3556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F86B22-4E1F-C49F-8A01-3C0156EB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99" y="1983044"/>
            <a:ext cx="4756394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67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758E-1604-1EA8-2E53-BE73F02F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1FAA1-CD8A-BCE1-709A-B2CB3F6D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张量可以存在内存也可以存到</a:t>
            </a:r>
            <a:r>
              <a:rPr lang="en-US" altLang="zh-CN" dirty="0"/>
              <a:t>GPU</a:t>
            </a:r>
            <a:r>
              <a:rPr lang="zh-CN" altLang="en-US" dirty="0"/>
              <a:t>的显存</a:t>
            </a:r>
            <a:endParaRPr lang="en-US" altLang="zh-CN" dirty="0"/>
          </a:p>
          <a:p>
            <a:r>
              <a:rPr lang="zh-CN" altLang="en-US" dirty="0"/>
              <a:t>可以用</a:t>
            </a:r>
            <a:r>
              <a:rPr lang="en-US" altLang="zh-CN" dirty="0" err="1"/>
              <a:t>torch.cuda.is_available</a:t>
            </a:r>
            <a:r>
              <a:rPr lang="en-US" altLang="zh-CN" dirty="0"/>
              <a:t>()</a:t>
            </a:r>
            <a:r>
              <a:rPr lang="zh-CN" altLang="en-US" dirty="0"/>
              <a:t>检查</a:t>
            </a:r>
            <a:r>
              <a:rPr lang="en-US" altLang="zh-CN" dirty="0"/>
              <a:t>GPU</a:t>
            </a:r>
            <a:r>
              <a:rPr lang="zh-CN" altLang="en-US" dirty="0"/>
              <a:t>是否可用</a:t>
            </a:r>
            <a:endParaRPr lang="en-US" altLang="zh-CN" dirty="0"/>
          </a:p>
          <a:p>
            <a:r>
              <a:rPr lang="zh-CN" altLang="en-US" dirty="0"/>
              <a:t>可以用</a:t>
            </a:r>
            <a:r>
              <a:rPr lang="en-US" altLang="zh-CN" dirty="0" err="1"/>
              <a:t>torch.device</a:t>
            </a:r>
            <a:r>
              <a:rPr lang="en-US" altLang="zh-CN" dirty="0"/>
              <a:t>()</a:t>
            </a:r>
            <a:r>
              <a:rPr lang="zh-CN" altLang="en-US" dirty="0"/>
              <a:t>检索设备名称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.to(device)</a:t>
            </a:r>
            <a:r>
              <a:rPr lang="zh-CN" altLang="en-US" dirty="0"/>
              <a:t>，把张量移动到指定设备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1F29E3-1CA9-2B6B-58F2-E0CEBE46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9" y="3429000"/>
            <a:ext cx="8420533" cy="18225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E40445-08A4-4963-DD38-068A57F8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78" y="4784896"/>
            <a:ext cx="3981655" cy="1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DC7F-F275-15C6-BCBC-F1E689EB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8974-AAE0-4DE0-67FA-297D189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计算图运算过程中，需要保证所有的张量在同一个设备上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97834-F1C0-5251-54B4-DFCAFC34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86512"/>
            <a:ext cx="8318928" cy="32704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F317D-647F-4831-B9EE-A22452D0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161" y="4038455"/>
            <a:ext cx="8534839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31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22E9C-99E0-72B9-A38D-4BB4448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 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55250-9183-DF9C-1A40-86971170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5863905" cy="6130012"/>
          </a:xfrm>
        </p:spPr>
        <p:txBody>
          <a:bodyPr/>
          <a:lstStyle/>
          <a:p>
            <a:r>
              <a:rPr lang="zh-CN" altLang="en-US" dirty="0"/>
              <a:t>通过矩阵乘法运算对比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运算速度</a:t>
            </a:r>
            <a:endParaRPr lang="en-US" altLang="zh-CN" dirty="0"/>
          </a:p>
          <a:p>
            <a:r>
              <a:rPr lang="zh-CN" altLang="en-US" dirty="0"/>
              <a:t>知识点</a:t>
            </a:r>
            <a:endParaRPr lang="en-US" altLang="zh-CN" dirty="0"/>
          </a:p>
          <a:p>
            <a:pPr lvl="1"/>
            <a:r>
              <a:rPr lang="en-US" altLang="zh-CN" dirty="0" err="1"/>
              <a:t>torch.cuda.synchronize</a:t>
            </a:r>
            <a:r>
              <a:rPr lang="en-US" altLang="zh-CN" dirty="0"/>
              <a:t>()</a:t>
            </a:r>
            <a:r>
              <a:rPr lang="zh-CN" altLang="en-US" dirty="0"/>
              <a:t>用于同步等待</a:t>
            </a:r>
            <a:r>
              <a:rPr lang="en-US" altLang="zh-CN" dirty="0"/>
              <a:t>GPU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中的</a:t>
            </a:r>
            <a:r>
              <a:rPr lang="en-US" altLang="zh-CN" dirty="0"/>
              <a:t>torch.mm(X, Y)</a:t>
            </a:r>
            <a:r>
              <a:rPr lang="zh-CN" altLang="en-US" dirty="0"/>
              <a:t>运算是异步的，即这行程序将立即返回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2BFB11-F0C7-70CE-DD5E-20A3BE88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4088"/>
            <a:ext cx="5092577" cy="5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63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6C939-9B57-6A47-5FF6-F443C9E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72A95-E8F9-53D2-72F0-9BDD7BFD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实际开发中需要查阅</a:t>
            </a:r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  <a:endParaRPr lang="en-US" altLang="zh-CN" dirty="0"/>
          </a:p>
          <a:p>
            <a:r>
              <a:rPr lang="en-US" altLang="zh-CN" dirty="0"/>
              <a:t>https://pytorch.org/docs/stable/index.html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23FDE2-6F7B-4E17-5A14-5C173D4D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1" y="2577956"/>
            <a:ext cx="8005442" cy="32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3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596D9-97B8-B659-0C64-58B0FC41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中的张量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97693-3571-E1CA-C61C-90C6B00A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40" y="613717"/>
            <a:ext cx="11134846" cy="3256319"/>
          </a:xfrm>
        </p:spPr>
        <p:txBody>
          <a:bodyPr>
            <a:noAutofit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是一个高性能的张量执行库</a:t>
            </a:r>
            <a:endParaRPr lang="en-US" altLang="zh-CN" dirty="0"/>
          </a:p>
          <a:p>
            <a:pPr lvl="1"/>
            <a:r>
              <a:rPr lang="zh-CN" altLang="en-US" sz="2800" dirty="0"/>
              <a:t>零阶张量是数字或标量</a:t>
            </a:r>
            <a:endParaRPr lang="en-US" altLang="zh-CN" sz="2800" dirty="0"/>
          </a:p>
          <a:p>
            <a:pPr lvl="1"/>
            <a:r>
              <a:rPr lang="zh-CN" altLang="en-US" sz="2800" dirty="0"/>
              <a:t>一阶张量是数组或向量</a:t>
            </a:r>
            <a:endParaRPr lang="en-US" altLang="zh-CN" sz="2800" dirty="0"/>
          </a:p>
          <a:p>
            <a:pPr lvl="1"/>
            <a:r>
              <a:rPr lang="zh-CN" altLang="en-US" sz="2800" dirty="0"/>
              <a:t>二阶张量是向量数组或矩阵</a:t>
            </a:r>
            <a:endParaRPr lang="en-US" altLang="zh-CN" sz="2800" dirty="0"/>
          </a:p>
          <a:p>
            <a:pPr lvl="1"/>
            <a:r>
              <a:rPr lang="en-US" altLang="zh-CN" sz="2800" dirty="0"/>
              <a:t>N</a:t>
            </a:r>
            <a:r>
              <a:rPr lang="zh-CN" altLang="en-US" sz="2800" dirty="0"/>
              <a:t>阶张量可以理解为</a:t>
            </a:r>
            <a:r>
              <a:rPr lang="en-US" altLang="zh-CN" sz="2800" dirty="0"/>
              <a:t>N</a:t>
            </a:r>
            <a:r>
              <a:rPr lang="zh-CN" altLang="en-US" sz="2800" dirty="0"/>
              <a:t>维数组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8E0CA-8A4C-20EF-59E6-5912AA87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68" y="4045810"/>
            <a:ext cx="8233954" cy="28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A6D3-3075-12E3-F090-B4B69D7C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1731F-F942-8545-5E5A-98F4167F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77" y="537653"/>
            <a:ext cx="11134846" cy="5738196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torch.Tensor</a:t>
            </a:r>
            <a:r>
              <a:rPr lang="zh-CN" altLang="en-US" dirty="0"/>
              <a:t>创建一个张量</a:t>
            </a:r>
            <a:endParaRPr lang="en-US" altLang="zh-CN" dirty="0"/>
          </a:p>
          <a:p>
            <a:r>
              <a:rPr lang="zh-CN" altLang="en-US" dirty="0"/>
              <a:t>查看张量的类型、维度、内容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175608-A870-0B2C-73FF-EC3BBFB7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4" y="2086660"/>
            <a:ext cx="4056227" cy="42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E3AD6-B920-A3EF-2EBE-404FB647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D70DC-20C0-ECC3-9869-6CE3F56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创建一个随机初始化向量：</a:t>
            </a:r>
            <a:r>
              <a:rPr lang="en-US" altLang="zh-CN" dirty="0" err="1"/>
              <a:t>torch.rand,torch.randn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BBFDB-C1F3-8119-385B-3CBFCF4F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5" y="1722627"/>
            <a:ext cx="5238750" cy="971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63DE51-70CE-426B-EB54-19E0BB91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76" y="3140371"/>
            <a:ext cx="4692941" cy="30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61F6-3957-47C9-F066-685750E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405AA-C3A6-D761-776C-FCB25F86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通过相同标量的填充方式创建张量：</a:t>
            </a:r>
            <a:endParaRPr lang="en-US" altLang="zh-CN" dirty="0"/>
          </a:p>
          <a:p>
            <a:pPr lvl="1"/>
            <a:r>
              <a:rPr lang="zh-CN" altLang="en-US" dirty="0"/>
              <a:t>填充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 err="1"/>
              <a:t>torch.zeros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填充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torch.ones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填充任意数：</a:t>
            </a:r>
            <a:r>
              <a:rPr lang="en-US" altLang="zh-CN" dirty="0"/>
              <a:t>fill_() </a:t>
            </a:r>
            <a:r>
              <a:rPr lang="zh-CN" altLang="en-US" dirty="0"/>
              <a:t>其中下划线属于原位操作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B394F-8789-4028-02C5-871E200D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6" y="3040721"/>
            <a:ext cx="3620024" cy="1508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132B3F-15C0-AC23-518D-C04B1E99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94" y="2889438"/>
            <a:ext cx="2725253" cy="25526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5111EA-E936-6DF5-BBB0-5B1D8684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6" y="5573777"/>
            <a:ext cx="2642706" cy="7207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17946D-84BD-7D0A-5A90-D51A7522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294" y="5442051"/>
            <a:ext cx="2527877" cy="129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53D4-369D-163C-2FE1-259BB717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F9DD-8D50-26EF-7C97-8D11739A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的数组数据创建张量：</a:t>
            </a:r>
            <a:r>
              <a:rPr lang="en-US" altLang="zh-CN" dirty="0" err="1"/>
              <a:t>torch.tensor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如果要用已经存在的数据创建</a:t>
            </a:r>
            <a:r>
              <a:rPr lang="en-US" altLang="zh-CN" dirty="0"/>
              <a:t>tensor,</a:t>
            </a:r>
            <a:r>
              <a:rPr lang="zh-CN" altLang="en-US" dirty="0"/>
              <a:t>则可以使用此方法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tensor</a:t>
            </a:r>
            <a:r>
              <a:rPr lang="zh-CN" altLang="en-US" dirty="0"/>
              <a:t>函数中可以通过可变参数指定张量的属性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B22AD1-AB40-C96A-4AF4-8318E2D9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3" y="3951778"/>
            <a:ext cx="8306227" cy="5715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69D8AD-1454-440A-C718-9B9D0B41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1" y="2020280"/>
            <a:ext cx="4077311" cy="7898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7B901C-B1D6-1E28-04AF-B0980B0D3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90" y="3035117"/>
            <a:ext cx="2320298" cy="9166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66F869-CB78-C094-F2BD-6C2D400D3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53" y="5495056"/>
            <a:ext cx="5792031" cy="5903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609540-C700-3499-5B94-DC7763603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491" y="5439968"/>
            <a:ext cx="2320298" cy="9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CA7E-AB19-E626-7D41-59185F7B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D94F2-3F8C-7551-8561-9455E1F9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numpy</a:t>
            </a:r>
            <a:r>
              <a:rPr lang="zh-CN" altLang="en-US" dirty="0"/>
              <a:t>数组创建张量：</a:t>
            </a:r>
            <a:r>
              <a:rPr lang="en-US" altLang="zh-CN" dirty="0" err="1"/>
              <a:t>torch.from_numpy</a:t>
            </a:r>
            <a:r>
              <a:rPr lang="en-US" altLang="zh-CN" dirty="0"/>
              <a:t>(</a:t>
            </a:r>
            <a:r>
              <a:rPr lang="en-US" altLang="zh-CN" dirty="0" err="1"/>
              <a:t>numpy_array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3F708-FEFE-AA3A-B03C-612C424F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3" y="1573833"/>
            <a:ext cx="4972050" cy="2028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5958E-BE39-E1B8-92C6-BEF39A17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3" y="3746164"/>
            <a:ext cx="8715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.potx" id="{58795D60-89AE-4352-B2D8-206A6652C28E}" vid="{8D8E800A-B1AF-4A6A-B6DE-D60F1D186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1820</TotalTime>
  <Words>1064</Words>
  <Application>Microsoft Office PowerPoint</Application>
  <PresentationFormat>宽屏</PresentationFormat>
  <Paragraphs>115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PyTorch基础</vt:lpstr>
      <vt:lpstr>安装PyTorch</vt:lpstr>
      <vt:lpstr>PyTorch介绍</vt:lpstr>
      <vt:lpstr>PyTorch中的张量</vt:lpstr>
      <vt:lpstr>创建张量</vt:lpstr>
      <vt:lpstr>创建张量</vt:lpstr>
      <vt:lpstr>创建张量</vt:lpstr>
      <vt:lpstr>创建张量</vt:lpstr>
      <vt:lpstr>创建张量</vt:lpstr>
      <vt:lpstr>张量的类型和大小</vt:lpstr>
      <vt:lpstr>张量的类型和大小</vt:lpstr>
      <vt:lpstr>张量的类型和大小</vt:lpstr>
      <vt:lpstr>张量的类型和大小</vt:lpstr>
      <vt:lpstr>张量运算</vt:lpstr>
      <vt:lpstr>张量运算</vt:lpstr>
      <vt:lpstr>张量运算</vt:lpstr>
      <vt:lpstr>张量运算</vt:lpstr>
      <vt:lpstr>张量的维度操作</vt:lpstr>
      <vt:lpstr>张量的维度操作</vt:lpstr>
      <vt:lpstr>张量的维度操作</vt:lpstr>
      <vt:lpstr>张量的维度操作</vt:lpstr>
      <vt:lpstr>张量的维度操作</vt:lpstr>
      <vt:lpstr>张量的维度操作</vt:lpstr>
      <vt:lpstr>索引、切片、连接</vt:lpstr>
      <vt:lpstr>索引、切片、连接</vt:lpstr>
      <vt:lpstr>索引、切片、连接</vt:lpstr>
      <vt:lpstr>索引、切片、连接</vt:lpstr>
      <vt:lpstr>索引、切片、连接</vt:lpstr>
      <vt:lpstr>张量线性代数</vt:lpstr>
      <vt:lpstr>张量和计算图</vt:lpstr>
      <vt:lpstr>CUDA张量</vt:lpstr>
      <vt:lpstr>CUDA张量</vt:lpstr>
      <vt:lpstr>CPU vs GPU</vt:lpstr>
      <vt:lpstr>PyTorch官方文档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Back-propagation</dc:title>
  <dc:creator>Jin guozhe</dc:creator>
  <cp:lastModifiedBy>guozhe Jin</cp:lastModifiedBy>
  <cp:revision>178</cp:revision>
  <dcterms:created xsi:type="dcterms:W3CDTF">2022-07-25T04:52:50Z</dcterms:created>
  <dcterms:modified xsi:type="dcterms:W3CDTF">2025-08-27T09:55:44Z</dcterms:modified>
</cp:coreProperties>
</file>