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B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9" d="100"/>
          <a:sy n="149" d="100"/>
        </p:scale>
        <p:origin x="644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4" d="100"/>
          <a:sy n="124" d="100"/>
        </p:scale>
        <p:origin x="4960" y="8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4494557B-A5BA-8EC9-AC9B-74C69E6F593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204DD56-A02B-864E-9753-19E4731021A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239B2F-0F50-4DD2-AFF0-5AD65435FA39}" type="datetimeFigureOut">
              <a:rPr lang="zh-CN" altLang="en-US" smtClean="0"/>
              <a:t>2023/02/22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B8ACB85-A642-87A0-AC82-25F0564CBBC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2F5985D-8DA1-C2CD-56F3-832FB44A70C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DEEF44-DFB6-4F68-A100-AFA4FDD00E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473460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F10C42-C15F-4A21-90B7-1EA21CFD4452}" type="datetimeFigureOut">
              <a:rPr lang="zh-CN" altLang="en-US" smtClean="0"/>
              <a:t>2023/02/22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71CC2B-5E58-46F6-8F81-B6792C597A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81415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A1C672-2641-0520-2A1A-8AE76889C2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solidFill>
            <a:srgbClr val="3333B3"/>
          </a:solidFill>
          <a:ln>
            <a:solidFill>
              <a:srgbClr val="FFFFFF"/>
            </a:solidFill>
          </a:ln>
        </p:spPr>
        <p:txBody>
          <a:bodyPr anchor="ctr">
            <a:normAutofit/>
          </a:bodyPr>
          <a:lstStyle>
            <a:lvl1pPr algn="ctr">
              <a:defRPr sz="48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D1A16F1-8F3F-E322-14E8-918BF9CCB8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41E7D2E0-A2D8-FC1C-EF2D-8F1BBE7D8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667664"/>
            <a:ext cx="12192000" cy="186129"/>
          </a:xfrm>
          <a:solidFill>
            <a:srgbClr val="3333B3"/>
          </a:solidFill>
        </p:spPr>
        <p:txBody>
          <a:bodyPr rIns="3600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计算机操作系统                     </a:t>
            </a:r>
            <a:fld id="{2109AC4C-C6B9-4211-8A17-43C62358301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2491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BB8014-219E-47BB-3BFC-9A96EA624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8F72705-4BA4-6510-0B23-6056781D80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CBB124-37F5-A060-1AE6-7198F9B49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14366-5FB2-49C3-BB65-B979D2FAD098}" type="datetime1">
              <a:rPr lang="zh-CN" altLang="en-US" smtClean="0"/>
              <a:t>2023/02/22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ABEC6E-4892-3D40-8127-8FBA43066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5313CD-DD83-0D3A-AA62-B9BA386FD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F3217-72D3-4F8C-B15E-075BE39431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6442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C7D3044-7F28-6244-DAE1-76DAC26851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58B888F-C68D-2EA3-00FF-2817964122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708587-120A-A170-E452-12547ED35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C6C44-F673-46E9-8025-7385D4D32FDE}" type="datetime1">
              <a:rPr lang="zh-CN" altLang="en-US" smtClean="0"/>
              <a:t>2023/02/22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FAFDF8-DB01-943D-23E8-356ED2042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289401-4A18-9837-90C5-23E805DDF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F3217-72D3-4F8C-B15E-075BE39431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9732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7E2E97-3991-D11E-062C-88E621DF2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37652"/>
          </a:xfrm>
          <a:gradFill>
            <a:gsLst>
              <a:gs pos="0">
                <a:srgbClr val="3333B3"/>
              </a:gs>
              <a:gs pos="100000">
                <a:schemeClr val="tx1"/>
              </a:gs>
            </a:gsLst>
            <a:lin ang="0" scaled="0"/>
          </a:gradFill>
        </p:spPr>
        <p:txBody>
          <a:bodyPr lIns="360000">
            <a:noAutofit/>
          </a:bodyPr>
          <a:lstStyle>
            <a:lvl1pPr>
              <a:defRPr sz="30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EEFF63-F889-F447-186E-C6843B760F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37652"/>
            <a:ext cx="12192000" cy="6130012"/>
          </a:xfrm>
        </p:spPr>
        <p:txBody>
          <a:bodyPr lIns="360000" tIns="360000" rIns="360000" bIns="360000"/>
          <a:lstStyle>
            <a:lvl1pPr marL="447675" indent="-447675">
              <a:lnSpc>
                <a:spcPct val="120000"/>
              </a:lnSpc>
              <a:buClr>
                <a:srgbClr val="3333B3"/>
              </a:buClr>
              <a:buFont typeface="Wingdings" panose="05000000000000000000" pitchFamily="2" charset="2"/>
              <a:buChar char="p"/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804863" indent="-347663">
              <a:lnSpc>
                <a:spcPct val="120000"/>
              </a:lnSpc>
              <a:buClr>
                <a:srgbClr val="3333B3"/>
              </a:buClr>
              <a:buFont typeface="Wingdings" panose="05000000000000000000" pitchFamily="2" charset="2"/>
              <a:buChar char="p"/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254125" indent="-339725">
              <a:lnSpc>
                <a:spcPct val="120000"/>
              </a:lnSpc>
              <a:buClr>
                <a:srgbClr val="3333B3"/>
              </a:buClr>
              <a:buFont typeface="Wingdings" panose="05000000000000000000" pitchFamily="2" charset="2"/>
              <a:buChar char="p"/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16075" indent="-244475">
              <a:lnSpc>
                <a:spcPct val="120000"/>
              </a:lnSpc>
              <a:buClr>
                <a:srgbClr val="3333B3"/>
              </a:buClr>
              <a:buFont typeface="Wingdings" panose="05000000000000000000" pitchFamily="2" charset="2"/>
              <a:buChar char="p"/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60575" indent="-231775">
              <a:lnSpc>
                <a:spcPct val="120000"/>
              </a:lnSpc>
              <a:buClr>
                <a:srgbClr val="3333B3"/>
              </a:buClr>
              <a:buFont typeface="Wingdings" panose="05000000000000000000" pitchFamily="2" charset="2"/>
              <a:buChar char="p"/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A415E9D1-2346-4F8A-6663-88376783C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667664"/>
            <a:ext cx="12192000" cy="186129"/>
          </a:xfrm>
          <a:solidFill>
            <a:srgbClr val="3333B3"/>
          </a:solidFill>
        </p:spPr>
        <p:txBody>
          <a:bodyPr rIns="3600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计算机操作系统                     </a:t>
            </a:r>
            <a:fld id="{2109AC4C-C6B9-4211-8A17-43C62358301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8374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860A08-6415-21D9-F2C6-72CD56D42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FD7A40C-DC2B-A03B-6E63-885FDEF58E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DEF340-3840-6D12-9CFF-2638C6F7B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0573D-5408-47A7-B81F-E30CA5085A27}" type="datetime1">
              <a:rPr lang="zh-CN" altLang="en-US" smtClean="0"/>
              <a:t>2023/02/22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833479-0A72-47ED-1A15-E2512DA64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8F0D90-F4F6-C7B7-6703-7888DF1C7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F3217-72D3-4F8C-B15E-075BE39431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6213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E39DAE-3BE4-1CD3-B943-446BA4AA7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3DB5F7-251C-D708-7DE2-DA50004072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1A0C1B9-DBBE-E999-9201-B65B81D5AD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103CFB-74B1-CF63-F759-8B3FE9F01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68019-71FB-4D17-9B3C-F6A5314A34D2}" type="datetime1">
              <a:rPr lang="zh-CN" altLang="en-US" smtClean="0"/>
              <a:t>2023/02/22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8314E7B-62E3-2C64-CD74-8661BC8E2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7CF9392-6C63-D245-FE8A-8769AD7EE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F3217-72D3-4F8C-B15E-075BE39431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4852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E60AE6-0DFE-0C0D-AB39-3560B35C9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D67D18A-8DEB-95EE-0F80-36EFA0DA40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6B65E1D-791F-52C0-67DA-D1160A75C3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9C319EC-4A6B-78E6-E75F-1A77B1A3C9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5BE8C82-9CD6-0568-7CAD-F0161D04F4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29BB96D-6BCB-2E09-3F4D-BC81ED479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419BE-49FF-45D0-B257-7BC605413B3A}" type="datetime1">
              <a:rPr lang="zh-CN" altLang="en-US" smtClean="0"/>
              <a:t>2023/02/22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63B8818-9F35-6C7F-976F-9DAAAAB23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CCB8B74-4C52-A077-0BF6-ECDAB891B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F3217-72D3-4F8C-B15E-075BE39431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1463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0182D8-BD4C-09BF-6788-BFECC1846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1246794-4284-DE9C-A865-FEE3C95CF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9E9FC-0AA5-46B6-8E94-55EADC6DCFFF}" type="datetime1">
              <a:rPr lang="zh-CN" altLang="en-US" smtClean="0"/>
              <a:t>2023/02/22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B88502F-7609-791B-BDA2-03762E7E3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8847338-2228-98F6-9DC2-34D0EE2EF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F3217-72D3-4F8C-B15E-075BE39431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6390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C5D4C57-8FC4-E60C-711A-8626B2FE3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A6577-5736-496A-8F6D-C0BE13E9BEE0}" type="datetime1">
              <a:rPr lang="zh-CN" altLang="en-US" smtClean="0"/>
              <a:t>2023/02/22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7512A92-827C-667E-BCEE-654DD5DB8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9916DA6-71DD-4984-AA20-2DC517067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F3217-72D3-4F8C-B15E-075BE39431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2021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A9C150-951D-0BBA-9E60-FD2E98160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54279C-5170-164C-66A3-795DD8A7EC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FEF7CD9-8096-078E-EA16-C5E8122B1B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91A453D-1B29-C918-6CE5-54E7CCFF2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62EDE-3CF3-4C9B-9666-764136C001DF}" type="datetime1">
              <a:rPr lang="zh-CN" altLang="en-US" smtClean="0"/>
              <a:t>2023/02/22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11B02D9-A9C1-1870-15AD-ACAA6F5D6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77F1DDD-5049-D8A2-4DE1-CEE1102B1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F3217-72D3-4F8C-B15E-075BE39431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1711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C8068C-AA7F-EF59-B563-4EDC5490A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34F0964-1E47-0D89-01B9-36472C7675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43DF98E-837F-40B8-6851-9DB5E4A516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C2F33E0-7907-365E-C200-4F59CC639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DF0E5-AB3E-4E91-8924-10EB10A38894}" type="datetime1">
              <a:rPr lang="zh-CN" altLang="en-US" smtClean="0"/>
              <a:t>2023/02/22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FADF655-8C4D-7F3B-13FD-EB64A9954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EFA658E-27AD-374D-CFB6-945E61222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F3217-72D3-4F8C-B15E-075BE39431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1945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C7B81C8-C20B-AFE2-EB9A-B5F2C8031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BAEAAF6-8AAA-E35E-2270-323B380D08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6F0353-82A5-BD87-A182-17B70107FE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8DB3C8-7D21-4109-A2E4-E02A745546D7}" type="datetime1">
              <a:rPr lang="zh-CN" altLang="en-US" smtClean="0"/>
              <a:t>2023/02/22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335F88-72DF-2AC3-A7AF-A4D9136CAF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E1AA45-33DB-4F38-9BCB-ED872431F5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7F3217-72D3-4F8C-B15E-075BE39431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2471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4B3A51-B01B-8F2B-7B05-5E6331F9B3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gcc,gdb,Makefile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FE1B2D4-81D0-F09E-E27D-4CC5594423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4635610-EE0D-95FD-F69D-E0A0C0CF0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488668"/>
            <a:ext cx="12192000" cy="365125"/>
          </a:xfrm>
        </p:spPr>
        <p:txBody>
          <a:bodyPr/>
          <a:lstStyle/>
          <a:p>
            <a:r>
              <a:rPr lang="zh-CN" altLang="en-US" dirty="0"/>
              <a:t>计算机操作系统                     </a:t>
            </a:r>
            <a:fld id="{2109AC4C-C6B9-4211-8A17-43C623583010}" type="slidenum">
              <a:rPr lang="zh-CN" altLang="en-US" smtClean="0"/>
              <a:pPr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22973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E8BECB-9240-B339-2FF0-C23962E60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gcc</a:t>
            </a:r>
            <a:r>
              <a:rPr lang="zh-CN" altLang="en-US" dirty="0"/>
              <a:t>参数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EAC515-C1ED-BBA8-BC5D-0BA0AA7EDD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产生调试信息：</a:t>
            </a:r>
            <a:r>
              <a:rPr lang="en-US" altLang="zh-CN" dirty="0"/>
              <a:t>-g</a:t>
            </a:r>
          </a:p>
          <a:p>
            <a:pPr lvl="1"/>
            <a:r>
              <a:rPr lang="zh-CN" altLang="en-US" dirty="0"/>
              <a:t>如果希望通过</a:t>
            </a:r>
            <a:r>
              <a:rPr lang="en-US" altLang="zh-CN" dirty="0" err="1"/>
              <a:t>gdb</a:t>
            </a:r>
            <a:r>
              <a:rPr lang="zh-CN" altLang="en-US" dirty="0"/>
              <a:t>调试代码，必须加上</a:t>
            </a:r>
            <a:r>
              <a:rPr lang="en-US" altLang="zh-CN" dirty="0"/>
              <a:t>-g</a:t>
            </a:r>
            <a:r>
              <a:rPr lang="zh-CN" altLang="en-US" dirty="0"/>
              <a:t>选项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335910E-B868-1BCB-70D8-AC12C26C3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10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CBD9BD2-A323-7F0C-324F-E3EFF19E7D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743" y="2201566"/>
            <a:ext cx="9168276" cy="2276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1320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D6435E-FDD7-7D04-9DF9-BD576D384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Makefile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393A59-CE27-CB01-DEF0-37BE66E96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Makefile</a:t>
            </a:r>
            <a:r>
              <a:rPr lang="zh-CN" altLang="en-US" dirty="0"/>
              <a:t>可以</a:t>
            </a:r>
            <a:r>
              <a:rPr lang="zh-CN" altLang="en-US" dirty="0">
                <a:solidFill>
                  <a:srgbClr val="FF0000"/>
                </a:solidFill>
              </a:rPr>
              <a:t>自动化</a:t>
            </a:r>
            <a:r>
              <a:rPr lang="zh-CN" altLang="en-US" dirty="0"/>
              <a:t>编译和链接过程</a:t>
            </a:r>
            <a:r>
              <a:rPr lang="en-US" altLang="zh-CN" dirty="0"/>
              <a:t>(</a:t>
            </a:r>
            <a:r>
              <a:rPr lang="zh-CN" altLang="en-US" dirty="0"/>
              <a:t>从源程序到可执行文件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只处理必要的部分：只重新编译发生变化的部分代码，及依赖该代码的部分文件</a:t>
            </a:r>
            <a:endParaRPr lang="en-US" altLang="zh-CN" dirty="0"/>
          </a:p>
          <a:p>
            <a:r>
              <a:rPr lang="zh-CN" altLang="en-US" dirty="0"/>
              <a:t>提高项目的可维护性：通常</a:t>
            </a:r>
            <a:r>
              <a:rPr lang="en-US" altLang="zh-CN" dirty="0" err="1"/>
              <a:t>Makefile</a:t>
            </a:r>
            <a:r>
              <a:rPr lang="zh-CN" altLang="en-US" dirty="0"/>
              <a:t>文件只需要在项目初期搭建好，之后增量式修改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723C1E3-DC8B-BD61-0AEF-6E006C439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717543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4D04ED-7379-6673-12DA-566EE0DBF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Makefile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C41B3A-E08C-66FA-E789-86CD572124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/>
              <a:t>实例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如果直接编译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main.c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会怎么样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?</a:t>
            </a:r>
          </a:p>
          <a:p>
            <a:pPr lvl="1"/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gcc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main.c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/>
              <a:t>正确的编译顺序</a:t>
            </a:r>
            <a:endParaRPr lang="en-US" altLang="zh-CN" dirty="0"/>
          </a:p>
          <a:p>
            <a:pPr lvl="1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将每个源文件编译为</a:t>
            </a:r>
            <a:r>
              <a:rPr lang="zh-CN" altLang="en-US" dirty="0"/>
              <a:t>目标文件</a:t>
            </a:r>
            <a:r>
              <a:rPr lang="en-US" altLang="zh-CN" dirty="0"/>
              <a:t>(.o)</a:t>
            </a:r>
          </a:p>
          <a:p>
            <a:pPr lvl="1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把目标文件链接为可执行文件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如果修改其中的一个源文件会怎么样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?</a:t>
            </a:r>
          </a:p>
          <a:p>
            <a:pPr lvl="1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需要重新执行大量的编译命令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07EBE1B-A52D-2E06-F78C-5E9A9B656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12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BC80733-CBD9-E6E9-827B-BE029DDBBF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720" y="1607043"/>
            <a:ext cx="2721952" cy="149426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C9F27A7-8BA1-B004-F4B8-0E651163BC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0388" y="1827635"/>
            <a:ext cx="1248755" cy="105308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4D501C66-3F9C-0C23-22DF-F787EB4323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3989" y="1420135"/>
            <a:ext cx="2578761" cy="1868079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D1ACCC7C-6763-0475-A91A-ACC704859C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05335" y="4170697"/>
            <a:ext cx="1316067" cy="1119413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8C4EE551-B727-5642-835F-FD84A48BB7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32189" y="3824425"/>
            <a:ext cx="2803001" cy="1811955"/>
          </a:xfrm>
          <a:prstGeom prst="rect">
            <a:avLst/>
          </a:prstGeom>
        </p:spPr>
      </p:pic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73DA97D3-FC23-1210-F614-CEECB04CEF4E}"/>
              </a:ext>
            </a:extLst>
          </p:cNvPr>
          <p:cNvCxnSpPr>
            <a:stCxn id="6" idx="3"/>
            <a:endCxn id="8" idx="1"/>
          </p:cNvCxnSpPr>
          <p:nvPr/>
        </p:nvCxnSpPr>
        <p:spPr>
          <a:xfrm flipV="1">
            <a:off x="3157672" y="2354176"/>
            <a:ext cx="922716" cy="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CD3EAC0C-1C1C-F73F-3F82-D1C69C333D0F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>
          <a:xfrm flipH="1">
            <a:off x="7463369" y="3288214"/>
            <a:ext cx="1" cy="882483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645092F3-3E43-CCCD-3F06-4B8AF57D5006}"/>
              </a:ext>
            </a:extLst>
          </p:cNvPr>
          <p:cNvCxnSpPr>
            <a:cxnSpLocks/>
            <a:stCxn id="10" idx="1"/>
            <a:endCxn id="8" idx="3"/>
          </p:cNvCxnSpPr>
          <p:nvPr/>
        </p:nvCxnSpPr>
        <p:spPr>
          <a:xfrm flipH="1">
            <a:off x="5329143" y="2354175"/>
            <a:ext cx="844846" cy="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FAE248A2-865F-2562-ADDB-DAD7C5C4E8D4}"/>
              </a:ext>
            </a:extLst>
          </p:cNvPr>
          <p:cNvCxnSpPr>
            <a:cxnSpLocks/>
            <a:stCxn id="14" idx="1"/>
            <a:endCxn id="12" idx="3"/>
          </p:cNvCxnSpPr>
          <p:nvPr/>
        </p:nvCxnSpPr>
        <p:spPr>
          <a:xfrm flipH="1">
            <a:off x="8121402" y="4730403"/>
            <a:ext cx="510787" cy="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991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337594-F3AA-7CB0-25B9-8767BD90E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Makefile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AD0A2A-C9A7-0DE9-A136-AEAFC457FE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用</a:t>
            </a:r>
            <a:r>
              <a:rPr lang="en-US" altLang="zh-CN" dirty="0" err="1"/>
              <a:t>Makefile</a:t>
            </a:r>
            <a:r>
              <a:rPr lang="zh-CN" altLang="en-US" dirty="0"/>
              <a:t>帮我们管理编译过程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A7B56B0-D58A-AAEC-FDD1-3007406BA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13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D6E14F3-4E16-2EDB-765C-A14683D63B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994" y="1616584"/>
            <a:ext cx="4362674" cy="4445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6250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7E3B6B-1AA1-6337-D663-0CB277838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改进</a:t>
            </a:r>
            <a:r>
              <a:rPr lang="en-US" altLang="zh-CN" dirty="0" err="1"/>
              <a:t>Makefile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490569-638E-375A-2451-11AE20DDC8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 err="1"/>
              <a:t>Makefile</a:t>
            </a:r>
            <a:r>
              <a:rPr lang="zh-CN" altLang="en-US" dirty="0"/>
              <a:t>脚本中使用变量，提高灵活性</a:t>
            </a:r>
            <a:endParaRPr lang="en-US" altLang="zh-CN" dirty="0"/>
          </a:p>
          <a:p>
            <a:pPr lvl="1"/>
            <a:r>
              <a:rPr lang="zh-CN" altLang="en-US" dirty="0"/>
              <a:t>变量定义：变量名</a:t>
            </a:r>
            <a:r>
              <a:rPr lang="en-US" altLang="zh-CN" dirty="0"/>
              <a:t>=</a:t>
            </a:r>
            <a:r>
              <a:rPr lang="zh-CN" altLang="en-US" dirty="0"/>
              <a:t>变量值</a:t>
            </a:r>
            <a:endParaRPr lang="en-US" altLang="zh-CN" dirty="0"/>
          </a:p>
          <a:p>
            <a:pPr lvl="1"/>
            <a:r>
              <a:rPr lang="zh-CN" altLang="en-US" dirty="0"/>
              <a:t>变量引用：</a:t>
            </a:r>
            <a:r>
              <a:rPr lang="en-US" altLang="zh-CN" dirty="0"/>
              <a:t>$(</a:t>
            </a:r>
            <a:r>
              <a:rPr lang="zh-CN" altLang="en-US" dirty="0"/>
              <a:t>变量名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通配符：</a:t>
            </a:r>
            <a:r>
              <a:rPr lang="en-US" altLang="zh-CN" dirty="0"/>
              <a:t>%.o:%.c</a:t>
            </a:r>
          </a:p>
          <a:p>
            <a:pPr lvl="1"/>
            <a:r>
              <a:rPr lang="zh-CN" altLang="en-US" dirty="0"/>
              <a:t>遍历项目目录下的所有</a:t>
            </a:r>
            <a:r>
              <a:rPr lang="en-US" altLang="zh-CN" dirty="0"/>
              <a:t>.o</a:t>
            </a:r>
            <a:r>
              <a:rPr lang="zh-CN" altLang="en-US" dirty="0"/>
              <a:t>文件和所有</a:t>
            </a:r>
            <a:r>
              <a:rPr lang="en-US" altLang="zh-CN" dirty="0"/>
              <a:t>.c</a:t>
            </a:r>
            <a:r>
              <a:rPr lang="zh-CN" altLang="en-US" dirty="0"/>
              <a:t>文件，并一一对应</a:t>
            </a:r>
            <a:endParaRPr lang="en-US" altLang="zh-CN" dirty="0"/>
          </a:p>
          <a:p>
            <a:r>
              <a:rPr lang="en-US" altLang="zh-CN" dirty="0"/>
              <a:t>$@</a:t>
            </a:r>
            <a:r>
              <a:rPr lang="zh-CN" altLang="en-US" dirty="0"/>
              <a:t> </a:t>
            </a:r>
            <a:r>
              <a:rPr lang="en-US" altLang="zh-CN" dirty="0"/>
              <a:t>$^</a:t>
            </a:r>
          </a:p>
          <a:p>
            <a:pPr lvl="1"/>
            <a:r>
              <a:rPr lang="en-US" altLang="zh-CN" dirty="0"/>
              <a:t>$@</a:t>
            </a:r>
            <a:r>
              <a:rPr lang="zh-CN" altLang="en-US" dirty="0"/>
              <a:t>代表依赖规则中的冒号</a:t>
            </a:r>
            <a:r>
              <a:rPr lang="en-US" altLang="zh-CN" dirty="0"/>
              <a:t>(:)</a:t>
            </a:r>
            <a:r>
              <a:rPr lang="zh-CN" altLang="en-US" dirty="0"/>
              <a:t>左边的部分，</a:t>
            </a:r>
            <a:r>
              <a:rPr lang="en-US" altLang="zh-CN" dirty="0"/>
              <a:t>$^</a:t>
            </a:r>
            <a:r>
              <a:rPr lang="zh-CN" altLang="en-US" dirty="0"/>
              <a:t>代表依赖规则中的冒号</a:t>
            </a:r>
            <a:r>
              <a:rPr lang="en-US" altLang="zh-CN" dirty="0"/>
              <a:t>(</a:t>
            </a:r>
            <a:r>
              <a:rPr lang="en-US" altLang="zh-CN" dirty="0">
                <a:sym typeface="Wingdings" panose="05000000000000000000" pitchFamily="2" charset="2"/>
              </a:rPr>
              <a:t>:)</a:t>
            </a:r>
            <a:r>
              <a:rPr lang="zh-CN" altLang="en-US" dirty="0">
                <a:sym typeface="Wingdings" panose="05000000000000000000" pitchFamily="2" charset="2"/>
              </a:rPr>
              <a:t>右边的部分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2DEB6BC-B9B8-1482-9167-CA4B54DB6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14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61614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30165B-103B-6A28-E819-F43AA8D2E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改进</a:t>
            </a:r>
            <a:r>
              <a:rPr lang="en-US" altLang="zh-CN" dirty="0" err="1"/>
              <a:t>Makefile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B18505-E4AA-2D7B-CDA1-BAACB01614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改进版</a:t>
            </a:r>
            <a:r>
              <a:rPr lang="en-US" altLang="zh-CN" dirty="0" err="1"/>
              <a:t>Makefile</a:t>
            </a:r>
            <a:r>
              <a:rPr lang="zh-CN" altLang="en-US" dirty="0"/>
              <a:t>实例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9A1635B-2AD8-4320-14C8-9B4C00A11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15</a:t>
            </a:fld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44BE7DE-6AA0-44D1-4EDB-A0B60B9852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3256" y="583078"/>
            <a:ext cx="5493032" cy="6039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7356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3E14E4-5F42-2095-81A4-C63829037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gdb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80E9C3-B4B3-3E80-15F6-FE20164986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/>
              <a:t>需要在编译过程中添加编译选项：</a:t>
            </a:r>
            <a:r>
              <a:rPr lang="en-US" altLang="zh-CN" dirty="0"/>
              <a:t>-g</a:t>
            </a:r>
          </a:p>
          <a:p>
            <a:pPr lvl="1"/>
            <a:r>
              <a:rPr lang="en-US" altLang="zh-CN" dirty="0" err="1"/>
              <a:t>gcc</a:t>
            </a:r>
            <a:r>
              <a:rPr lang="en-US" altLang="zh-CN" dirty="0"/>
              <a:t> –g –o main </a:t>
            </a:r>
            <a:r>
              <a:rPr lang="en-US" altLang="zh-CN" dirty="0" err="1"/>
              <a:t>main.c</a:t>
            </a:r>
            <a:endParaRPr lang="en-US" altLang="zh-CN" dirty="0"/>
          </a:p>
          <a:p>
            <a:r>
              <a:rPr lang="zh-CN" altLang="en-US" dirty="0"/>
              <a:t>进入调试模式</a:t>
            </a:r>
            <a:endParaRPr lang="en-US" altLang="zh-CN" dirty="0"/>
          </a:p>
          <a:p>
            <a:pPr lvl="1"/>
            <a:r>
              <a:rPr lang="en-US" altLang="zh-CN" dirty="0" err="1"/>
              <a:t>gdb</a:t>
            </a:r>
            <a:r>
              <a:rPr lang="en-US" altLang="zh-CN" dirty="0"/>
              <a:t> main</a:t>
            </a:r>
          </a:p>
          <a:p>
            <a:r>
              <a:rPr lang="zh-CN" altLang="en-US" dirty="0"/>
              <a:t>设置断点</a:t>
            </a:r>
            <a:endParaRPr lang="en-US" altLang="zh-CN" dirty="0"/>
          </a:p>
          <a:p>
            <a:pPr lvl="1"/>
            <a:r>
              <a:rPr lang="en-US" altLang="zh-CN" dirty="0"/>
              <a:t>break main.c:10</a:t>
            </a:r>
          </a:p>
          <a:p>
            <a:pPr lvl="1"/>
            <a:r>
              <a:rPr lang="en-US" altLang="zh-CN" dirty="0"/>
              <a:t>delete 1(</a:t>
            </a:r>
            <a:r>
              <a:rPr lang="zh-CN" altLang="en-US" dirty="0"/>
              <a:t>删除断点</a:t>
            </a:r>
            <a:r>
              <a:rPr lang="en-US" altLang="zh-CN"/>
              <a:t>)</a:t>
            </a:r>
            <a:endParaRPr lang="en-US" altLang="zh-CN" dirty="0"/>
          </a:p>
          <a:p>
            <a:r>
              <a:rPr lang="zh-CN" altLang="en-US" dirty="0"/>
              <a:t>运行程序</a:t>
            </a:r>
            <a:endParaRPr lang="en-US" altLang="zh-CN" dirty="0"/>
          </a:p>
          <a:p>
            <a:pPr lvl="1"/>
            <a:r>
              <a:rPr lang="en-US" altLang="zh-CN" dirty="0"/>
              <a:t>run</a:t>
            </a:r>
          </a:p>
          <a:p>
            <a:r>
              <a:rPr lang="zh-CN" altLang="en-US" dirty="0"/>
              <a:t>查看源代码</a:t>
            </a:r>
            <a:endParaRPr lang="en-US" altLang="zh-CN" dirty="0"/>
          </a:p>
          <a:p>
            <a:pPr lvl="1"/>
            <a:r>
              <a:rPr lang="en-US" altLang="zh-CN" dirty="0"/>
              <a:t>list</a:t>
            </a:r>
            <a:r>
              <a:rPr lang="zh-CN" altLang="en-US" dirty="0"/>
              <a:t>或</a:t>
            </a:r>
            <a:r>
              <a:rPr lang="en-US" altLang="zh-CN" dirty="0"/>
              <a:t>list </a:t>
            </a:r>
            <a:r>
              <a:rPr lang="zh-CN" altLang="en-US" dirty="0"/>
              <a:t>函数名</a:t>
            </a:r>
            <a:r>
              <a:rPr lang="en-US" altLang="zh-CN" dirty="0"/>
              <a:t>(</a:t>
            </a:r>
            <a:r>
              <a:rPr lang="zh-CN" altLang="en-US" dirty="0"/>
              <a:t>例如</a:t>
            </a:r>
            <a:r>
              <a:rPr lang="en-US" altLang="zh-CN" dirty="0"/>
              <a:t>main)</a:t>
            </a:r>
          </a:p>
          <a:p>
            <a:r>
              <a:rPr lang="zh-CN" altLang="en-US" dirty="0"/>
              <a:t>查看调用层次结构</a:t>
            </a:r>
            <a:r>
              <a:rPr lang="en-US" altLang="zh-CN" dirty="0"/>
              <a:t>(</a:t>
            </a:r>
            <a:r>
              <a:rPr lang="zh-CN" altLang="en-US" dirty="0"/>
              <a:t>栈帧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/>
              <a:t>backtrace </a:t>
            </a:r>
            <a:r>
              <a:rPr lang="zh-CN" altLang="en-US" dirty="0"/>
              <a:t>或 </a:t>
            </a:r>
            <a:r>
              <a:rPr lang="en-US" altLang="zh-CN" dirty="0" err="1"/>
              <a:t>bt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09987FA-6E73-07CD-F795-16A63866E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16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3530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35BBC4-76AF-87DB-382D-8DEA28DA4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gdb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28E0BB-E515-40E0-3210-2131B49FF3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单步执行</a:t>
            </a:r>
            <a:r>
              <a:rPr lang="en-US" altLang="zh-CN" dirty="0"/>
              <a:t>(step over)</a:t>
            </a:r>
          </a:p>
          <a:p>
            <a:pPr lvl="1"/>
            <a:r>
              <a:rPr lang="en-US" altLang="zh-CN" dirty="0"/>
              <a:t>n</a:t>
            </a:r>
          </a:p>
          <a:p>
            <a:r>
              <a:rPr lang="zh-CN" altLang="en-US" dirty="0"/>
              <a:t>单步执行</a:t>
            </a:r>
            <a:r>
              <a:rPr lang="en-US" altLang="zh-CN" dirty="0"/>
              <a:t>(step into)</a:t>
            </a:r>
          </a:p>
          <a:p>
            <a:pPr lvl="1"/>
            <a:r>
              <a:rPr lang="en-US" altLang="zh-CN" dirty="0"/>
              <a:t>s</a:t>
            </a:r>
          </a:p>
          <a:p>
            <a:r>
              <a:rPr lang="zh-CN" altLang="en-US" dirty="0"/>
              <a:t>进入汇编层</a:t>
            </a:r>
            <a:endParaRPr lang="en-US" altLang="zh-CN" dirty="0"/>
          </a:p>
          <a:p>
            <a:pPr lvl="1"/>
            <a:r>
              <a:rPr lang="zh-CN" altLang="en-US" dirty="0"/>
              <a:t>在上述指令基础上加</a:t>
            </a:r>
            <a:r>
              <a:rPr lang="en-US" altLang="zh-CN" dirty="0"/>
              <a:t>I</a:t>
            </a:r>
          </a:p>
          <a:p>
            <a:pPr lvl="1"/>
            <a:r>
              <a:rPr lang="en-US" altLang="zh-CN" dirty="0" err="1"/>
              <a:t>ni</a:t>
            </a:r>
            <a:endParaRPr lang="en-US" altLang="zh-CN" dirty="0"/>
          </a:p>
          <a:p>
            <a:pPr lvl="1"/>
            <a:r>
              <a:rPr lang="en-US" altLang="zh-CN" dirty="0" err="1"/>
              <a:t>si</a:t>
            </a:r>
            <a:endParaRPr lang="en-US" altLang="zh-CN" dirty="0"/>
          </a:p>
          <a:p>
            <a:r>
              <a:rPr lang="zh-CN" altLang="en-US" dirty="0"/>
              <a:t>从当前函数返回</a:t>
            </a:r>
            <a:endParaRPr lang="en-US" altLang="zh-CN" dirty="0"/>
          </a:p>
          <a:p>
            <a:pPr lvl="1"/>
            <a:r>
              <a:rPr lang="en-US" altLang="zh-CN" dirty="0"/>
              <a:t>finish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CC045CD-3430-7736-4BFF-974B3F234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17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81875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750BF1-98DF-471E-4B8F-3BF1F08C5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gdb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67E8FC-509C-761B-C089-548BA2719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查看某个变量</a:t>
            </a:r>
            <a:endParaRPr lang="en-US" altLang="zh-CN" dirty="0"/>
          </a:p>
          <a:p>
            <a:pPr lvl="1"/>
            <a:r>
              <a:rPr lang="en-US" altLang="zh-CN" dirty="0"/>
              <a:t>print </a:t>
            </a:r>
            <a:r>
              <a:rPr lang="zh-CN" altLang="en-US" dirty="0"/>
              <a:t>变量名</a:t>
            </a:r>
            <a:endParaRPr lang="en-US" altLang="zh-CN" dirty="0"/>
          </a:p>
          <a:p>
            <a:pPr lvl="1"/>
            <a:r>
              <a:rPr lang="en-US" altLang="zh-CN" dirty="0"/>
              <a:t>p </a:t>
            </a:r>
            <a:r>
              <a:rPr lang="zh-CN" altLang="en-US" dirty="0"/>
              <a:t>变量名</a:t>
            </a:r>
            <a:endParaRPr lang="en-US" altLang="zh-CN" dirty="0"/>
          </a:p>
          <a:p>
            <a:r>
              <a:rPr lang="zh-CN" altLang="en-US" dirty="0"/>
              <a:t>查看寄存器</a:t>
            </a:r>
            <a:endParaRPr lang="en-US" altLang="zh-CN" dirty="0"/>
          </a:p>
          <a:p>
            <a:pPr lvl="1"/>
            <a:r>
              <a:rPr lang="en-US" altLang="zh-CN" dirty="0"/>
              <a:t>info register</a:t>
            </a:r>
            <a:r>
              <a:rPr lang="zh-CN" altLang="en-US" dirty="0"/>
              <a:t>或</a:t>
            </a:r>
            <a:r>
              <a:rPr lang="en-US" altLang="zh-CN" dirty="0"/>
              <a:t>info reg</a:t>
            </a:r>
          </a:p>
          <a:p>
            <a:r>
              <a:rPr lang="zh-CN" altLang="en-US" dirty="0"/>
              <a:t>查看内存</a:t>
            </a:r>
            <a:endParaRPr lang="en-US" altLang="zh-CN" dirty="0"/>
          </a:p>
          <a:p>
            <a:pPr lvl="1"/>
            <a:r>
              <a:rPr lang="en-US" altLang="zh-CN" dirty="0"/>
              <a:t>x /20xh </a:t>
            </a:r>
            <a:r>
              <a:rPr lang="zh-CN" altLang="en-US" dirty="0"/>
              <a:t>内存地址</a:t>
            </a:r>
            <a:endParaRPr lang="en-US" altLang="zh-CN" dirty="0"/>
          </a:p>
          <a:p>
            <a:pPr lvl="1"/>
            <a:r>
              <a:rPr lang="zh-CN" altLang="en-US" dirty="0"/>
              <a:t>例如：</a:t>
            </a:r>
            <a:r>
              <a:rPr lang="en-US" altLang="zh-CN" dirty="0"/>
              <a:t>x /20xh 0x7fffffffde2c</a:t>
            </a:r>
          </a:p>
          <a:p>
            <a:r>
              <a:rPr lang="zh-CN" altLang="en-US" dirty="0"/>
              <a:t>从</a:t>
            </a:r>
            <a:r>
              <a:rPr lang="en-US" altLang="zh-CN" dirty="0" err="1"/>
              <a:t>gdb</a:t>
            </a:r>
            <a:r>
              <a:rPr lang="zh-CN" altLang="en-US" dirty="0"/>
              <a:t>退出</a:t>
            </a:r>
            <a:endParaRPr lang="en-US" altLang="zh-CN" dirty="0"/>
          </a:p>
          <a:p>
            <a:pPr lvl="1"/>
            <a:r>
              <a:rPr lang="en-US" altLang="zh-CN" dirty="0"/>
              <a:t>quit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0DB1070-7489-B8AA-42C2-C50814E6B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18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4338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719865-6D09-6944-F7F7-B04132BFF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gcc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9BA41E-9FB8-3962-54AE-94EEAFC307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gcc</a:t>
            </a:r>
            <a:r>
              <a:rPr lang="zh-CN" altLang="en-US" dirty="0"/>
              <a:t>是</a:t>
            </a:r>
            <a:r>
              <a:rPr lang="en-US" altLang="zh-CN" dirty="0"/>
              <a:t>gnu</a:t>
            </a:r>
            <a:r>
              <a:rPr lang="zh-CN" altLang="en-US" dirty="0"/>
              <a:t>的</a:t>
            </a:r>
            <a:r>
              <a:rPr lang="en-US" altLang="zh-CN" dirty="0"/>
              <a:t>c</a:t>
            </a:r>
            <a:r>
              <a:rPr lang="zh-CN" altLang="en-US" dirty="0"/>
              <a:t>语言编译器</a:t>
            </a:r>
            <a:endParaRPr lang="en-US" altLang="zh-CN" dirty="0"/>
          </a:p>
          <a:p>
            <a:r>
              <a:rPr lang="zh-CN" altLang="en-US" dirty="0"/>
              <a:t>编译过程</a:t>
            </a:r>
            <a:endParaRPr lang="en-US" altLang="zh-CN" dirty="0"/>
          </a:p>
          <a:p>
            <a:pPr lvl="1"/>
            <a:r>
              <a:rPr lang="zh-CN" altLang="en-US" dirty="0"/>
              <a:t>预处理：</a:t>
            </a:r>
            <a:r>
              <a:rPr lang="en-US" altLang="zh-CN" dirty="0"/>
              <a:t>#include,#define</a:t>
            </a:r>
          </a:p>
          <a:p>
            <a:pPr lvl="1"/>
            <a:r>
              <a:rPr lang="zh-CN" altLang="en-US" dirty="0"/>
              <a:t>编译生成汇编程序</a:t>
            </a:r>
            <a:r>
              <a:rPr lang="en-US" altLang="zh-CN" dirty="0"/>
              <a:t>(.s)</a:t>
            </a:r>
          </a:p>
          <a:p>
            <a:pPr lvl="1"/>
            <a:r>
              <a:rPr lang="zh-CN" altLang="en-US" dirty="0"/>
              <a:t>通过汇编程序，生成目标文件</a:t>
            </a:r>
            <a:r>
              <a:rPr lang="en-US" altLang="zh-CN" dirty="0"/>
              <a:t>(.o)</a:t>
            </a:r>
            <a:r>
              <a:rPr lang="zh-CN" altLang="en-US" dirty="0"/>
              <a:t>，目标文件并不是可执行文件</a:t>
            </a:r>
            <a:endParaRPr lang="en-US" altLang="zh-CN" dirty="0"/>
          </a:p>
          <a:p>
            <a:pPr lvl="1"/>
            <a:r>
              <a:rPr lang="zh-CN" altLang="en-US" dirty="0"/>
              <a:t>通过连接器，把所有的目标文件链接为可执行程序</a:t>
            </a:r>
            <a:r>
              <a:rPr lang="en-US" altLang="zh-CN" dirty="0"/>
              <a:t>(</a:t>
            </a:r>
            <a:r>
              <a:rPr lang="en-US" altLang="zh-CN" dirty="0" err="1"/>
              <a:t>elf,exe</a:t>
            </a:r>
            <a:r>
              <a:rPr lang="en-US" altLang="zh-CN" dirty="0"/>
              <a:t>)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CA6BC58-DE92-C8F3-1617-C7E8E6A68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 dirty="0"/>
              <a:t>计算机操作系统                     </a:t>
            </a:r>
            <a:fld id="{2109AC4C-C6B9-4211-8A17-43C623583010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09239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D92B73-2DAA-FC9C-5AF9-45A84CF10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gcc</a:t>
            </a:r>
            <a:r>
              <a:rPr lang="zh-CN" altLang="en-US" dirty="0"/>
              <a:t>参数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833C38-3410-195F-0DB0-6B40FCEE27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预处理：</a:t>
            </a:r>
            <a:r>
              <a:rPr lang="en-US" altLang="zh-CN" dirty="0"/>
              <a:t>-E</a:t>
            </a:r>
          </a:p>
          <a:p>
            <a:pPr lvl="1"/>
            <a:r>
              <a:rPr lang="zh-CN" altLang="en-US" dirty="0"/>
              <a:t>只激活预处理器</a:t>
            </a:r>
            <a:endParaRPr lang="en-US" altLang="zh-CN" dirty="0"/>
          </a:p>
          <a:p>
            <a:pPr lvl="1"/>
            <a:r>
              <a:rPr lang="zh-CN" altLang="en-US" dirty="0"/>
              <a:t>不会生成新文件，而是直接把预处理的结果打印到终端</a:t>
            </a:r>
            <a:endParaRPr lang="en-US" altLang="zh-CN" dirty="0"/>
          </a:p>
          <a:p>
            <a:pPr lvl="1"/>
            <a:r>
              <a:rPr lang="zh-CN" altLang="en-US" dirty="0"/>
              <a:t>可以把结果重定向到一个指定文件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4BB3AF2-EA85-A93D-5862-AFD381787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3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CF6B077-9C31-220D-52A7-A50F407847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079" y="3049476"/>
            <a:ext cx="8060353" cy="212942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03B8D6B-7582-C643-F980-BBDF94C6B0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079" y="5412705"/>
            <a:ext cx="9593999" cy="7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597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3DB615-43ED-2088-42DD-2D0CDD4D0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gcc</a:t>
            </a:r>
            <a:r>
              <a:rPr lang="zh-CN" altLang="en-US" dirty="0"/>
              <a:t>参数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278539-53B2-8805-5F34-CBB20B0713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把源程序编译成汇编代码</a:t>
            </a:r>
            <a:r>
              <a:rPr lang="en-US" altLang="zh-CN" dirty="0"/>
              <a:t>(.s)</a:t>
            </a:r>
            <a:r>
              <a:rPr lang="zh-CN" altLang="en-US" dirty="0"/>
              <a:t>：</a:t>
            </a:r>
            <a:r>
              <a:rPr lang="en-US" altLang="zh-CN" dirty="0"/>
              <a:t>-S</a:t>
            </a:r>
            <a:endParaRPr lang="zh-CN" altLang="en-US" dirty="0"/>
          </a:p>
          <a:p>
            <a:pPr lvl="1"/>
            <a:r>
              <a:rPr lang="zh-CN" altLang="en-US" dirty="0"/>
              <a:t>只激活预处理器和编译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B84EA25-2350-BDBE-67AE-266C2E63D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8695266-8634-2A76-FFFC-F150CF2A3E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812" y="2029610"/>
            <a:ext cx="8919000" cy="76287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6177F74-0699-62C3-C80C-43765053F7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812" y="2944305"/>
            <a:ext cx="2752868" cy="3604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513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46D87B-F818-5C10-49E4-760238BED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gcc</a:t>
            </a:r>
            <a:r>
              <a:rPr lang="zh-CN" altLang="en-US" dirty="0"/>
              <a:t>参数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ECC2AC-9382-DCD6-CC65-0628B060E4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编译生成目标文件</a:t>
            </a:r>
            <a:r>
              <a:rPr lang="en-US" altLang="zh-CN" dirty="0"/>
              <a:t>(.o)</a:t>
            </a:r>
            <a:r>
              <a:rPr lang="zh-CN" altLang="en-US" dirty="0"/>
              <a:t>：</a:t>
            </a:r>
            <a:r>
              <a:rPr lang="en-US" altLang="zh-CN" dirty="0"/>
              <a:t>-c</a:t>
            </a:r>
          </a:p>
          <a:p>
            <a:pPr lvl="1"/>
            <a:r>
              <a:rPr lang="zh-CN" altLang="en-US" dirty="0"/>
              <a:t>只激活预处理器，编译，汇编，生成目标文件</a:t>
            </a:r>
            <a:r>
              <a:rPr lang="en-US" altLang="zh-CN" dirty="0"/>
              <a:t>(.o)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5E10641-2D90-2CC9-D31F-7B364DBE0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A1AAA46-788D-AA5A-AD9B-0C2884BC2E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777" y="2225151"/>
            <a:ext cx="8997377" cy="59365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3492254-0823-6AF3-D85A-FA0F67F655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777" y="3128282"/>
            <a:ext cx="8034425" cy="2406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804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B65F11-9CB3-5143-3BFA-4FE0FC7CB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gcc</a:t>
            </a:r>
            <a:r>
              <a:rPr lang="zh-CN" altLang="en-US" dirty="0"/>
              <a:t>参数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32FDC2-0D09-0ADC-E4F6-31F0E1EA8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-c</a:t>
            </a:r>
            <a:r>
              <a:rPr lang="zh-CN" altLang="en-US" dirty="0"/>
              <a:t>参数可以和</a:t>
            </a:r>
            <a:r>
              <a:rPr lang="en-US" altLang="zh-CN" dirty="0"/>
              <a:t>-o</a:t>
            </a:r>
            <a:r>
              <a:rPr lang="zh-CN" altLang="en-US" dirty="0"/>
              <a:t>组合，生成目标文件</a:t>
            </a:r>
            <a:r>
              <a:rPr lang="en-US" altLang="zh-CN" dirty="0"/>
              <a:t>(.o)</a:t>
            </a:r>
            <a:r>
              <a:rPr lang="zh-CN" altLang="en-US" dirty="0"/>
              <a:t>，同时指定目标文件的名称</a:t>
            </a:r>
            <a:endParaRPr lang="en-US" altLang="zh-CN" dirty="0"/>
          </a:p>
          <a:p>
            <a:pPr lvl="1"/>
            <a:r>
              <a:rPr lang="zh-CN" altLang="en-US" dirty="0"/>
              <a:t>第一条命令中的</a:t>
            </a:r>
            <a:r>
              <a:rPr lang="en-US" altLang="zh-CN" dirty="0"/>
              <a:t>-o:</a:t>
            </a:r>
            <a:r>
              <a:rPr lang="zh-CN" altLang="en-US" dirty="0"/>
              <a:t>指定目标文件名</a:t>
            </a:r>
            <a:endParaRPr lang="en-US" altLang="zh-CN" dirty="0"/>
          </a:p>
          <a:p>
            <a:pPr lvl="1"/>
            <a:r>
              <a:rPr lang="zh-CN" altLang="en-US" dirty="0"/>
              <a:t>第二条命令中的</a:t>
            </a:r>
            <a:r>
              <a:rPr lang="en-US" altLang="zh-CN" dirty="0"/>
              <a:t>-o:</a:t>
            </a:r>
            <a:r>
              <a:rPr lang="zh-CN" altLang="en-US" dirty="0"/>
              <a:t>指定可执行程序的名（链接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1353741-E1E6-CBB8-9AD3-6CD592A32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48947EC-B275-865C-8DFC-995416D67F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663" y="2435032"/>
            <a:ext cx="6009685" cy="4109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536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91CD06-A3C1-964A-4BD3-E81D35D00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gcc</a:t>
            </a:r>
            <a:r>
              <a:rPr lang="zh-CN" altLang="en-US" dirty="0"/>
              <a:t>参数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3D8246-E525-D455-1DB5-8A1A27F77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可以从汇编程序</a:t>
            </a:r>
            <a:r>
              <a:rPr lang="en-US" altLang="zh-CN" dirty="0"/>
              <a:t>(.s)</a:t>
            </a:r>
            <a:r>
              <a:rPr lang="zh-CN" altLang="en-US" dirty="0"/>
              <a:t>中生成目标文件</a:t>
            </a:r>
            <a:r>
              <a:rPr lang="en-US" altLang="zh-CN" dirty="0"/>
              <a:t>(.o)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E90AF02-9809-93ED-3916-C9EE2481F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109DB99-E61F-B1AA-744A-8374165EB4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341" y="1461330"/>
            <a:ext cx="6321573" cy="5089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6767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89B304-87BA-45C9-0B3C-BEDA0B680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gcc</a:t>
            </a:r>
            <a:r>
              <a:rPr lang="zh-CN" altLang="en-US" dirty="0"/>
              <a:t>参数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824286-A222-1872-502B-0B2F091CD1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把所有目标文件</a:t>
            </a:r>
            <a:r>
              <a:rPr lang="zh-CN" altLang="en-US" dirty="0">
                <a:solidFill>
                  <a:srgbClr val="FF0000"/>
                </a:solidFill>
              </a:rPr>
              <a:t>链接</a:t>
            </a:r>
            <a:r>
              <a:rPr lang="zh-CN" altLang="en-US" dirty="0"/>
              <a:t>为一个可执行程序：</a:t>
            </a:r>
            <a:r>
              <a:rPr lang="en-US" altLang="zh-CN" dirty="0"/>
              <a:t>-o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-o</a:t>
            </a:r>
            <a:r>
              <a:rPr lang="zh-CN" altLang="en-US" dirty="0"/>
              <a:t>的两个作用</a:t>
            </a:r>
            <a:endParaRPr lang="en-US" altLang="zh-CN" dirty="0"/>
          </a:p>
          <a:p>
            <a:pPr lvl="1"/>
            <a:r>
              <a:rPr lang="zh-CN" altLang="en-US" dirty="0"/>
              <a:t>生成目标文件</a:t>
            </a:r>
            <a:r>
              <a:rPr lang="en-US" altLang="zh-CN" dirty="0"/>
              <a:t>(.o)</a:t>
            </a:r>
            <a:r>
              <a:rPr lang="zh-CN" altLang="en-US" dirty="0"/>
              <a:t>：指定目标文件名</a:t>
            </a:r>
            <a:endParaRPr lang="en-US" altLang="zh-CN" dirty="0"/>
          </a:p>
          <a:p>
            <a:pPr lvl="1"/>
            <a:r>
              <a:rPr lang="zh-CN" altLang="en-US" dirty="0"/>
              <a:t>链接目标文件为可执行程序：指定可执行文件名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6B55860-81CA-8CE8-9511-CC4BF6BD2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F1667D7-8910-F376-2C0E-F3D050B8CF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656" y="1482100"/>
            <a:ext cx="7579459" cy="207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6256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62B23A-B1E6-3A10-8875-D5B817A60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gcc</a:t>
            </a:r>
            <a:r>
              <a:rPr lang="zh-CN" altLang="en-US" dirty="0"/>
              <a:t>参数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385E7E-3470-6714-0BE0-1747485374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指定头文件目录：</a:t>
            </a:r>
            <a:r>
              <a:rPr lang="en-US" altLang="zh-CN" dirty="0"/>
              <a:t>-I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直接指定包含的头文件</a:t>
            </a:r>
            <a:endParaRPr lang="en-US" altLang="zh-CN" dirty="0"/>
          </a:p>
          <a:p>
            <a:pPr lvl="1"/>
            <a:r>
              <a:rPr lang="zh-CN" altLang="en-US" dirty="0"/>
              <a:t>以下命令相当于在源文件头部用</a:t>
            </a:r>
            <a:r>
              <a:rPr lang="en-US" altLang="zh-CN" dirty="0"/>
              <a:t>#include “</a:t>
            </a:r>
            <a:r>
              <a:rPr lang="en-US" altLang="zh-CN" dirty="0" err="1"/>
              <a:t>my_head.h</a:t>
            </a:r>
            <a:r>
              <a:rPr lang="en-US" altLang="zh-CN" dirty="0"/>
              <a:t>”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1EE5E0B-7003-53D0-DCF4-22906B860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74ABE33-A713-00AB-ABF5-D406FC5B4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062" y="1571619"/>
            <a:ext cx="8520913" cy="161217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2505E61-7590-CA81-9F86-AF6E9E2EC1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062" y="4520601"/>
            <a:ext cx="9594457" cy="2147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5153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</TotalTime>
  <Words>682</Words>
  <Application>Microsoft Office PowerPoint</Application>
  <PresentationFormat>宽屏</PresentationFormat>
  <Paragraphs>127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5" baseType="lpstr">
      <vt:lpstr>等线</vt:lpstr>
      <vt:lpstr>等线 Light</vt:lpstr>
      <vt:lpstr>黑体</vt:lpstr>
      <vt:lpstr>宋体</vt:lpstr>
      <vt:lpstr>Arial</vt:lpstr>
      <vt:lpstr>Wingdings</vt:lpstr>
      <vt:lpstr>Office 主题​​</vt:lpstr>
      <vt:lpstr>gcc,gdb,Makefile</vt:lpstr>
      <vt:lpstr>gcc</vt:lpstr>
      <vt:lpstr>gcc参数</vt:lpstr>
      <vt:lpstr>gcc参数</vt:lpstr>
      <vt:lpstr>gcc参数</vt:lpstr>
      <vt:lpstr>gcc参数</vt:lpstr>
      <vt:lpstr>gcc参数</vt:lpstr>
      <vt:lpstr>gcc参数</vt:lpstr>
      <vt:lpstr>gcc参数</vt:lpstr>
      <vt:lpstr>gcc参数</vt:lpstr>
      <vt:lpstr>Makefile</vt:lpstr>
      <vt:lpstr>Makefile</vt:lpstr>
      <vt:lpstr>Makefile</vt:lpstr>
      <vt:lpstr>改进Makefile</vt:lpstr>
      <vt:lpstr>改进Makefile</vt:lpstr>
      <vt:lpstr>gdb</vt:lpstr>
      <vt:lpstr>gdb</vt:lpstr>
      <vt:lpstr>gdb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Jin guozhe</dc:creator>
  <cp:lastModifiedBy>Jin guozhe</cp:lastModifiedBy>
  <cp:revision>102</cp:revision>
  <dcterms:created xsi:type="dcterms:W3CDTF">2023-02-07T10:14:07Z</dcterms:created>
  <dcterms:modified xsi:type="dcterms:W3CDTF">2023-02-22T01:28:09Z</dcterms:modified>
</cp:coreProperties>
</file>