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>
      <p:cViewPr varScale="1">
        <p:scale>
          <a:sx n="121" d="100"/>
          <a:sy n="121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494557B-A5BA-8EC9-AC9B-74C69E6F5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4DD56-A02B-864E-9753-19E4731021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9B2F-0F50-4DD2-AFF0-5AD65435FA39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ACB85-A642-87A0-AC82-25F0564CB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5985D-8DA1-C2CD-56F3-832FB44A70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EEF44-DFB6-4F68-A100-AFA4FDD00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3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0C42-C15F-4A21-90B7-1EA21CFD4452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1CC2B-5E58-46F6-8F81-B6792C597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41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3333B3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4366-5FB2-49C3-BB65-B979D2FAD098}" type="datetime1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6C44-F673-46E9-8025-7385D4D32FDE}" type="datetime1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3333B3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r>
              <a:rPr lang="en-US" altLang="zh-CN" dirty="0"/>
              <a:t>/100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573D-5408-47A7-B81F-E30CA5085A27}" type="datetime1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019-71FB-4D17-9B3C-F6A5314A34D2}" type="datetime1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19BE-49FF-45D0-B257-7BC605413B3A}" type="datetime1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E9FC-0AA5-46B6-8E94-55EADC6DCFFF}" type="datetime1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6577-5736-496A-8F6D-C0BE13E9BEE0}" type="datetime1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2EDE-3CF3-4C9B-9666-764136C001DF}" type="datetime1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0E5-AB3E-4E91-8924-10EB10A38894}" type="datetime1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3C8-7D21-4109-A2E4-E02A745546D7}" type="datetime1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3A51-B01B-8F2B-7B05-5E6331F9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1B2D4-81D0-F09E-E27D-4CC559442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35610-EE0D-95FD-F69D-E0A0C0CF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668"/>
            <a:ext cx="12192000" cy="365125"/>
          </a:xfrm>
        </p:spPr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9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ECD3E-F881-BEBC-61A9-00C782C8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进程的机器状态</a:t>
            </a:r>
            <a:r>
              <a:rPr lang="en-US" altLang="zh-CN" dirty="0"/>
              <a:t>(machine state)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CE98D-578A-7601-4C5C-089EDA730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进程的机器状态：机器的哪些部分对执行程序很重要（进程会读写哪些资源）？</a:t>
            </a:r>
            <a:endParaRPr lang="en-US" altLang="zh-CN" dirty="0"/>
          </a:p>
          <a:p>
            <a:pPr lvl="1"/>
            <a:r>
              <a:rPr lang="zh-CN" altLang="en-US" dirty="0"/>
              <a:t>进程可以访问的内存（地址空间）</a:t>
            </a:r>
            <a:endParaRPr lang="en-US" altLang="zh-CN" dirty="0"/>
          </a:p>
          <a:p>
            <a:pPr lvl="1"/>
            <a:r>
              <a:rPr lang="zh-CN" altLang="en-US" dirty="0"/>
              <a:t>寄存器：通用寄存器、特殊寄存器（</a:t>
            </a:r>
            <a:r>
              <a:rPr lang="en-US" altLang="zh-CN" dirty="0"/>
              <a:t>PC</a:t>
            </a:r>
            <a:r>
              <a:rPr lang="zh-CN" altLang="en-US" dirty="0"/>
              <a:t>、</a:t>
            </a:r>
            <a:r>
              <a:rPr lang="en-US" altLang="zh-CN" dirty="0"/>
              <a:t>SP</a:t>
            </a:r>
            <a:r>
              <a:rPr lang="zh-CN" altLang="en-US" dirty="0"/>
              <a:t>等）</a:t>
            </a:r>
            <a:endParaRPr lang="en-US" altLang="zh-CN" dirty="0"/>
          </a:p>
          <a:p>
            <a:pPr lvl="1"/>
            <a:r>
              <a:rPr lang="en-US" altLang="zh-CN" dirty="0"/>
              <a:t>I/O</a:t>
            </a:r>
            <a:r>
              <a:rPr lang="zh-CN" altLang="en-US" dirty="0"/>
              <a:t>信息：打开的文件列表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B7B178-4327-EC45-88DF-D9954251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07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B07D9-8578-EB7C-F6C3-F278C81D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x86</a:t>
            </a:r>
            <a:r>
              <a:rPr lang="zh-CN" altLang="en-US" dirty="0"/>
              <a:t>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FB5DC-FC91-BFB5-CF06-021F601D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94EF24-AB24-C602-3519-3817AA06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11</a:t>
            </a:fld>
            <a:r>
              <a:rPr lang="en-US" altLang="zh-CN"/>
              <a:t>/100</a:t>
            </a:r>
            <a:endParaRPr lang="zh-CN" altLang="en-US" dirty="0"/>
          </a:p>
        </p:txBody>
      </p:sp>
      <p:pic>
        <p:nvPicPr>
          <p:cNvPr id="5" name="图片 4" descr="图示, 工程绘图&#10;&#10;描述已自动生成">
            <a:extLst>
              <a:ext uri="{FF2B5EF4-FFF2-40B4-BE49-F238E27FC236}">
                <a16:creationId xmlns:a16="http://schemas.microsoft.com/office/drawing/2014/main" id="{4A47955B-7592-C087-94F0-07DF39816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16" y="851729"/>
            <a:ext cx="7435655" cy="55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9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95559-3C54-BAE3-469F-28895D0D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进程的状态转换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0BE52-2D6D-230D-778C-1C665E9A2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(running)</a:t>
            </a:r>
            <a:r>
              <a:rPr lang="zh-CN" altLang="en-US" dirty="0"/>
              <a:t>：进程正在处理器上运行</a:t>
            </a:r>
            <a:endParaRPr lang="en-US" altLang="zh-CN" dirty="0"/>
          </a:p>
          <a:p>
            <a:r>
              <a:rPr lang="zh-CN" altLang="en-US" dirty="0"/>
              <a:t>就绪</a:t>
            </a:r>
            <a:r>
              <a:rPr lang="en-US" altLang="zh-CN" dirty="0"/>
              <a:t>(ready)</a:t>
            </a:r>
            <a:r>
              <a:rPr lang="zh-CN" altLang="en-US" dirty="0"/>
              <a:t>：进程已经准备好</a:t>
            </a:r>
            <a:r>
              <a:rPr lang="zh-CN" altLang="en-US"/>
              <a:t>运行，但由于</a:t>
            </a:r>
            <a:r>
              <a:rPr lang="zh-CN" altLang="en-US" dirty="0"/>
              <a:t>某种原因，操作系统选择不在此时运行</a:t>
            </a:r>
            <a:endParaRPr lang="en-US" altLang="zh-CN" dirty="0"/>
          </a:p>
          <a:p>
            <a:r>
              <a:rPr lang="zh-CN" altLang="en-US" dirty="0"/>
              <a:t>阻塞</a:t>
            </a:r>
            <a:r>
              <a:rPr lang="en-US" altLang="zh-CN" dirty="0"/>
              <a:t>(blocked)</a:t>
            </a:r>
            <a:r>
              <a:rPr lang="zh-CN" altLang="en-US" dirty="0"/>
              <a:t>：等待某种事件，例如磁盘</a:t>
            </a:r>
            <a:r>
              <a:rPr lang="en-US" altLang="zh-CN" dirty="0"/>
              <a:t>I/O</a:t>
            </a:r>
            <a:r>
              <a:rPr lang="zh-CN" altLang="en-US" dirty="0"/>
              <a:t>请求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F3D6C0-0A48-4ED2-DA07-415B8FFE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A0EBD1-CDC7-50F6-D3D9-F63A412D9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21" y="3281917"/>
            <a:ext cx="4456775" cy="28069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A2EC48-265D-0EA7-2FF1-D70ECFE1B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419" y="3428999"/>
            <a:ext cx="7441476" cy="25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08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A7BE3-F38B-4CF1-3B35-9862175D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跟踪进程状态：只看</a:t>
            </a:r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86EB0-96AA-E42E-A0A2-ECAD9446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12FA98-46AC-C1B6-0913-418FC91E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A09CAAF2-4E1D-D884-5B73-C01EFEDC2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70" y="904562"/>
            <a:ext cx="9103137" cy="447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85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629D0-F5CB-38C9-48EA-46AE348E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跟踪进程状态：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5CB7F-71F8-2F85-F78D-BB1F3D4D5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538A4A-0716-9862-A856-00116FF3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31FB30-AC6D-CB69-4DA5-8EE900F51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18" y="945322"/>
            <a:ext cx="10091652" cy="513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8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BE065-17A2-5480-6982-3213EFB7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5C631-E192-836C-E68D-A1AED427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</a:t>
            </a:r>
            <a:r>
              <a:rPr lang="en-US" altLang="zh-CN" dirty="0"/>
              <a:t>API</a:t>
            </a:r>
            <a:r>
              <a:rPr lang="zh-CN" altLang="en-US" dirty="0"/>
              <a:t>：操作系统向用户提供的用于操作进程接口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(create)</a:t>
            </a:r>
            <a:r>
              <a:rPr lang="zh-CN" altLang="en-US" dirty="0"/>
              <a:t>：</a:t>
            </a:r>
            <a:r>
              <a:rPr lang="en-US" altLang="zh-CN" dirty="0"/>
              <a:t>shell</a:t>
            </a:r>
            <a:r>
              <a:rPr lang="zh-CN" altLang="en-US" dirty="0"/>
              <a:t>中键入命令或双击程序图标</a:t>
            </a:r>
            <a:endParaRPr lang="en-US" altLang="zh-CN" dirty="0"/>
          </a:p>
          <a:p>
            <a:pPr lvl="1"/>
            <a:r>
              <a:rPr lang="zh-CN" altLang="en-US" dirty="0"/>
              <a:t>销毁</a:t>
            </a:r>
            <a:r>
              <a:rPr lang="en-US" altLang="zh-CN" dirty="0"/>
              <a:t>(destroy)</a:t>
            </a:r>
            <a:r>
              <a:rPr lang="zh-CN" altLang="en-US" dirty="0"/>
              <a:t>：强制销毁进程的接口</a:t>
            </a:r>
            <a:endParaRPr lang="en-US" altLang="zh-CN" dirty="0"/>
          </a:p>
          <a:p>
            <a:pPr lvl="1"/>
            <a:r>
              <a:rPr lang="zh-CN" altLang="en-US" dirty="0"/>
              <a:t>等待</a:t>
            </a:r>
            <a:r>
              <a:rPr lang="en-US" altLang="zh-CN" dirty="0"/>
              <a:t>(wait)</a:t>
            </a:r>
            <a:r>
              <a:rPr lang="zh-CN" altLang="en-US" dirty="0"/>
              <a:t>：等待某一进程时使用，用于进程同步</a:t>
            </a:r>
            <a:endParaRPr lang="en-US" altLang="zh-CN" dirty="0"/>
          </a:p>
          <a:p>
            <a:pPr lvl="1"/>
            <a:r>
              <a:rPr lang="zh-CN" altLang="en-US" dirty="0"/>
              <a:t>其他控制：例如暂停进程</a:t>
            </a:r>
            <a:endParaRPr lang="en-US" altLang="zh-CN" dirty="0"/>
          </a:p>
          <a:p>
            <a:pPr lvl="1"/>
            <a:r>
              <a:rPr lang="zh-CN" altLang="en-US" dirty="0"/>
              <a:t>状态</a:t>
            </a:r>
            <a:r>
              <a:rPr lang="en-US" altLang="zh-CN" dirty="0"/>
              <a:t>(status)</a:t>
            </a:r>
            <a:r>
              <a:rPr lang="zh-CN" altLang="en-US" dirty="0"/>
              <a:t>：获取进程的状态信息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671E0B-9004-DD65-BA62-D56EDE3B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604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C6A9C-9974-BF3A-C27B-63D70242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插叙</a:t>
            </a:r>
            <a:r>
              <a:rPr lang="en-US" altLang="zh-CN" dirty="0"/>
              <a:t>】</a:t>
            </a:r>
            <a:r>
              <a:rPr lang="zh-CN" altLang="en-US" dirty="0"/>
              <a:t>进程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AADF5-AAC6-0935-16EC-9463BD625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进程相关的</a:t>
            </a:r>
            <a:r>
              <a:rPr lang="en-US" altLang="zh-CN" dirty="0"/>
              <a:t>API</a:t>
            </a:r>
          </a:p>
          <a:p>
            <a:r>
              <a:rPr lang="zh-CN" altLang="en-US" dirty="0"/>
              <a:t>创建进程，并执行特定代码：</a:t>
            </a:r>
            <a:r>
              <a:rPr lang="en-US" altLang="zh-CN" dirty="0"/>
              <a:t>fork(),exec()</a:t>
            </a:r>
            <a:r>
              <a:rPr lang="zh-CN" altLang="en-US" dirty="0"/>
              <a:t>系统调用</a:t>
            </a:r>
            <a:endParaRPr lang="en-US" altLang="zh-CN" dirty="0"/>
          </a:p>
          <a:p>
            <a:r>
              <a:rPr lang="zh-CN" altLang="en-US" dirty="0"/>
              <a:t>等待进程：</a:t>
            </a:r>
            <a:r>
              <a:rPr lang="en-US" altLang="zh-CN" dirty="0"/>
              <a:t>wait()</a:t>
            </a:r>
            <a:r>
              <a:rPr lang="zh-CN" altLang="en-US" dirty="0"/>
              <a:t>系统调用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32E51E-AAF9-D429-DBB4-A67F9056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079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7DBF1-1912-100F-D073-6177CCFE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fork()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EFCE6-097E-CD79-F45D-198D1852D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fork</a:t>
            </a:r>
            <a:r>
              <a:rPr lang="zh-CN" altLang="en-US" dirty="0"/>
              <a:t>（）系统调用：创建一个新的进程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F11060-1E53-EA17-6002-6E1D75B0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B857B8-EDBE-7A38-46CA-381DB3A49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84" y="1340604"/>
            <a:ext cx="7673375" cy="486340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91B9756-A6EE-F88B-FB94-AE3ACF1CE8A4}"/>
              </a:ext>
            </a:extLst>
          </p:cNvPr>
          <p:cNvSpPr txBox="1"/>
          <p:nvPr/>
        </p:nvSpPr>
        <p:spPr>
          <a:xfrm>
            <a:off x="4007347" y="625117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p1.c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431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E7719-EEDF-B607-41B7-278E1FEC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fork()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DED86-7514-A035-E021-75804653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p1.c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每次运行结果都是非确定性的</a:t>
            </a:r>
            <a:r>
              <a:rPr lang="en-US" altLang="zh-CN" dirty="0"/>
              <a:t>(non-determinism)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9E4310-0E8C-2D4E-A0D8-C09039BC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E4EC5B-8B36-8B70-FD64-2713EB0C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63" y="2084622"/>
            <a:ext cx="7391780" cy="17463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B089E62-441F-BDB6-4E95-B0FBDB500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63" y="4141927"/>
            <a:ext cx="7226671" cy="17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46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D1E83-47AD-24BC-9AF5-D0B06880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fork()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76ABF-8BDE-718B-C471-CE9EC6B3B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fork()</a:t>
            </a:r>
            <a:r>
              <a:rPr lang="zh-CN" altLang="en-US" dirty="0"/>
              <a:t>的说明</a:t>
            </a:r>
            <a:endParaRPr lang="en-US" altLang="zh-CN" dirty="0"/>
          </a:p>
          <a:p>
            <a:pPr lvl="1"/>
            <a:r>
              <a:rPr lang="zh-CN" altLang="en-US" dirty="0"/>
              <a:t>操作系统创建一个新的进程</a:t>
            </a:r>
            <a:endParaRPr lang="en-US" altLang="zh-CN" dirty="0"/>
          </a:p>
          <a:p>
            <a:pPr lvl="1"/>
            <a:r>
              <a:rPr lang="zh-CN" altLang="en-US" dirty="0"/>
              <a:t>两个进程（原进程及新创建的进程）同时从</a:t>
            </a:r>
            <a:r>
              <a:rPr lang="en-US" altLang="zh-CN" dirty="0"/>
              <a:t>fork</a:t>
            </a:r>
            <a:r>
              <a:rPr lang="zh-CN" altLang="en-US" dirty="0"/>
              <a:t>函数返回</a:t>
            </a:r>
            <a:endParaRPr lang="en-US" altLang="zh-CN" dirty="0"/>
          </a:p>
          <a:p>
            <a:pPr lvl="1"/>
            <a:r>
              <a:rPr lang="zh-CN" altLang="en-US" dirty="0"/>
              <a:t>原进程</a:t>
            </a:r>
            <a:r>
              <a:rPr lang="en-US" altLang="zh-CN" dirty="0"/>
              <a:t>(</a:t>
            </a:r>
            <a:r>
              <a:rPr lang="zh-CN" altLang="en-US" dirty="0"/>
              <a:t>父进程），新创建进程（子进程）</a:t>
            </a:r>
            <a:endParaRPr lang="en-US" altLang="zh-CN" dirty="0"/>
          </a:p>
          <a:p>
            <a:pPr lvl="1"/>
            <a:r>
              <a:rPr lang="zh-CN" altLang="en-US" dirty="0"/>
              <a:t>父进程和子进程有各自独立的地址空间、寄存器、程序计数器</a:t>
            </a:r>
            <a:endParaRPr lang="en-US" altLang="zh-CN" dirty="0"/>
          </a:p>
          <a:p>
            <a:pPr lvl="1"/>
            <a:r>
              <a:rPr lang="zh-CN" altLang="en-US" dirty="0"/>
              <a:t>父子进程从</a:t>
            </a:r>
            <a:r>
              <a:rPr lang="en-US" altLang="zh-CN" dirty="0"/>
              <a:t>fork()</a:t>
            </a:r>
            <a:r>
              <a:rPr lang="zh-CN" altLang="en-US" dirty="0"/>
              <a:t>函数返回的值不同，</a:t>
            </a:r>
            <a:r>
              <a:rPr lang="en-US" altLang="zh-CN" dirty="0"/>
              <a:t>&gt;0</a:t>
            </a:r>
            <a:r>
              <a:rPr lang="zh-CN" altLang="en-US" dirty="0"/>
              <a:t>表示父进程，</a:t>
            </a:r>
            <a:r>
              <a:rPr lang="en-US" altLang="zh-CN" dirty="0"/>
              <a:t>=0</a:t>
            </a:r>
            <a:r>
              <a:rPr lang="zh-CN" altLang="en-US" dirty="0"/>
              <a:t>表示子进程</a:t>
            </a:r>
            <a:endParaRPr lang="en-US" altLang="zh-CN" dirty="0"/>
          </a:p>
          <a:p>
            <a:pPr lvl="1"/>
            <a:r>
              <a:rPr lang="zh-CN" altLang="en-US" dirty="0"/>
              <a:t>父子进程谁先运行，由</a:t>
            </a:r>
            <a:r>
              <a:rPr lang="en-US" altLang="zh-CN" dirty="0"/>
              <a:t>OS</a:t>
            </a:r>
            <a:r>
              <a:rPr lang="zh-CN" altLang="en-US" dirty="0"/>
              <a:t>的调度策略决定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B88A59-0179-A77D-D52F-0639DC9D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13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19865-6D09-6944-F7F7-B04132B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虚拟化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A41E-9FB8-3962-54AE-94EEAFC3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6BC58-DE92-C8F3-1617-C7E8E6A6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B6300A70-AEA3-8FAB-8E4F-08FD8D079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531" y="538163"/>
            <a:ext cx="7686938" cy="612933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1ABE417-F370-859D-A107-36D60DC22DB6}"/>
              </a:ext>
            </a:extLst>
          </p:cNvPr>
          <p:cNvSpPr/>
          <p:nvPr/>
        </p:nvSpPr>
        <p:spPr>
          <a:xfrm>
            <a:off x="2299736" y="678932"/>
            <a:ext cx="7499649" cy="1781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239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6D29-8007-1965-D93B-855B2602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wait()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79C40-AC3D-A9D7-FE3B-1C44035B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wait()</a:t>
            </a:r>
            <a:r>
              <a:rPr lang="zh-CN" altLang="en-US" dirty="0"/>
              <a:t>系统调用：等待一个进程执行完成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F82526-699E-3DFC-30B5-0D70ABB4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2982DB-3E5C-5430-135E-EE2F33CD7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61" y="1354034"/>
            <a:ext cx="8877760" cy="50266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9761373-6ED1-A13E-A679-CE9066C888F1}"/>
              </a:ext>
            </a:extLst>
          </p:cNvPr>
          <p:cNvSpPr txBox="1"/>
          <p:nvPr/>
        </p:nvSpPr>
        <p:spPr>
          <a:xfrm>
            <a:off x="4803761" y="629833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p2.c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965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5504C-D513-4DB2-85FD-7BA9380D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wait()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05057-5B54-CA6D-341A-7E2B1C6FE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p2.c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每次运行结果都是确定的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0FFA86-50EE-8C44-EA65-141FECFB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82EB41-4DA3-579F-0CBA-E68C675D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09" y="2031357"/>
            <a:ext cx="9049215" cy="1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37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FF769-9CF2-9616-4B3D-BE882C6C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wait()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5DDA3-99EA-5B6E-1A6A-AEB75E7DD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wait()</a:t>
            </a:r>
            <a:r>
              <a:rPr lang="zh-CN" altLang="en-US" dirty="0"/>
              <a:t>的说明</a:t>
            </a:r>
            <a:endParaRPr lang="en-US" altLang="zh-CN" dirty="0"/>
          </a:p>
          <a:p>
            <a:pPr lvl="1"/>
            <a:r>
              <a:rPr lang="zh-CN" altLang="en-US" dirty="0"/>
              <a:t>使当前进程等待子进程执行完成</a:t>
            </a:r>
            <a:endParaRPr lang="en-US" altLang="zh-CN" dirty="0"/>
          </a:p>
          <a:p>
            <a:pPr lvl="1"/>
            <a:r>
              <a:rPr lang="zh-CN" altLang="en-US" dirty="0"/>
              <a:t>当前进程会进入阻塞状态</a:t>
            </a:r>
            <a:endParaRPr lang="en-US" altLang="zh-CN" dirty="0"/>
          </a:p>
          <a:p>
            <a:pPr lvl="1"/>
            <a:r>
              <a:rPr lang="zh-CN" altLang="en-US" dirty="0"/>
              <a:t>子进程完成后</a:t>
            </a:r>
            <a:r>
              <a:rPr lang="zh-CN" altLang="en-US"/>
              <a:t>会通知等待</a:t>
            </a:r>
            <a:r>
              <a:rPr lang="zh-CN" altLang="en-US" dirty="0"/>
              <a:t>的进程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17002F-356E-6198-4B07-D2D0CD6B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01CFF6-FB17-5397-B359-57BDCB96D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49" y="3054894"/>
            <a:ext cx="5123151" cy="214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97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E1EDE-92B8-1E9E-44C3-A702846F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3B2A9F-4A9E-70D6-D069-D214A1A8C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exec()</a:t>
            </a:r>
            <a:r>
              <a:rPr lang="zh-CN" altLang="en-US" dirty="0"/>
              <a:t>允许父子进程执行不同的程序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F7D227-097E-BCEE-A31E-4D87510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D91345-6B46-9617-AD61-E9DD28755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38" y="1347277"/>
            <a:ext cx="6676345" cy="50598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115D659-4004-B365-0B5C-34793E26C73F}"/>
              </a:ext>
            </a:extLst>
          </p:cNvPr>
          <p:cNvSpPr txBox="1"/>
          <p:nvPr/>
        </p:nvSpPr>
        <p:spPr>
          <a:xfrm>
            <a:off x="4053699" y="632034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p3.c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058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FB53D-B708-2D5E-C6CF-B19F3A1B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B82D0-5F71-15DE-5DD3-F3BE7DCAA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p3.c</a:t>
            </a:r>
            <a:r>
              <a:rPr lang="zh-CN" altLang="en-US" dirty="0"/>
              <a:t>程序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35FE82-CC1D-615D-EE54-F55BB5CB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04FE83-2EF3-01DC-B640-CAA2F096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33" y="1564989"/>
            <a:ext cx="9087317" cy="20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0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E9F8D-A083-F325-E928-F95E375D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C65CB-005B-A32E-E3B0-6B79708AF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exec()</a:t>
            </a:r>
            <a:r>
              <a:rPr lang="zh-CN" altLang="en-US" dirty="0"/>
              <a:t>的说明</a:t>
            </a:r>
            <a:endParaRPr lang="en-US" altLang="zh-CN" dirty="0"/>
          </a:p>
          <a:p>
            <a:pPr lvl="1"/>
            <a:r>
              <a:rPr lang="en-US" altLang="zh-CN" dirty="0"/>
              <a:t>p3.c</a:t>
            </a:r>
            <a:r>
              <a:rPr lang="zh-CN" altLang="en-US" dirty="0"/>
              <a:t>程序创建子进程，并用</a:t>
            </a:r>
            <a:r>
              <a:rPr lang="en-US" altLang="zh-CN" dirty="0" err="1"/>
              <a:t>execvp</a:t>
            </a:r>
            <a:r>
              <a:rPr lang="en-US" altLang="zh-CN" dirty="0"/>
              <a:t>()</a:t>
            </a:r>
            <a:r>
              <a:rPr lang="zh-CN" altLang="en-US" dirty="0"/>
              <a:t>来运行字符计数程序</a:t>
            </a:r>
            <a:r>
              <a:rPr lang="en-US" altLang="zh-CN" dirty="0" err="1"/>
              <a:t>wc</a:t>
            </a:r>
            <a:endParaRPr lang="en-US" altLang="zh-CN" dirty="0"/>
          </a:p>
          <a:p>
            <a:pPr lvl="1"/>
            <a:r>
              <a:rPr lang="en-US" altLang="zh-CN" dirty="0" err="1"/>
              <a:t>execvp</a:t>
            </a:r>
            <a:r>
              <a:rPr lang="en-US" altLang="zh-CN" dirty="0"/>
              <a:t>()</a:t>
            </a:r>
            <a:r>
              <a:rPr lang="zh-CN" altLang="en-US" dirty="0"/>
              <a:t>从可执行程序</a:t>
            </a:r>
            <a:r>
              <a:rPr lang="en-US" altLang="zh-CN" dirty="0"/>
              <a:t>(</a:t>
            </a:r>
            <a:r>
              <a:rPr lang="en-US" altLang="zh-CN" dirty="0" err="1"/>
              <a:t>wc</a:t>
            </a:r>
            <a:r>
              <a:rPr lang="en-US" altLang="zh-CN" dirty="0"/>
              <a:t>)</a:t>
            </a:r>
            <a:r>
              <a:rPr lang="zh-CN" altLang="en-US" dirty="0"/>
              <a:t>中加载代码和静态数据，并用它覆盖自己的代码段、数据段、堆、栈</a:t>
            </a:r>
            <a:endParaRPr lang="en-US" altLang="zh-CN" dirty="0"/>
          </a:p>
          <a:p>
            <a:pPr lvl="1"/>
            <a:r>
              <a:rPr lang="zh-CN" altLang="en-US" dirty="0"/>
              <a:t>将参数通过</a:t>
            </a:r>
            <a:r>
              <a:rPr lang="en-US" altLang="zh-CN" dirty="0" err="1"/>
              <a:t>myargs</a:t>
            </a:r>
            <a:r>
              <a:rPr lang="zh-CN" altLang="en-US" dirty="0"/>
              <a:t>传递给该进程</a:t>
            </a:r>
            <a:endParaRPr lang="en-US" altLang="zh-CN" dirty="0"/>
          </a:p>
          <a:p>
            <a:pPr lvl="1"/>
            <a:r>
              <a:rPr lang="en-US" altLang="zh-CN" dirty="0" err="1"/>
              <a:t>execvp</a:t>
            </a:r>
            <a:r>
              <a:rPr lang="zh-CN" altLang="en-US" dirty="0"/>
              <a:t>的作用是将当前运行的程序</a:t>
            </a:r>
            <a:r>
              <a:rPr lang="en-US" altLang="zh-CN" dirty="0"/>
              <a:t>(p3.c)</a:t>
            </a:r>
            <a:r>
              <a:rPr lang="zh-CN" altLang="en-US" dirty="0"/>
              <a:t>替换为目标程序</a:t>
            </a:r>
            <a:r>
              <a:rPr lang="en-US" altLang="zh-CN" dirty="0"/>
              <a:t>(</a:t>
            </a:r>
            <a:r>
              <a:rPr lang="en-US" altLang="zh-CN" dirty="0" err="1"/>
              <a:t>wc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对于</a:t>
            </a:r>
            <a:r>
              <a:rPr lang="en-US" altLang="zh-CN" dirty="0" err="1"/>
              <a:t>execvp</a:t>
            </a:r>
            <a:r>
              <a:rPr lang="en-US" altLang="zh-CN" dirty="0"/>
              <a:t>()</a:t>
            </a:r>
            <a:r>
              <a:rPr lang="zh-CN" altLang="en-US" dirty="0"/>
              <a:t>函数的调用永远不会返回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41907D-251A-DD5B-A5CD-20E6923C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072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52C35-96E0-808E-835D-9E238C8E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为何这么设计</a:t>
            </a:r>
            <a:r>
              <a:rPr lang="en-US" altLang="zh-CN" dirty="0"/>
              <a:t>API?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6543C-0E47-1DB5-AE55-EE744A86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fork</a:t>
            </a:r>
            <a:r>
              <a:rPr lang="zh-CN" altLang="en-US" dirty="0"/>
              <a:t>及</a:t>
            </a:r>
            <a:r>
              <a:rPr lang="en-US" altLang="zh-CN" dirty="0"/>
              <a:t>exec</a:t>
            </a:r>
            <a:r>
              <a:rPr lang="zh-CN" altLang="en-US" dirty="0"/>
              <a:t>的做法在构建</a:t>
            </a:r>
            <a:r>
              <a:rPr lang="en-US" altLang="zh-CN" dirty="0"/>
              <a:t>UNIX shell</a:t>
            </a:r>
            <a:r>
              <a:rPr lang="zh-CN" altLang="en-US" dirty="0"/>
              <a:t>的时候非常有用</a:t>
            </a:r>
            <a:endParaRPr lang="en-US" altLang="zh-CN" dirty="0"/>
          </a:p>
          <a:p>
            <a:r>
              <a:rPr lang="zh-CN" altLang="en-US" dirty="0"/>
              <a:t>为</a:t>
            </a:r>
            <a:r>
              <a:rPr lang="en-US" altLang="zh-CN" dirty="0"/>
              <a:t>shell</a:t>
            </a:r>
            <a:r>
              <a:rPr lang="zh-CN" altLang="en-US" dirty="0"/>
              <a:t>在</a:t>
            </a:r>
            <a:r>
              <a:rPr lang="en-US" altLang="zh-CN" dirty="0"/>
              <a:t>fork</a:t>
            </a:r>
            <a:r>
              <a:rPr lang="zh-CN" altLang="en-US" dirty="0"/>
              <a:t>之后</a:t>
            </a:r>
            <a:r>
              <a:rPr lang="en-US" altLang="zh-CN" dirty="0"/>
              <a:t>exec</a:t>
            </a:r>
            <a:r>
              <a:rPr lang="zh-CN" altLang="en-US" dirty="0"/>
              <a:t>之前提供运行代码的机会</a:t>
            </a:r>
            <a:endParaRPr lang="en-US" altLang="zh-CN" dirty="0"/>
          </a:p>
          <a:p>
            <a:r>
              <a:rPr lang="en-US" altLang="zh-CN" dirty="0"/>
              <a:t>shell</a:t>
            </a:r>
            <a:r>
              <a:rPr lang="zh-CN" altLang="en-US" dirty="0"/>
              <a:t>也是一个用户程序</a:t>
            </a:r>
            <a:r>
              <a:rPr lang="en-US" altLang="zh-CN" dirty="0"/>
              <a:t>(</a:t>
            </a:r>
            <a:r>
              <a:rPr lang="en-US" altLang="zh-CN" dirty="0" err="1"/>
              <a:t>bash,tcsh,zsh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显示一个提示符</a:t>
            </a:r>
            <a:r>
              <a:rPr lang="en-US" altLang="zh-CN" dirty="0"/>
              <a:t>(prompt)</a:t>
            </a:r>
            <a:r>
              <a:rPr lang="zh-CN" altLang="en-US" dirty="0"/>
              <a:t>，等待用户输入</a:t>
            </a:r>
            <a:endParaRPr lang="en-US" altLang="zh-CN" dirty="0"/>
          </a:p>
          <a:p>
            <a:pPr lvl="1"/>
            <a:r>
              <a:rPr lang="zh-CN" altLang="en-US" dirty="0"/>
              <a:t>当用户输入一个命令，调用</a:t>
            </a:r>
            <a:r>
              <a:rPr lang="en-US" altLang="zh-CN" dirty="0"/>
              <a:t>fork()</a:t>
            </a:r>
            <a:r>
              <a:rPr lang="zh-CN" altLang="en-US" dirty="0"/>
              <a:t>创建进程，并调用</a:t>
            </a:r>
            <a:r>
              <a:rPr lang="en-US" altLang="zh-CN" dirty="0"/>
              <a:t>exec()</a:t>
            </a:r>
            <a:r>
              <a:rPr lang="zh-CN" altLang="en-US" dirty="0"/>
              <a:t>的变体来执行命令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/>
              <a:t>wait()</a:t>
            </a:r>
            <a:r>
              <a:rPr lang="zh-CN" altLang="en-US" dirty="0"/>
              <a:t>等待命令执行完成</a:t>
            </a:r>
            <a:endParaRPr lang="en-US" altLang="zh-CN" dirty="0"/>
          </a:p>
          <a:p>
            <a:pPr lvl="1"/>
            <a:r>
              <a:rPr lang="zh-CN" altLang="en-US" dirty="0"/>
              <a:t>当命令执行完成，从</a:t>
            </a:r>
            <a:r>
              <a:rPr lang="en-US" altLang="zh-CN" dirty="0"/>
              <a:t>wait()</a:t>
            </a:r>
            <a:r>
              <a:rPr lang="zh-CN" altLang="en-US" dirty="0"/>
              <a:t>返回，输出一个提示符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3ACE31-A713-994F-7E78-AA978B07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311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63FCC-BD2B-086A-7E6B-D9CEE9C3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为何这么设计</a:t>
            </a:r>
            <a:r>
              <a:rPr lang="en-US" altLang="zh-CN" dirty="0"/>
              <a:t>API?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09D07-DEBB-6AFD-2C1C-F2F747A3C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fork()</a:t>
            </a:r>
            <a:r>
              <a:rPr lang="zh-CN" altLang="en-US" dirty="0"/>
              <a:t>和</a:t>
            </a:r>
            <a:r>
              <a:rPr lang="en-US" altLang="zh-CN" dirty="0"/>
              <a:t>exec()</a:t>
            </a:r>
            <a:r>
              <a:rPr lang="zh-CN" altLang="en-US" dirty="0"/>
              <a:t>的分离，让</a:t>
            </a:r>
            <a:r>
              <a:rPr lang="en-US" altLang="zh-CN" dirty="0"/>
              <a:t>shell</a:t>
            </a:r>
            <a:r>
              <a:rPr lang="zh-CN" altLang="en-US" dirty="0"/>
              <a:t>可以方便地实现很多功能</a:t>
            </a:r>
            <a:endParaRPr lang="en-US" altLang="zh-CN" dirty="0"/>
          </a:p>
          <a:p>
            <a:r>
              <a:rPr lang="zh-CN" altLang="en-US" dirty="0"/>
              <a:t>例如：重定向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这个例子中</a:t>
            </a:r>
            <a:r>
              <a:rPr lang="en-US" altLang="zh-CN" dirty="0" err="1"/>
              <a:t>wc</a:t>
            </a:r>
            <a:r>
              <a:rPr lang="zh-CN" altLang="en-US" dirty="0"/>
              <a:t>命令的输出结果被重定向</a:t>
            </a:r>
            <a:r>
              <a:rPr lang="en-US" altLang="zh-CN" dirty="0"/>
              <a:t>(redirect)</a:t>
            </a:r>
            <a:r>
              <a:rPr lang="zh-CN" altLang="en-US" dirty="0"/>
              <a:t>到文件</a:t>
            </a:r>
            <a:r>
              <a:rPr lang="en-US" altLang="zh-CN" dirty="0"/>
              <a:t>newfile.txt</a:t>
            </a:r>
          </a:p>
          <a:p>
            <a:r>
              <a:rPr lang="zh-CN" altLang="en-US" dirty="0"/>
              <a:t>重定向的实现方法</a:t>
            </a:r>
            <a:endParaRPr lang="en-US" altLang="zh-CN" dirty="0"/>
          </a:p>
          <a:p>
            <a:pPr lvl="1"/>
            <a:r>
              <a:rPr lang="zh-CN" altLang="en-US" dirty="0"/>
              <a:t>关闭标准输出，并打开一个文件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AF4470-9969-DFD8-0BEF-4D4B068E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A58559-C2E3-56CF-21C9-95497CDFC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23" y="2042092"/>
            <a:ext cx="6045511" cy="6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6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F1C6C-0058-EFF0-2954-6A5C60D9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为何这么设计</a:t>
            </a:r>
            <a:r>
              <a:rPr lang="en-US" altLang="zh-CN" dirty="0"/>
              <a:t>API?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D33AD-4A15-F3DD-4ECC-5E68450E6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文件描述符</a:t>
            </a:r>
            <a:endParaRPr lang="en-US" altLang="zh-CN" dirty="0"/>
          </a:p>
          <a:p>
            <a:pPr lvl="1"/>
            <a:r>
              <a:rPr lang="zh-CN" altLang="en-US" dirty="0"/>
              <a:t>当创建</a:t>
            </a:r>
            <a:r>
              <a:rPr lang="en-US" altLang="zh-CN" dirty="0"/>
              <a:t>(fork)</a:t>
            </a:r>
            <a:r>
              <a:rPr lang="zh-CN" altLang="en-US" dirty="0"/>
              <a:t>一个进程后</a:t>
            </a:r>
            <a:r>
              <a:rPr lang="en-US" altLang="zh-CN" dirty="0"/>
              <a:t>,OS</a:t>
            </a:r>
            <a:r>
              <a:rPr lang="zh-CN" altLang="en-US" dirty="0"/>
              <a:t>默认打开</a:t>
            </a:r>
            <a:r>
              <a:rPr lang="en-US" altLang="zh-CN" dirty="0"/>
              <a:t>3</a:t>
            </a:r>
            <a:r>
              <a:rPr lang="zh-CN" altLang="en-US" dirty="0"/>
              <a:t>个文件描述符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当打开一个文件时，</a:t>
            </a:r>
            <a:r>
              <a:rPr lang="en-US" altLang="zh-CN" dirty="0"/>
              <a:t>OS</a:t>
            </a:r>
            <a:r>
              <a:rPr lang="zh-CN" altLang="en-US" dirty="0"/>
              <a:t>会查找第一个可用文件描述符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85D280-ADE8-D584-BA66-50A5F58D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8A773CD-9C76-D75E-F3ED-16978E1DA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6073"/>
              </p:ext>
            </p:extLst>
          </p:nvPr>
        </p:nvGraphicFramePr>
        <p:xfrm>
          <a:off x="818419" y="2266141"/>
          <a:ext cx="81279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129699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521750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3965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描述符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描述符编号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unistd.h</a:t>
                      </a:r>
                      <a:r>
                        <a:rPr lang="zh-CN" altLang="en-US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中定义的宏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319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标准输入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STDIN_FILENO</a:t>
                      </a:r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27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标准输出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STDOUT_FILENO</a:t>
                      </a:r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06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标准错误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STDERR_FILENO</a:t>
                      </a:r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88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389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8B973-0F4F-8111-5190-46AF4C16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为何这么设计</a:t>
            </a:r>
            <a:r>
              <a:rPr lang="en-US" altLang="zh-CN" dirty="0"/>
              <a:t>API?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C3F30-05E3-4750-EB38-EBC9627C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EB9FAE-93F8-874C-F1D5-CFD0B68D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54F68C-DFF4-1680-73E7-21166FC3B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6" y="668137"/>
            <a:ext cx="6770688" cy="57746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A4695E-735B-87B8-A3B6-83B06FA3A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195" y="966594"/>
            <a:ext cx="4920257" cy="121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5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BE1FA-18C6-810B-DB9B-FD786291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16507-DD5F-7744-8D90-341B8A306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进程抽象</a:t>
            </a:r>
            <a:endParaRPr lang="en-US" altLang="zh-CN" dirty="0"/>
          </a:p>
          <a:p>
            <a:r>
              <a:rPr lang="zh-CN" altLang="en-US" dirty="0"/>
              <a:t>进程</a:t>
            </a:r>
            <a:r>
              <a:rPr lang="en-US" altLang="zh-CN" dirty="0"/>
              <a:t>API</a:t>
            </a:r>
          </a:p>
          <a:p>
            <a:r>
              <a:rPr lang="en-US" altLang="zh-CN" dirty="0"/>
              <a:t>OSTEP</a:t>
            </a:r>
            <a:r>
              <a:rPr lang="zh-CN" altLang="en-US" dirty="0"/>
              <a:t>：</a:t>
            </a:r>
            <a:r>
              <a:rPr lang="en-US" altLang="zh-CN" dirty="0"/>
              <a:t>4,5</a:t>
            </a:r>
            <a:r>
              <a:rPr lang="zh-CN" altLang="en-US"/>
              <a:t>章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A5D80D-1A0C-37CC-7727-19F5D74C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582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04072-44FE-6C10-F615-4349EFFA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为何这么设计</a:t>
            </a:r>
            <a:r>
              <a:rPr lang="en-US" altLang="zh-CN" dirty="0"/>
              <a:t>API?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0E039-7D1B-2AFC-05AF-F512E7187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另一个实例：</a:t>
            </a:r>
            <a:r>
              <a:rPr lang="en-US" altLang="zh-CN" dirty="0"/>
              <a:t>UNIX</a:t>
            </a:r>
            <a:r>
              <a:rPr lang="zh-CN" altLang="en-US" dirty="0"/>
              <a:t>的管道</a:t>
            </a:r>
            <a:r>
              <a:rPr lang="en-US" altLang="zh-CN" dirty="0"/>
              <a:t>(pipe)</a:t>
            </a:r>
          </a:p>
          <a:p>
            <a:pPr lvl="1"/>
            <a:r>
              <a:rPr lang="zh-CN" altLang="en-US" dirty="0"/>
              <a:t>管道是内核中的队列</a:t>
            </a:r>
            <a:r>
              <a:rPr lang="en-US" altLang="zh-CN" dirty="0"/>
              <a:t>(FIFO)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F2DAFC-DF9B-5C32-8A2F-BD92982E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804F78-A373-683F-2703-F81640F54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9" y="2695048"/>
            <a:ext cx="6714028" cy="19232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2CFFEFB-916B-2099-8A92-C7C062C3D745}"/>
              </a:ext>
            </a:extLst>
          </p:cNvPr>
          <p:cNvSpPr txBox="1"/>
          <p:nvPr/>
        </p:nvSpPr>
        <p:spPr>
          <a:xfrm>
            <a:off x="699495" y="2464215"/>
            <a:ext cx="6101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effectLst/>
                <a:latin typeface="Consolas" panose="020B0609020204030204" pitchFamily="49" charset="0"/>
              </a:rPr>
              <a:t>ls | </a:t>
            </a:r>
            <a:r>
              <a:rPr lang="en-US" altLang="zh-CN" sz="2400" b="0" i="0" dirty="0" err="1">
                <a:effectLst/>
                <a:latin typeface="Consolas" panose="020B0609020204030204" pitchFamily="49" charset="0"/>
              </a:rPr>
              <a:t>wc</a:t>
            </a:r>
            <a:r>
              <a:rPr lang="en-US" altLang="zh-CN" sz="2400" b="0" i="0" dirty="0">
                <a:effectLst/>
                <a:latin typeface="Consolas" panose="020B0609020204030204" pitchFamily="49" charset="0"/>
              </a:rPr>
              <a:t> -l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4DA750-CC94-F0A2-AFB1-99AC8BEF6ED1}"/>
              </a:ext>
            </a:extLst>
          </p:cNvPr>
          <p:cNvSpPr txBox="1"/>
          <p:nvPr/>
        </p:nvSpPr>
        <p:spPr>
          <a:xfrm>
            <a:off x="817482" y="4793995"/>
            <a:ext cx="6101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latin typeface="Consolas" panose="020B0609020204030204" pitchFamily="49" charset="0"/>
              </a:rPr>
              <a:t>grep -o foo file | </a:t>
            </a:r>
            <a:r>
              <a:rPr lang="en-US" altLang="zh-CN" sz="2400" b="0" i="0" u="none" strike="noStrike" baseline="0" dirty="0" err="1">
                <a:latin typeface="Consolas" panose="020B0609020204030204" pitchFamily="49" charset="0"/>
              </a:rPr>
              <a:t>wc</a:t>
            </a:r>
            <a:r>
              <a:rPr lang="en-US" altLang="zh-CN" sz="2400" b="0" i="0" u="none" strike="noStrike" baseline="0" dirty="0">
                <a:latin typeface="Consolas" panose="020B0609020204030204" pitchFamily="49" charset="0"/>
              </a:rPr>
              <a:t> -l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A3C06E-7D64-80FF-E159-7E22D0164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365" y="537651"/>
            <a:ext cx="4550809" cy="612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18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D4805-FC11-1EE6-105D-08C9B87E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其他进程相关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8AC09-E970-41B7-2FF9-BB710E0CF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强制终止进程：</a:t>
            </a:r>
            <a:r>
              <a:rPr lang="en-US" altLang="zh-CN" dirty="0"/>
              <a:t>kill()</a:t>
            </a:r>
          </a:p>
          <a:p>
            <a:endParaRPr lang="en-US" altLang="zh-CN" dirty="0"/>
          </a:p>
          <a:p>
            <a:r>
              <a:rPr lang="zh-CN" altLang="en-US" dirty="0"/>
              <a:t>查看进程信息：</a:t>
            </a:r>
            <a:r>
              <a:rPr lang="en-US" altLang="zh-CN" dirty="0" err="1"/>
              <a:t>ps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监控进程信息：</a:t>
            </a:r>
            <a:r>
              <a:rPr lang="en-US" altLang="zh-CN" dirty="0"/>
              <a:t>top</a:t>
            </a:r>
          </a:p>
          <a:p>
            <a:pPr lvl="1"/>
            <a:r>
              <a:rPr lang="zh-CN" altLang="en-US" dirty="0"/>
              <a:t>设置更新次数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设置更新间隔时间：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1EC2E9-D93E-566D-1014-03AC7CC6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480E5E-53DF-7001-AC0E-30CD85BED8EE}"/>
              </a:ext>
            </a:extLst>
          </p:cNvPr>
          <p:cNvSpPr txBox="1"/>
          <p:nvPr/>
        </p:nvSpPr>
        <p:spPr>
          <a:xfrm>
            <a:off x="759542" y="2792400"/>
            <a:ext cx="38756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ps</a:t>
            </a:r>
            <a:r>
              <a:rPr lang="en-US" altLang="zh-CN" sz="2400" dirty="0">
                <a:latin typeface="Consolas" panose="020B0609020204030204" pitchFamily="49" charset="0"/>
              </a:rPr>
              <a:t> -</a:t>
            </a:r>
            <a:r>
              <a:rPr lang="en-US" altLang="zh-CN" sz="2400" dirty="0" err="1">
                <a:latin typeface="Consolas" panose="020B0609020204030204" pitchFamily="49" charset="0"/>
              </a:rPr>
              <a:t>ef</a:t>
            </a:r>
            <a:r>
              <a:rPr lang="en-US" altLang="zh-CN" sz="2400" dirty="0">
                <a:latin typeface="Consolas" panose="020B0609020204030204" pitchFamily="49" charset="0"/>
              </a:rPr>
              <a:t> | grep system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71A9F8-6E12-ED3F-FA76-7604ED4B1824}"/>
              </a:ext>
            </a:extLst>
          </p:cNvPr>
          <p:cNvSpPr txBox="1"/>
          <p:nvPr/>
        </p:nvSpPr>
        <p:spPr>
          <a:xfrm>
            <a:off x="3237973" y="4015112"/>
            <a:ext cx="38756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top –n 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06DDDD-2F6E-5296-97E8-6DC3E851DA93}"/>
              </a:ext>
            </a:extLst>
          </p:cNvPr>
          <p:cNvSpPr txBox="1"/>
          <p:nvPr/>
        </p:nvSpPr>
        <p:spPr>
          <a:xfrm>
            <a:off x="3861618" y="4499199"/>
            <a:ext cx="38756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top –d 1</a:t>
            </a:r>
          </a:p>
        </p:txBody>
      </p:sp>
    </p:spTree>
    <p:extLst>
      <p:ext uri="{BB962C8B-B14F-4D97-AF65-F5344CB8AC3E}">
        <p14:creationId xmlns:p14="http://schemas.microsoft.com/office/powerpoint/2010/main" val="1566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3904F-E52F-24E4-36A4-B0D93645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</a:t>
            </a:r>
            <a:r>
              <a:rPr lang="en-US" altLang="zh-CN" dirty="0"/>
              <a:t>-</a:t>
            </a:r>
            <a:r>
              <a:rPr lang="zh-CN" altLang="en-US" dirty="0"/>
              <a:t>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66757-B746-86CF-B3CA-BE02FD12B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人们常常希望同时运行多个程序</a:t>
            </a:r>
            <a:endParaRPr lang="en-US" altLang="zh-CN" dirty="0"/>
          </a:p>
          <a:p>
            <a:r>
              <a:rPr lang="zh-CN" altLang="en-US" dirty="0"/>
              <a:t>浏览器、邮件、游戏、音乐播放器等</a:t>
            </a:r>
            <a:endParaRPr lang="en-US" altLang="zh-CN" dirty="0"/>
          </a:p>
          <a:p>
            <a:r>
              <a:rPr lang="zh-CN" altLang="en-US" dirty="0"/>
              <a:t>在少量物理</a:t>
            </a:r>
            <a:r>
              <a:rPr lang="en-US" altLang="zh-CN" dirty="0"/>
              <a:t>CPU</a:t>
            </a:r>
            <a:r>
              <a:rPr lang="zh-CN" altLang="en-US" dirty="0"/>
              <a:t>可用的时，如何提供无数个</a:t>
            </a:r>
            <a:r>
              <a:rPr lang="en-US" altLang="zh-CN" dirty="0"/>
              <a:t>CPU</a:t>
            </a:r>
            <a:r>
              <a:rPr lang="zh-CN" altLang="en-US" dirty="0"/>
              <a:t>可用的</a:t>
            </a:r>
            <a:r>
              <a:rPr lang="zh-CN" altLang="en-US" dirty="0">
                <a:solidFill>
                  <a:srgbClr val="FF0000"/>
                </a:solidFill>
              </a:rPr>
              <a:t>假象</a:t>
            </a:r>
            <a:r>
              <a:rPr lang="en-US" altLang="zh-CN" dirty="0"/>
              <a:t>(illusion)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时分共享</a:t>
            </a:r>
            <a:r>
              <a:rPr lang="en-US" altLang="zh-CN" dirty="0"/>
              <a:t>(time sharing)</a:t>
            </a:r>
          </a:p>
          <a:p>
            <a:pPr lvl="1"/>
            <a:r>
              <a:rPr lang="zh-CN" altLang="en-US" dirty="0"/>
              <a:t>代价：性能损失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BB5C3A-1FE3-E6E1-4492-9CE00CB2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05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CA174-92FC-A81E-7A94-C3AAC1CB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补充</a:t>
            </a:r>
            <a:r>
              <a:rPr lang="en-US" altLang="zh-CN" dirty="0"/>
              <a:t>】</a:t>
            </a:r>
            <a:r>
              <a:rPr lang="zh-CN" altLang="en-US" dirty="0"/>
              <a:t>时分共享</a:t>
            </a:r>
            <a:r>
              <a:rPr lang="en-US" altLang="zh-CN" dirty="0"/>
              <a:t>&amp;</a:t>
            </a:r>
            <a:r>
              <a:rPr lang="zh-CN" altLang="en-US" dirty="0"/>
              <a:t>空分共享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7B936-1FCB-7EF3-7F8D-FC7FDEB3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时分共享：在时间维度上，将资源分成若干个小段，轮流使用</a:t>
            </a:r>
            <a:endParaRPr lang="en-US" altLang="zh-CN" dirty="0"/>
          </a:p>
          <a:p>
            <a:pPr lvl="1"/>
            <a:r>
              <a:rPr lang="zh-CN" altLang="en-US" dirty="0"/>
              <a:t>资源：</a:t>
            </a:r>
            <a:r>
              <a:rPr lang="en-US" altLang="zh-CN" dirty="0"/>
              <a:t>CPU</a:t>
            </a:r>
            <a:r>
              <a:rPr lang="zh-CN" altLang="en-US" dirty="0"/>
              <a:t>或网络链接</a:t>
            </a:r>
            <a:endParaRPr lang="en-US" altLang="zh-CN" dirty="0"/>
          </a:p>
          <a:p>
            <a:r>
              <a:rPr lang="zh-CN" altLang="en-US" dirty="0"/>
              <a:t>空分共享：在空间维度上，将资源划分，并分配给用户</a:t>
            </a:r>
            <a:endParaRPr lang="en-US" altLang="zh-CN" dirty="0"/>
          </a:p>
          <a:p>
            <a:pPr lvl="1"/>
            <a:r>
              <a:rPr lang="zh-CN" altLang="en-US" dirty="0"/>
              <a:t>例如：磁盘空间分配给文件，文件分配到的磁盘空间无法再分配给其他文件</a:t>
            </a:r>
            <a:endParaRPr lang="en-US" altLang="zh-CN" dirty="0"/>
          </a:p>
          <a:p>
            <a:r>
              <a:rPr lang="en-US" altLang="zh-CN" dirty="0"/>
              <a:t>CPU</a:t>
            </a:r>
            <a:r>
              <a:rPr lang="zh-CN" altLang="en-US" dirty="0"/>
              <a:t>、内存、磁盘分别采用不同的策略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：时分共享</a:t>
            </a:r>
            <a:endParaRPr lang="en-US" altLang="zh-CN" dirty="0"/>
          </a:p>
          <a:p>
            <a:pPr lvl="1"/>
            <a:r>
              <a:rPr lang="zh-CN" altLang="en-US" dirty="0"/>
              <a:t>内存：空分共享</a:t>
            </a:r>
            <a:endParaRPr lang="en-US" altLang="zh-CN" dirty="0"/>
          </a:p>
          <a:p>
            <a:pPr lvl="1"/>
            <a:r>
              <a:rPr lang="zh-CN" altLang="en-US" dirty="0"/>
              <a:t>磁盘：空分共享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7CB04F-792B-25C4-9721-D1906C79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25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C21A0-0564-A693-1872-CDE96C52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补充</a:t>
            </a:r>
            <a:r>
              <a:rPr lang="en-US" altLang="zh-CN" dirty="0"/>
              <a:t>】</a:t>
            </a:r>
            <a:r>
              <a:rPr lang="zh-CN" altLang="en-US" dirty="0"/>
              <a:t>策略</a:t>
            </a:r>
            <a:r>
              <a:rPr lang="en-US" altLang="zh-CN" dirty="0"/>
              <a:t>&amp;</a:t>
            </a:r>
            <a:r>
              <a:rPr lang="zh-CN" altLang="en-US" dirty="0"/>
              <a:t>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814FD-162C-359A-F984-5BE9B456D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策略</a:t>
            </a:r>
            <a:r>
              <a:rPr lang="en-US" altLang="zh-CN" dirty="0"/>
              <a:t>(policy)</a:t>
            </a:r>
            <a:r>
              <a:rPr lang="zh-CN" altLang="en-US" dirty="0"/>
              <a:t>：操作系统内部做出某种决定的算法</a:t>
            </a:r>
            <a:endParaRPr lang="en-US" altLang="zh-CN" dirty="0"/>
          </a:p>
          <a:p>
            <a:pPr lvl="1"/>
            <a:r>
              <a:rPr lang="zh-CN" altLang="en-US" dirty="0"/>
              <a:t>例如：调度策略</a:t>
            </a:r>
            <a:r>
              <a:rPr lang="en-US" altLang="zh-CN" dirty="0"/>
              <a:t>(scheduling policy)</a:t>
            </a:r>
          </a:p>
          <a:p>
            <a:r>
              <a:rPr lang="zh-CN" altLang="en-US" dirty="0"/>
              <a:t>机制</a:t>
            </a:r>
            <a:r>
              <a:rPr lang="en-US" altLang="zh-CN" dirty="0"/>
              <a:t>(mechanism)</a:t>
            </a:r>
            <a:r>
              <a:rPr lang="zh-CN" altLang="en-US" dirty="0"/>
              <a:t>：完成某一功能的方法或协议</a:t>
            </a:r>
            <a:endParaRPr lang="en-US" altLang="zh-CN" dirty="0"/>
          </a:p>
          <a:p>
            <a:pPr lvl="1"/>
            <a:r>
              <a:rPr lang="zh-CN" altLang="en-US" dirty="0"/>
              <a:t>例如：上下文切换</a:t>
            </a:r>
            <a:r>
              <a:rPr lang="en-US" altLang="zh-CN" dirty="0"/>
              <a:t>(context switch)</a:t>
            </a:r>
          </a:p>
          <a:p>
            <a:r>
              <a:rPr lang="zh-CN" altLang="en-US" dirty="0"/>
              <a:t>策略回答“</a:t>
            </a:r>
            <a:r>
              <a:rPr lang="en-US" altLang="zh-CN" dirty="0"/>
              <a:t>which</a:t>
            </a:r>
            <a:r>
              <a:rPr lang="zh-CN" altLang="en-US" dirty="0"/>
              <a:t>”的问题，机制回答“</a:t>
            </a:r>
            <a:r>
              <a:rPr lang="en-US" altLang="zh-CN" dirty="0"/>
              <a:t>how</a:t>
            </a:r>
            <a:r>
              <a:rPr lang="zh-CN" altLang="en-US" dirty="0"/>
              <a:t>”问题</a:t>
            </a:r>
            <a:endParaRPr lang="en-US" altLang="zh-CN" dirty="0"/>
          </a:p>
          <a:p>
            <a:pPr lvl="1"/>
            <a:r>
              <a:rPr lang="zh-CN" altLang="en-US" dirty="0"/>
              <a:t>策略与机制的分离提供了模块化“</a:t>
            </a:r>
            <a:r>
              <a:rPr lang="en-US" altLang="zh-CN" dirty="0"/>
              <a:t>modularity</a:t>
            </a:r>
            <a:r>
              <a:rPr lang="zh-CN" altLang="en-US" dirty="0"/>
              <a:t>”</a:t>
            </a:r>
            <a:r>
              <a:rPr lang="en-US" altLang="zh-CN" dirty="0"/>
              <a:t>-</a:t>
            </a:r>
            <a:r>
              <a:rPr lang="zh-CN" altLang="en-US" dirty="0"/>
              <a:t>一种通用软件设计原则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E2115D-4787-64AD-FEE4-AE556764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65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E2675-6B6B-C96E-2CC0-C2FA84CA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2AF10-3513-0FBB-A418-41DC348E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静态代码</a:t>
            </a:r>
            <a:endParaRPr lang="en-US" altLang="zh-CN" dirty="0"/>
          </a:p>
          <a:p>
            <a:pPr lvl="1"/>
            <a:r>
              <a:rPr lang="zh-CN" altLang="en-US" dirty="0"/>
              <a:t>数据</a:t>
            </a:r>
            <a:endParaRPr lang="en-US" altLang="zh-CN" dirty="0"/>
          </a:p>
          <a:p>
            <a:r>
              <a:rPr lang="zh-CN" altLang="en-US" dirty="0"/>
              <a:t>进程：运行中的程序（指令流）</a:t>
            </a:r>
            <a:endParaRPr lang="en-US" altLang="zh-CN" dirty="0"/>
          </a:p>
          <a:p>
            <a:pPr lvl="1"/>
            <a:r>
              <a:rPr lang="zh-CN" altLang="en-US" dirty="0"/>
              <a:t>是程序的实例</a:t>
            </a:r>
            <a:endParaRPr lang="en-US" altLang="zh-CN" dirty="0"/>
          </a:p>
          <a:p>
            <a:pPr lvl="1"/>
            <a:r>
              <a:rPr lang="zh-CN" altLang="en-US" dirty="0"/>
              <a:t>进程具有状态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C6CD9A-E18A-24FF-615B-CFEB5995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7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6941A-A232-2E6D-548E-4C4CE454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从程序到进程</a:t>
            </a:r>
            <a:r>
              <a:rPr lang="en-US" altLang="zh-CN" dirty="0"/>
              <a:t>(1/2)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72963-11D1-4CBC-A56E-A6F98A542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24D279-008B-ED26-74EA-A1853DEE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1A89CE-049C-0201-24C3-89AD9BAA8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81036"/>
            <a:ext cx="9330641" cy="580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7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91686-6949-53E4-10E2-83EB6C26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83ECF-B0DE-FE0D-4521-41F8EF1C6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7A07D0-A49A-A1A9-1697-412AAAB0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9AFBA1-109C-CFEF-0945-5239621D0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6"/>
            <a:ext cx="9125779" cy="580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9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1293</Words>
  <Application>Microsoft Macintosh PowerPoint</Application>
  <PresentationFormat>宽屏</PresentationFormat>
  <Paragraphs>178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等线 Light</vt:lpstr>
      <vt:lpstr>黑体</vt:lpstr>
      <vt:lpstr>宋体</vt:lpstr>
      <vt:lpstr>Arial</vt:lpstr>
      <vt:lpstr>Consolas</vt:lpstr>
      <vt:lpstr>Wingdings</vt:lpstr>
      <vt:lpstr>Office 主题​​</vt:lpstr>
      <vt:lpstr>进程</vt:lpstr>
      <vt:lpstr>虚拟化</vt:lpstr>
      <vt:lpstr>概要</vt:lpstr>
      <vt:lpstr>抽象-进程</vt:lpstr>
      <vt:lpstr>【补充】时分共享&amp;空分共享</vt:lpstr>
      <vt:lpstr>【补充】策略&amp;机制</vt:lpstr>
      <vt:lpstr>进程的概念</vt:lpstr>
      <vt:lpstr>从程序到进程(1/2)</vt:lpstr>
      <vt:lpstr>PowerPoint 演示文稿</vt:lpstr>
      <vt:lpstr>进程的机器状态(machine state)</vt:lpstr>
      <vt:lpstr>x86架构</vt:lpstr>
      <vt:lpstr>进程的状态转换</vt:lpstr>
      <vt:lpstr>跟踪进程状态：只看CPU</vt:lpstr>
      <vt:lpstr>跟踪进程状态：CPU和I/O</vt:lpstr>
      <vt:lpstr>进程API</vt:lpstr>
      <vt:lpstr>【插叙】进程API</vt:lpstr>
      <vt:lpstr>fork()系统调用</vt:lpstr>
      <vt:lpstr>fork()系统调用</vt:lpstr>
      <vt:lpstr>fork()系统调用</vt:lpstr>
      <vt:lpstr>wait()系统调用</vt:lpstr>
      <vt:lpstr>wait()系统调用</vt:lpstr>
      <vt:lpstr>wait()系统调用</vt:lpstr>
      <vt:lpstr>exec()系统调用</vt:lpstr>
      <vt:lpstr>exec()系统调用</vt:lpstr>
      <vt:lpstr>exec()系统调用</vt:lpstr>
      <vt:lpstr>为何这么设计API?</vt:lpstr>
      <vt:lpstr>为何这么设计API?</vt:lpstr>
      <vt:lpstr>为何这么设计API?</vt:lpstr>
      <vt:lpstr>为何这么设计API?</vt:lpstr>
      <vt:lpstr>为何这么设计API?</vt:lpstr>
      <vt:lpstr>其他进程相关API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guozhe</dc:creator>
  <cp:lastModifiedBy>Microsoft Office 用户</cp:lastModifiedBy>
  <cp:revision>189</cp:revision>
  <dcterms:created xsi:type="dcterms:W3CDTF">2023-02-07T10:14:07Z</dcterms:created>
  <dcterms:modified xsi:type="dcterms:W3CDTF">2025-03-11T02:47:13Z</dcterms:modified>
</cp:coreProperties>
</file>