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306" r:id="rId6"/>
    <p:sldId id="260" r:id="rId7"/>
    <p:sldId id="261" r:id="rId8"/>
    <p:sldId id="262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抽象：地址空间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ostep:13-17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43D0-39E8-8212-92A6-A7693BD1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C0C2-B728-CFC3-F519-8FDF1E89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080A6-14F1-1F2A-2C9D-F8ECB9D6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r>
              <a:rPr lang="en-US" altLang="zh-CN" dirty="0"/>
              <a:t>main</a:t>
            </a:r>
            <a:r>
              <a:rPr lang="zh-CN" altLang="en-US" dirty="0"/>
              <a:t>函数中局部变量入栈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576FE-102A-3AFE-EE1E-98EEBC60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9C83D-92FB-F4CA-FA91-5F37069D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25789-15AF-C4CD-66F5-AA44C79F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6" y="1676015"/>
            <a:ext cx="4553682" cy="31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4B53-34B9-832E-3DE6-ED4BB6E8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F567-A4D4-02AC-0C5C-A6FF24F7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DD69-E771-B275-380A-7FE98A04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步：准备调用函数</a:t>
            </a:r>
            <a:r>
              <a:rPr lang="en-US" altLang="zh-CN" dirty="0"/>
              <a:t>add(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，压入参数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B70DAE-C96D-BB4F-2D3A-D64A543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22FBC-3D8D-BBC4-F9C4-8B706171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154138-5FDE-6435-B7FE-8510214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9" y="1556145"/>
            <a:ext cx="4714176" cy="37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8260C-B19E-E2E3-0564-0CA8D1D3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62A9-8DAD-99FE-6B9F-CE173FC3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8A809-0FF2-68C8-7E52-703A145F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步：执行</a:t>
            </a:r>
            <a:r>
              <a:rPr lang="en-US" altLang="zh-CN" dirty="0"/>
              <a:t>call add</a:t>
            </a:r>
            <a:r>
              <a:rPr lang="zh-CN" altLang="en-US" dirty="0"/>
              <a:t>，将返回地址压栈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5034A-DE6A-5EC2-3130-48EF0D7B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B2D7AA-DC73-0E2D-D635-B58F303D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18A0B-F08F-EDD0-E439-35C53BD0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9" y="1576145"/>
            <a:ext cx="4706255" cy="42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43BE-B795-E0A4-711E-624893C7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CCC4-F8A4-AE8A-6821-8FA8F2CF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641E-AC81-7224-348E-9373F00D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步：进入函数</a:t>
            </a:r>
            <a:r>
              <a:rPr lang="en-US" altLang="zh-CN" dirty="0"/>
              <a:t>add</a:t>
            </a:r>
            <a:r>
              <a:rPr lang="zh-CN" altLang="en-US" dirty="0"/>
              <a:t>，创建新栈帧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4738A-6F36-B11E-4669-AB6C75ED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D5BEB-0445-7BED-CCB4-2FD72EB4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78255-C7F1-B5B8-E934-A822D354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6" y="1564717"/>
            <a:ext cx="4444627" cy="48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E5EC-DE39-66FB-8A32-CF9CABF3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BBA5-6F99-18E7-3370-C1DA9B5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E0CF3-25EB-2390-96DC-0E2901E3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步：执行函数内容（</a:t>
            </a:r>
            <a:r>
              <a:rPr lang="en-US" altLang="zh-CN" dirty="0"/>
              <a:t>z = x + y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8EE05-F318-72AC-7F0D-B8FB24FC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29F96-986A-48A6-8A3E-A5B5426E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32103C-A1F5-19F6-AFF3-AD2E3EB2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54" y="1501213"/>
            <a:ext cx="4315464" cy="51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2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F07A-2B95-A8A2-C67D-A9EA9883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055BE-BA9E-B226-D436-A6DD60FE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E0564-70EA-F38B-88EC-CCA96725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步：函数返回（</a:t>
            </a:r>
            <a:r>
              <a:rPr lang="en-US" altLang="zh-CN" dirty="0"/>
              <a:t>return z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恢复旧的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，弹出返回地址</a:t>
            </a:r>
            <a:endParaRPr lang="en-US" altLang="zh-CN" dirty="0"/>
          </a:p>
          <a:p>
            <a:pPr lvl="1"/>
            <a:r>
              <a:rPr lang="zh-CN" altLang="en-US" dirty="0"/>
              <a:t>并跳转到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A4F7A-17B2-1C59-1953-F3B44C0F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FEC00-1E32-7BEE-72DA-CB800BBC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75B08F-CE4D-E89A-87DA-FE64D2E6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" y="2559405"/>
            <a:ext cx="5464229" cy="33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0642-9D30-784F-5DB9-60E3A79F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33B9-6F13-2CA7-D8B4-ABCC99A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63ED-5839-2D87-EC4F-0F4D98D6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步：回到</a:t>
            </a:r>
            <a:r>
              <a:rPr lang="en-US" altLang="zh-CN" dirty="0"/>
              <a:t>main</a:t>
            </a:r>
            <a:r>
              <a:rPr lang="zh-CN" altLang="en-US" dirty="0"/>
              <a:t>函数，继续执行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FA464-636B-29F4-BE7D-3F74237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18468A-F563-82BE-499A-002C696A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D4DDA-A0E8-A7A5-C6AA-6DAE3A9B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9" y="1613016"/>
            <a:ext cx="5464261" cy="3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177E-4FD1-23C1-6EF4-3AC1E9EB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D670-0326-493B-801B-A3760634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忘记分配内存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正确的写法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FB927-5625-2AB5-73EC-A8C77D4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D73B4-0403-098A-1518-A86B87D0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2" y="2086371"/>
            <a:ext cx="5890191" cy="956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355728-FF2E-D058-9CAB-C60F0C2B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2" y="4060326"/>
            <a:ext cx="8235297" cy="10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040B-2249-5CBF-7B7F-5E6C69C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570B8-274B-0212-B2AA-B5ECC412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忘记释放内存</a:t>
            </a:r>
            <a:endParaRPr lang="en-US" altLang="zh-CN" dirty="0"/>
          </a:p>
          <a:p>
            <a:pPr lvl="1"/>
            <a:r>
              <a:rPr lang="zh-CN" altLang="en-US" dirty="0"/>
              <a:t>用完前释放内存：悬挂指针</a:t>
            </a:r>
            <a:r>
              <a:rPr lang="en-US" altLang="zh-CN" dirty="0"/>
              <a:t>(dangling pointer)</a:t>
            </a:r>
          </a:p>
          <a:p>
            <a:pPr lvl="1"/>
            <a:r>
              <a:rPr lang="zh-CN" altLang="en-US" dirty="0"/>
              <a:t>重复释放内存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D9336-EA52-3503-13F1-1636252E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6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5C56-ECF4-E3CE-90F7-7B8F1777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机制：地址转换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A2F57-F755-8D70-1ECC-AA71103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如何高效地实现内存虚拟化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地址转换：虚拟地址</a:t>
            </a:r>
            <a:r>
              <a:rPr lang="en-US" altLang="zh-CN" dirty="0"/>
              <a:t>-&gt;</a:t>
            </a:r>
            <a:r>
              <a:rPr lang="zh-CN" altLang="en-US" dirty="0"/>
              <a:t>物理地址</a:t>
            </a:r>
            <a:endParaRPr lang="en-US" altLang="zh-CN" dirty="0"/>
          </a:p>
          <a:p>
            <a:pPr lvl="1"/>
            <a:r>
              <a:rPr lang="zh-CN" altLang="en-US" dirty="0"/>
              <a:t>需要靠硬件及操作系统共同完成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中需要设置</a:t>
            </a:r>
            <a:r>
              <a:rPr lang="en-US" altLang="zh-CN" dirty="0"/>
              <a:t>CR0</a:t>
            </a:r>
            <a:r>
              <a:rPr lang="zh-CN" altLang="en-US" dirty="0"/>
              <a:t>寄存器的</a:t>
            </a:r>
            <a:r>
              <a:rPr lang="en-US" altLang="zh-CN" dirty="0"/>
              <a:t>PG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开启分页机制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CR3</a:t>
            </a:r>
            <a:r>
              <a:rPr lang="zh-CN" altLang="en-US" dirty="0"/>
              <a:t>中存储</a:t>
            </a:r>
            <a:r>
              <a:rPr lang="en-US" altLang="zh-CN" dirty="0"/>
              <a:t>page directory table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24D97-6C23-F9FC-927B-9C8D4B5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CAB87-D341-1704-00CD-14C9DA5D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72" y="2277558"/>
            <a:ext cx="4293904" cy="39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早期的机器没有提供多少抽象给用户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FB65D3-8873-1731-B52C-9FAE72AA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5" y="1626499"/>
            <a:ext cx="3518678" cy="44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C6D9-E316-2DC2-0A91-AFDB9820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824CE-8434-23F5-5490-19DEBF1E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为什么需要地址转换</a:t>
            </a:r>
            <a:r>
              <a:rPr lang="en-US" altLang="zh-CN" dirty="0"/>
              <a:t>? </a:t>
            </a:r>
            <a:r>
              <a:rPr lang="zh-CN" altLang="en-US" dirty="0"/>
              <a:t>实现地址转换需要什么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通过以下实例回答上述问题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D7DE-1A22-A2F3-1CD5-32E38C5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1F205-A9D1-AE16-9852-9E8C53E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3" y="2054155"/>
            <a:ext cx="2632210" cy="1374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C1743A-9BF2-DFF5-D8B5-4A50C6F4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13" y="4001588"/>
            <a:ext cx="7858539" cy="9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A212-58B6-DD20-B955-FCEA776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FD24-0E5C-736D-C9DE-41463E2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从进程的角度看这三条指令</a:t>
            </a:r>
            <a:endParaRPr lang="en-US" altLang="zh-CN" dirty="0"/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128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从地址</a:t>
            </a:r>
            <a:r>
              <a:rPr lang="en-US" altLang="zh-CN" dirty="0"/>
              <a:t>15K</a:t>
            </a:r>
            <a:r>
              <a:rPr lang="zh-CN" altLang="en-US" dirty="0"/>
              <a:t>加载数据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132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没有内存访问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135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新值存入地址</a:t>
            </a:r>
            <a:r>
              <a:rPr lang="en-US" altLang="zh-CN" dirty="0"/>
              <a:t>15K)</a:t>
            </a:r>
          </a:p>
          <a:p>
            <a:r>
              <a:rPr lang="zh-CN" altLang="en-US" dirty="0"/>
              <a:t>从进程的角度看，它的地址空间是：</a:t>
            </a:r>
            <a:r>
              <a:rPr lang="en-US" altLang="zh-CN" dirty="0"/>
              <a:t>0-16K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希望将该进程放在其他物理内存，而不是</a:t>
            </a:r>
            <a:r>
              <a:rPr lang="en-US" altLang="zh-CN" dirty="0"/>
              <a:t>0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24010-C6D3-61CE-6107-D622AA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A9D84-D6B5-6318-681A-32D097C8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55" y="696482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BB01-24DE-7694-D111-875DEA80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EEB9-A221-3733-5576-21D30A6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</a:rPr>
              <a:t>透明地</a:t>
            </a:r>
            <a:r>
              <a:rPr lang="zh-CN" altLang="en-US" dirty="0"/>
              <a:t>给进程提供虚拟地址从</a:t>
            </a:r>
            <a:r>
              <a:rPr lang="en-US" altLang="zh-CN" dirty="0"/>
              <a:t>0</a:t>
            </a:r>
            <a:r>
              <a:rPr lang="zh-CN" altLang="en-US" dirty="0"/>
              <a:t>开始的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管理进程的物理内存空间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负责提供虚拟地址</a:t>
            </a:r>
            <a:r>
              <a:rPr lang="en-US" altLang="zh-CN" dirty="0"/>
              <a:t>-&gt;</a:t>
            </a:r>
            <a:r>
              <a:rPr lang="zh-CN" altLang="en-US" dirty="0"/>
              <a:t>物理地址的映射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7B983-6E06-032A-DD1E-8E31518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261B6-2C08-4EF7-4E83-6DD1D763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02" y="1789377"/>
            <a:ext cx="337837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48F7-AB14-DC97-08A7-5F08E2E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地址转换机制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D486-D45D-5337-2C08-63BFF72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分段</a:t>
            </a:r>
            <a:endParaRPr lang="en-US" altLang="zh-CN" dirty="0"/>
          </a:p>
          <a:p>
            <a:r>
              <a:rPr lang="zh-CN" altLang="en-US" dirty="0"/>
              <a:t>分页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FDBC6-5065-92CF-6134-96BD3AC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8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89D0-EF19-9BD7-7D7B-D4AD87F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4ADF-3ECA-848A-7863-5435B4C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动态重定位或基址加界限</a:t>
            </a:r>
            <a:r>
              <a:rPr lang="en-US" altLang="zh-CN" dirty="0"/>
              <a:t>(base and bound)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中有基址寄存器和界限寄存器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负责填写这两个寄存器的值</a:t>
            </a:r>
            <a:endParaRPr lang="en-US" altLang="zh-CN" dirty="0"/>
          </a:p>
          <a:p>
            <a:pPr lvl="1"/>
            <a:r>
              <a:rPr lang="zh-CN" altLang="en-US" dirty="0"/>
              <a:t>当进程开始运行，</a:t>
            </a:r>
            <a:r>
              <a:rPr lang="en-US" altLang="zh-CN" dirty="0"/>
              <a:t>CPU</a:t>
            </a:r>
            <a:r>
              <a:rPr lang="zh-CN" altLang="en-US" dirty="0"/>
              <a:t>通过以下方式将虚拟地址转化为物理地址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实例：基址寄存器位</a:t>
            </a:r>
            <a:r>
              <a:rPr lang="en-US" altLang="zh-CN" dirty="0"/>
              <a:t>32K(32768),PC</a:t>
            </a:r>
            <a:r>
              <a:rPr lang="zh-CN" altLang="en-US" dirty="0"/>
              <a:t>为</a:t>
            </a:r>
            <a:r>
              <a:rPr lang="en-US" altLang="zh-CN" dirty="0"/>
              <a:t>128,</a:t>
            </a:r>
            <a:r>
              <a:rPr lang="zh-CN" altLang="en-US" dirty="0"/>
              <a:t> </a:t>
            </a:r>
            <a:r>
              <a:rPr lang="en-US" altLang="zh-CN" dirty="0" err="1"/>
              <a:t>ebx</a:t>
            </a:r>
            <a:r>
              <a:rPr lang="zh-CN" altLang="en-US" dirty="0"/>
              <a:t>为</a:t>
            </a:r>
            <a:r>
              <a:rPr lang="en-US" altLang="zh-CN" dirty="0"/>
              <a:t>15K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32768 + 128 = 32896</a:t>
            </a:r>
            <a:r>
              <a:rPr lang="zh-CN" altLang="en-US" dirty="0"/>
              <a:t>处加载指令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32K + 15K = 47K</a:t>
            </a:r>
            <a:r>
              <a:rPr lang="zh-CN" altLang="en-US" dirty="0"/>
              <a:t>处加载数据到</a:t>
            </a:r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5C975-F2FC-AD49-89C4-86DCCD3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67E4A-3559-0A60-87E7-3668BA2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1" y="3148660"/>
            <a:ext cx="7425582" cy="560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D9659-24EC-19B1-FABB-1DBFF045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1" y="5571769"/>
            <a:ext cx="4519446" cy="4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3452-8F17-1EB1-130F-DA903375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B74A-09C1-673B-0E3C-283FF7D4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界限寄存器为内存访问提供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访存的有效范围：</a:t>
            </a:r>
            <a:r>
              <a:rPr lang="en-US" altLang="zh-CN" dirty="0"/>
              <a:t>base : base + bound</a:t>
            </a:r>
          </a:p>
          <a:p>
            <a:pPr lvl="1"/>
            <a:r>
              <a:rPr lang="zh-CN" altLang="en-US" dirty="0"/>
              <a:t>如果一个进程的访存地址超过上述范围，</a:t>
            </a:r>
            <a:r>
              <a:rPr lang="en-US" altLang="zh-CN" dirty="0"/>
              <a:t>CPU</a:t>
            </a:r>
            <a:r>
              <a:rPr lang="zh-CN" altLang="en-US" dirty="0"/>
              <a:t>将触发异常</a:t>
            </a:r>
            <a:endParaRPr lang="en-US" altLang="zh-CN" dirty="0"/>
          </a:p>
          <a:p>
            <a:r>
              <a:rPr lang="zh-CN" altLang="en-US" dirty="0"/>
              <a:t>转换实例</a:t>
            </a:r>
            <a:endParaRPr lang="en-US" altLang="zh-CN" dirty="0"/>
          </a:p>
          <a:p>
            <a:pPr lvl="1"/>
            <a:r>
              <a:rPr lang="zh-CN" altLang="en-US" dirty="0"/>
              <a:t>假设一个进程拥有</a:t>
            </a:r>
            <a:r>
              <a:rPr lang="en-US" altLang="zh-CN" dirty="0"/>
              <a:t>4KB</a:t>
            </a:r>
            <a:r>
              <a:rPr lang="zh-CN" altLang="en-US" dirty="0"/>
              <a:t>地址空间，被</a:t>
            </a:r>
            <a:r>
              <a:rPr lang="en-US" altLang="zh-CN" dirty="0"/>
              <a:t>OS</a:t>
            </a:r>
            <a:r>
              <a:rPr lang="zh-CN" altLang="en-US" dirty="0"/>
              <a:t>加载到</a:t>
            </a:r>
            <a:r>
              <a:rPr lang="en-US" altLang="zh-CN" dirty="0"/>
              <a:t>16KB</a:t>
            </a:r>
            <a:r>
              <a:rPr lang="zh-CN" altLang="en-US" dirty="0"/>
              <a:t>的物理内存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E2E29-708D-2FC2-B348-D776C57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A218C-C042-792A-F562-E7C17DD0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54" y="4196994"/>
            <a:ext cx="5813870" cy="18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122A-6603-0313-4306-72788DC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硬件职责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4C9A0-1220-C0E7-30E3-2FE5A4B3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提供基址和界限寄存器</a:t>
            </a:r>
            <a:endParaRPr lang="en-US" altLang="zh-CN" dirty="0"/>
          </a:p>
          <a:p>
            <a:r>
              <a:rPr lang="zh-CN" altLang="en-US" dirty="0"/>
              <a:t>转换用户进程的虚拟地址到物理地址</a:t>
            </a:r>
            <a:endParaRPr lang="en-US" altLang="zh-CN" dirty="0"/>
          </a:p>
          <a:p>
            <a:r>
              <a:rPr lang="zh-CN" altLang="en-US" dirty="0"/>
              <a:t>检查地址是否越界</a:t>
            </a:r>
            <a:endParaRPr lang="en-US" altLang="zh-CN" dirty="0"/>
          </a:p>
          <a:p>
            <a:r>
              <a:rPr lang="zh-CN" altLang="en-US" dirty="0"/>
              <a:t>提供一些特权指令，用于修改基址和界限寄存器</a:t>
            </a:r>
            <a:r>
              <a:rPr lang="en-US" altLang="zh-CN" dirty="0"/>
              <a:t>(OS</a:t>
            </a:r>
            <a:r>
              <a:rPr lang="zh-CN" altLang="en-US" dirty="0"/>
              <a:t>在进程切换时使用这些指令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产生异常，让</a:t>
            </a:r>
            <a:r>
              <a:rPr lang="en-US" altLang="zh-CN" dirty="0"/>
              <a:t>OS</a:t>
            </a:r>
            <a:r>
              <a:rPr lang="zh-CN" altLang="en-US" dirty="0"/>
              <a:t>来处理异常</a:t>
            </a:r>
            <a:endParaRPr lang="en-US" altLang="zh-CN" dirty="0"/>
          </a:p>
          <a:p>
            <a:pPr lvl="1"/>
            <a:r>
              <a:rPr lang="zh-CN" altLang="en-US" dirty="0"/>
              <a:t>用户进程越界访问内存</a:t>
            </a:r>
            <a:endParaRPr lang="en-US" altLang="zh-CN" dirty="0"/>
          </a:p>
          <a:p>
            <a:pPr lvl="1"/>
            <a:r>
              <a:rPr lang="zh-CN" altLang="en-US" dirty="0"/>
              <a:t>用户进程尝试修改基址和界限寄存器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FF428-1F7E-E507-AA38-6A70592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0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5641-1581-82F5-63B5-16365E69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D9C65-F732-C30A-75DF-AC6D24F7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为进程的地址空间找到物理内存</a:t>
            </a:r>
            <a:endParaRPr lang="en-US" altLang="zh-CN" dirty="0"/>
          </a:p>
          <a:p>
            <a:pPr lvl="1"/>
            <a:r>
              <a:rPr lang="zh-CN" altLang="en-US" dirty="0"/>
              <a:t>假设进程地址空间小于物理内存，并且大小相同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将物理内存分成若干个大小相同的小块，并分配给进程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负责维护空闲的物理内存</a:t>
            </a:r>
            <a:r>
              <a:rPr lang="en-US" altLang="zh-CN" dirty="0"/>
              <a:t>(free list)</a:t>
            </a:r>
          </a:p>
          <a:p>
            <a:r>
              <a:rPr lang="zh-CN" altLang="en-US" dirty="0"/>
              <a:t>进程终止时，</a:t>
            </a:r>
            <a:r>
              <a:rPr lang="en-US" altLang="zh-CN" dirty="0"/>
              <a:t>OS</a:t>
            </a:r>
            <a:r>
              <a:rPr lang="zh-CN" altLang="en-US" dirty="0"/>
              <a:t>回收进程的内存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将这些内存放回空闲列表</a:t>
            </a:r>
            <a:r>
              <a:rPr lang="en-US" altLang="zh-CN" dirty="0"/>
              <a:t>(free list)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0A236-E7BC-953F-50EA-702A8731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BA41E-D58F-5BE8-CBD8-831571A0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3" y="2636378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880A-127E-5172-9EA2-D1C5BC6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7542-4C60-B2AD-EF79-085CE0ED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保存和恢复基址和界限寄存器</a:t>
            </a:r>
            <a:endParaRPr lang="en-US" altLang="zh-CN" dirty="0"/>
          </a:p>
          <a:p>
            <a:pPr lvl="1"/>
            <a:r>
              <a:rPr lang="zh-CN" altLang="en-US" dirty="0"/>
              <a:t>旧进程的基址和界限寄存器存储到内存中的某个数据结构</a:t>
            </a:r>
            <a:r>
              <a:rPr lang="en-US" altLang="zh-CN" dirty="0"/>
              <a:t>PCB</a:t>
            </a:r>
          </a:p>
          <a:p>
            <a:pPr lvl="1"/>
            <a:r>
              <a:rPr lang="zh-CN" altLang="en-US" dirty="0"/>
              <a:t>从新进程的</a:t>
            </a:r>
            <a:r>
              <a:rPr lang="en-US" altLang="zh-CN" dirty="0"/>
              <a:t>PCB</a:t>
            </a:r>
            <a:r>
              <a:rPr lang="zh-CN" altLang="en-US" dirty="0"/>
              <a:t>中把基址和界限的值加载到相应的寄存器中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提供异常处理程序</a:t>
            </a:r>
            <a:endParaRPr lang="en-US" altLang="zh-CN" dirty="0"/>
          </a:p>
          <a:p>
            <a:pPr lvl="1"/>
            <a:r>
              <a:rPr lang="zh-CN" altLang="en-US" dirty="0"/>
              <a:t>越界访问</a:t>
            </a:r>
            <a:endParaRPr lang="en-US" altLang="zh-CN" dirty="0"/>
          </a:p>
          <a:p>
            <a:pPr lvl="1"/>
            <a:r>
              <a:rPr lang="zh-CN" altLang="en-US" dirty="0"/>
              <a:t>越权访问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BC457-D060-C0CC-DBE1-F2478A9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CFF9-9B66-1D32-E672-54AE2D2E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7E07B-2843-048F-D9FC-E5DD5D4E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77A6D-A8C8-D57F-F396-B5309BC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DC840-AF5B-DB8A-5615-4ED22F45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5" y="581813"/>
            <a:ext cx="4252852" cy="60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FE24-3886-93F0-9B96-373547C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多道程序和时分共享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BB2D-6EBC-B2CF-4EBD-61D793FD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多道程序</a:t>
            </a:r>
            <a:endParaRPr lang="en-US" altLang="zh-CN" dirty="0"/>
          </a:p>
          <a:p>
            <a:pPr lvl="1"/>
            <a:r>
              <a:rPr lang="zh-CN" altLang="en-US" dirty="0"/>
              <a:t>一个进程等待</a:t>
            </a:r>
            <a:r>
              <a:rPr lang="en-US" altLang="zh-CN" dirty="0"/>
              <a:t>I/O</a:t>
            </a:r>
            <a:r>
              <a:rPr lang="zh-CN" altLang="en-US" dirty="0"/>
              <a:t>的时候，</a:t>
            </a:r>
            <a:r>
              <a:rPr lang="en-US" altLang="zh-CN" dirty="0"/>
              <a:t>OS</a:t>
            </a:r>
            <a:r>
              <a:rPr lang="zh-CN" altLang="en-US" dirty="0"/>
              <a:t>会切换到其他进程运行</a:t>
            </a:r>
            <a:endParaRPr lang="en-US" altLang="zh-CN" dirty="0"/>
          </a:p>
          <a:p>
            <a:r>
              <a:rPr lang="zh-CN" altLang="en-US" dirty="0"/>
              <a:t>时分共享</a:t>
            </a:r>
            <a:endParaRPr lang="en-US" altLang="zh-CN" dirty="0"/>
          </a:p>
          <a:p>
            <a:pPr lvl="1"/>
            <a:r>
              <a:rPr lang="zh-CN" altLang="en-US" dirty="0"/>
              <a:t>一种方法：一个进程独享内存一段时间，把状态保存到磁盘，切换到下一个进程</a:t>
            </a:r>
            <a:r>
              <a:rPr lang="en-US" altLang="zh-CN" dirty="0"/>
              <a:t>(</a:t>
            </a:r>
            <a:r>
              <a:rPr lang="zh-CN" altLang="en-US" dirty="0"/>
              <a:t>太慢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另一种方法：进程切换时，仍将进程信息放在内存</a:t>
            </a:r>
            <a:endParaRPr lang="en-US" altLang="zh-CN" dirty="0"/>
          </a:p>
          <a:p>
            <a:pPr lvl="2"/>
            <a:r>
              <a:rPr lang="zh-CN" altLang="en-US" dirty="0"/>
              <a:t>这种方式中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r>
              <a:rPr lang="zh-CN" altLang="en-US" dirty="0"/>
              <a:t>成了重要问题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A3458-AC9B-0A06-294E-645B1CDF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9F51A-7D4A-03D0-BD77-4B092A55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80" y="3109844"/>
            <a:ext cx="2488624" cy="3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7B586-CB88-6D55-A874-73AB5C7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8954-1CCF-699E-DF19-3A4EB60E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进程空间的堆和栈之间，有一大块“空闲”空间（空间浪费，特别是</a:t>
            </a:r>
            <a:r>
              <a:rPr lang="en-US" altLang="zh-CN" dirty="0"/>
              <a:t>4G</a:t>
            </a:r>
            <a:r>
              <a:rPr lang="zh-CN" altLang="en-US" dirty="0"/>
              <a:t>地址空间中尤为突出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原因：动态重定位采用了线性映射，虚拟和物理内存必须整块映射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6AA3B-8C3C-5855-8D6F-1EF44ED6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A47CF-E31D-7996-F28F-48711AAD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" y="2909843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515C-7E97-8697-FC92-1543F20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19D01-1B09-1854-BD0E-C242F7EE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泛化的基址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r>
              <a:rPr lang="zh-CN" altLang="en-US" dirty="0"/>
              <a:t>给地址空间中的每个逻辑段</a:t>
            </a:r>
            <a:r>
              <a:rPr lang="en-US" altLang="zh-CN" dirty="0"/>
              <a:t>(segment)</a:t>
            </a:r>
            <a:r>
              <a:rPr lang="zh-CN" altLang="en-US" dirty="0"/>
              <a:t>一对基址</a:t>
            </a:r>
            <a:r>
              <a:rPr lang="en-US" altLang="zh-CN" dirty="0"/>
              <a:t>/</a:t>
            </a:r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每个段存储于独立的物理地址</a:t>
            </a:r>
            <a:r>
              <a:rPr lang="en-US" altLang="zh-CN" dirty="0"/>
              <a:t>(</a:t>
            </a:r>
            <a:r>
              <a:rPr lang="zh-CN" altLang="en-US" dirty="0"/>
              <a:t>物理地址不需要连续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D2970-B807-7E17-C5EA-0C4CB8A1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EAFE96-FFCD-E0EB-38B9-733AA8D2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1" y="2522763"/>
            <a:ext cx="1661761" cy="3969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2C8E6-891D-17E0-BADC-636DDFFE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21" y="3200399"/>
            <a:ext cx="2282844" cy="2808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63564-7126-3929-CE0B-BE5D7D854C51}"/>
              </a:ext>
            </a:extLst>
          </p:cNvPr>
          <p:cNvSpPr txBox="1"/>
          <p:nvPr/>
        </p:nvSpPr>
        <p:spPr>
          <a:xfrm>
            <a:off x="1845891" y="63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进程的地址空间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58053-4B3D-D54A-D05B-DA1C740F501D}"/>
              </a:ext>
            </a:extLst>
          </p:cNvPr>
          <p:cNvSpPr txBox="1"/>
          <p:nvPr/>
        </p:nvSpPr>
        <p:spPr>
          <a:xfrm>
            <a:off x="4878224" y="5984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物理内存中放置段</a:t>
            </a:r>
          </a:p>
        </p:txBody>
      </p:sp>
    </p:spTree>
    <p:extLst>
      <p:ext uri="{BB962C8B-B14F-4D97-AF65-F5344CB8AC3E}">
        <p14:creationId xmlns:p14="http://schemas.microsoft.com/office/powerpoint/2010/main" val="358063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41D9-60A4-ECE2-1CCC-E80D082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12126-2603-F4D3-C179-40144751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段寄存器</a:t>
            </a:r>
            <a:endParaRPr lang="en-US" altLang="zh-CN" dirty="0"/>
          </a:p>
          <a:p>
            <a:pPr lvl="1"/>
            <a:r>
              <a:rPr lang="zh-CN" altLang="en-US" dirty="0"/>
              <a:t>每个段分配一对寄存器：基址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假设在虚拟地址</a:t>
            </a:r>
            <a:r>
              <a:rPr lang="en-US" altLang="zh-CN" dirty="0"/>
              <a:t>100(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  <a:r>
              <a:rPr lang="zh-CN" altLang="en-US" dirty="0"/>
              <a:t>处取一条指令</a:t>
            </a:r>
            <a:endParaRPr lang="en-US" altLang="zh-CN" dirty="0"/>
          </a:p>
          <a:p>
            <a:pPr lvl="1"/>
            <a:r>
              <a:rPr lang="zh-CN" altLang="en-US" dirty="0"/>
              <a:t>计算物理地址：</a:t>
            </a:r>
            <a:r>
              <a:rPr lang="en-US" altLang="zh-CN" dirty="0"/>
              <a:t>32K+100=32868</a:t>
            </a:r>
          </a:p>
          <a:p>
            <a:pPr lvl="1"/>
            <a:r>
              <a:rPr lang="zh-CN" altLang="en-US" dirty="0"/>
              <a:t>检查是否越界：</a:t>
            </a:r>
            <a:r>
              <a:rPr lang="en-US" altLang="zh-CN" dirty="0"/>
              <a:t>100&lt;2KB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0CBA8-B8BA-8ECD-91C5-27A3A479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3A542C-6762-FC7C-D0BA-A4AE8B4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9" y="1891111"/>
            <a:ext cx="4693350" cy="153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E3093-ED1B-0F06-EABA-4AEE4F05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1753642"/>
            <a:ext cx="1661761" cy="3969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77BE3-60F0-82D8-2599-1AD09C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77" y="2914644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3881-B2A2-D5F8-B2E7-C45C730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16715-693F-055E-F9AE-882AA7CE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</a:t>
            </a:r>
            <a:endParaRPr lang="en-US" altLang="zh-CN" dirty="0"/>
          </a:p>
          <a:p>
            <a:pPr lvl="1"/>
            <a:r>
              <a:rPr lang="zh-CN" altLang="en-US" dirty="0"/>
              <a:t>从虚拟地址</a:t>
            </a:r>
            <a:r>
              <a:rPr lang="en-US" altLang="zh-CN" dirty="0"/>
              <a:t>4200</a:t>
            </a:r>
            <a:r>
              <a:rPr lang="zh-CN" altLang="en-US" dirty="0"/>
              <a:t>处读取数据</a:t>
            </a:r>
            <a:endParaRPr lang="en-US" altLang="zh-CN" dirty="0"/>
          </a:p>
          <a:p>
            <a:pPr lvl="1"/>
            <a:r>
              <a:rPr lang="zh-CN" altLang="en-US" dirty="0"/>
              <a:t>虚拟地址空间内的偏移量：</a:t>
            </a:r>
            <a:r>
              <a:rPr lang="en-US" altLang="zh-CN" dirty="0"/>
              <a:t>4200-4K(4096)=104</a:t>
            </a:r>
          </a:p>
          <a:p>
            <a:pPr lvl="1"/>
            <a:r>
              <a:rPr lang="zh-CN" altLang="en-US" dirty="0"/>
              <a:t>物理地址：堆基址</a:t>
            </a:r>
            <a:r>
              <a:rPr lang="en-US" altLang="zh-CN" dirty="0"/>
              <a:t>34K+104=34920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实例三</a:t>
            </a:r>
            <a:endParaRPr lang="en-US" altLang="zh-CN" dirty="0"/>
          </a:p>
          <a:p>
            <a:pPr lvl="1"/>
            <a:r>
              <a:rPr lang="zh-CN" altLang="en-US" dirty="0"/>
              <a:t>如果访问非法地址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7KB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将产生段异常</a:t>
            </a:r>
            <a:r>
              <a:rPr lang="en-US" altLang="zh-CN" dirty="0"/>
              <a:t>(</a:t>
            </a:r>
            <a:r>
              <a:rPr lang="zh-CN" altLang="en-US" dirty="0"/>
              <a:t>段错误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4089-8839-0AD2-9D71-D258537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F0207-9F3E-BF4F-4524-2EBCF444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638A1-799A-1B8E-129E-863F0DEB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AF71D-6A70-CFB6-164D-4BCAA3AE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F589-7FD7-FC30-3F79-6BFB44B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B9C7C-3696-8529-B5AD-C0976963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如何确定要访问的段寄存器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把虚拟地址分为：段编号</a:t>
            </a:r>
            <a:r>
              <a:rPr lang="en-US" altLang="zh-CN" dirty="0"/>
              <a:t>+</a:t>
            </a:r>
            <a:r>
              <a:rPr lang="zh-CN" altLang="en-US" dirty="0"/>
              <a:t>偏移量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实例：虚拟地址</a:t>
            </a:r>
            <a:r>
              <a:rPr lang="en-US" altLang="zh-CN" dirty="0"/>
              <a:t>4200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CDB1D-7A69-4437-8510-779D5EB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6698F-6A88-A8CF-F03B-7D0EEF7E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1972061"/>
            <a:ext cx="4502381" cy="11621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9C070-EED9-EDD2-F198-88939062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25" y="1416083"/>
            <a:ext cx="1661761" cy="39690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8485E5-B35C-B0BB-03B1-AA8A88E1D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885" y="2093719"/>
            <a:ext cx="2282844" cy="280802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8F442B-7702-4BD1-3F9D-8E5D49A5D8EF}"/>
              </a:ext>
            </a:extLst>
          </p:cNvPr>
          <p:cNvGrpSpPr/>
          <p:nvPr/>
        </p:nvGrpSpPr>
        <p:grpSpPr>
          <a:xfrm>
            <a:off x="1045200" y="3993875"/>
            <a:ext cx="6781972" cy="2154491"/>
            <a:chOff x="1045200" y="3993875"/>
            <a:chExt cx="6781972" cy="215449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495FDB8-B87E-2E60-A701-3F15A99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00" y="3993875"/>
              <a:ext cx="4546834" cy="114940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8D3AAC-456E-79A1-A483-B0D1C6A0A823}"/>
                </a:ext>
              </a:extLst>
            </p:cNvPr>
            <p:cNvSpPr txBox="1"/>
            <p:nvPr/>
          </p:nvSpPr>
          <p:spPr>
            <a:xfrm>
              <a:off x="1045200" y="57726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71DF608-5673-BC43-E7BC-46DDCE979177}"/>
                </a:ext>
              </a:extLst>
            </p:cNvPr>
            <p:cNvCxnSpPr>
              <a:cxnSpLocks/>
            </p:cNvCxnSpPr>
            <p:nvPr/>
          </p:nvCxnSpPr>
          <p:spPr>
            <a:xfrm>
              <a:off x="1542516" y="5076202"/>
              <a:ext cx="0" cy="6446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961619-CBB9-78F8-22A1-7CDFA9A79360}"/>
                </a:ext>
              </a:extLst>
            </p:cNvPr>
            <p:cNvSpPr txBox="1"/>
            <p:nvPr/>
          </p:nvSpPr>
          <p:spPr>
            <a:xfrm>
              <a:off x="3013581" y="577268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104-&gt;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偏移量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77CAA1A-C070-C18A-0442-94C44E94CC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0808" y="5106112"/>
              <a:ext cx="0" cy="6146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9590B4-BA7B-D190-ED35-593F3EE4E549}"/>
                </a:ext>
              </a:extLst>
            </p:cNvPr>
            <p:cNvSpPr txBox="1"/>
            <p:nvPr/>
          </p:nvSpPr>
          <p:spPr>
            <a:xfrm>
              <a:off x="4445622" y="5772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02DF01-745C-6B39-6971-98FB652EB0BB}"/>
                </a:ext>
              </a:extLst>
            </p:cNvPr>
            <p:cNvSpPr txBox="1"/>
            <p:nvPr/>
          </p:nvSpPr>
          <p:spPr>
            <a:xfrm>
              <a:off x="4723501" y="57726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堆段基址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0383A2-4432-5E4E-CE91-226ED3D07E63}"/>
                </a:ext>
              </a:extLst>
            </p:cNvPr>
            <p:cNvSpPr txBox="1"/>
            <p:nvPr/>
          </p:nvSpPr>
          <p:spPr>
            <a:xfrm>
              <a:off x="6719176" y="5777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物理地址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726CF7-893D-2F26-C57E-3281FB3A10EF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831497" y="5957350"/>
              <a:ext cx="887679" cy="5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12CFEF7-D589-F53E-9F0F-695B9B9F7089}"/>
                </a:ext>
              </a:extLst>
            </p:cNvPr>
            <p:cNvCxnSpPr>
              <a:stCxn id="9" idx="2"/>
              <a:endCxn id="19" idx="2"/>
            </p:cNvCxnSpPr>
            <p:nvPr/>
          </p:nvCxnSpPr>
          <p:spPr>
            <a:xfrm rot="16200000" flipH="1">
              <a:off x="3409494" y="4274011"/>
              <a:ext cx="12700" cy="3736009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245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AC12-41BD-A491-1DFC-8B4EAB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1879-30E7-9B62-90B0-157B005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处理过程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9B70A-18A3-543D-AE92-A28257A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4D820-EE3B-C487-7AC8-4134A74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1" y="1704886"/>
            <a:ext cx="825807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4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137C-AA89-34F3-824A-918DCF5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CD17-681B-17BA-6999-4F41CBAE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栈的虚拟和物理地址均反向增长</a:t>
            </a:r>
            <a:endParaRPr lang="en-US" altLang="zh-CN" dirty="0"/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16K-&gt;14K,</a:t>
            </a:r>
            <a:r>
              <a:rPr lang="zh-CN" altLang="en-US" dirty="0"/>
              <a:t>物理</a:t>
            </a:r>
            <a:r>
              <a:rPr lang="en-US" altLang="zh-CN" dirty="0"/>
              <a:t>28K-&gt;26K</a:t>
            </a:r>
          </a:p>
          <a:p>
            <a:pPr lvl="1"/>
            <a:r>
              <a:rPr lang="zh-CN" altLang="en-US" dirty="0"/>
              <a:t>需要通过额外的</a:t>
            </a:r>
            <a:r>
              <a:rPr lang="en-US" altLang="zh-CN" dirty="0"/>
              <a:t>1bit</a:t>
            </a:r>
            <a:r>
              <a:rPr lang="zh-CN" altLang="en-US" dirty="0"/>
              <a:t>告诉硬件栈的增长方向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E5CC8-8C28-31DE-8416-C4E08F7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16B34-7127-274B-DB71-BF669E2D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6A3E9-5C64-18D4-DD9F-9D222062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C233A-BDA9-1664-4207-51C7D4F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DDC401-3F5D-3C5A-C620-80348E5FF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7" y="3089068"/>
            <a:ext cx="6426662" cy="12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0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144A-DD61-027F-F858-027BF4E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967F-87F6-D8D8-18BE-FB8ED177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有时候需要在进程之间共享地址空间，尤其是代码段</a:t>
            </a:r>
            <a:endParaRPr lang="en-US" altLang="zh-CN" dirty="0"/>
          </a:p>
          <a:p>
            <a:pPr lvl="1"/>
            <a:r>
              <a:rPr lang="zh-CN" altLang="en-US" dirty="0"/>
              <a:t>多个进程共享代码段，同时保持隔离</a:t>
            </a:r>
            <a:endParaRPr lang="en-US" altLang="zh-CN" dirty="0"/>
          </a:p>
          <a:p>
            <a:pPr lvl="1"/>
            <a:r>
              <a:rPr lang="zh-CN" altLang="en-US" dirty="0"/>
              <a:t>需要提供保护位，标识进程是否可以读写该段，或执行其中的代码</a:t>
            </a:r>
            <a:endParaRPr lang="en-US" altLang="zh-CN" dirty="0"/>
          </a:p>
          <a:p>
            <a:pPr lvl="1"/>
            <a:r>
              <a:rPr lang="zh-CN" altLang="en-US" dirty="0"/>
              <a:t>有了保护位，</a:t>
            </a:r>
            <a:r>
              <a:rPr lang="en-US" altLang="zh-CN" dirty="0"/>
              <a:t>CPU</a:t>
            </a:r>
            <a:r>
              <a:rPr lang="zh-CN" altLang="en-US" dirty="0"/>
              <a:t>除了检查越界外，还需要检查进程是否有对应操作权限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2F07C-CC3E-1DF2-D56C-5627F0D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281C7-16CE-42C6-F06E-0BB0A15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79" y="3062939"/>
            <a:ext cx="66043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3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FB60-C0BF-1A23-FAD3-C152274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0E234-C3EB-4393-91DE-9C48E71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上下文切换时，</a:t>
            </a:r>
            <a:r>
              <a:rPr lang="en-US" altLang="zh-CN" dirty="0"/>
              <a:t>OS</a:t>
            </a:r>
            <a:r>
              <a:rPr lang="zh-CN" altLang="en-US" dirty="0"/>
              <a:t>需要保存和恢复段寄存器</a:t>
            </a:r>
            <a:endParaRPr lang="en-US" altLang="zh-CN" dirty="0"/>
          </a:p>
          <a:p>
            <a:r>
              <a:rPr lang="zh-CN" altLang="en-US" dirty="0"/>
              <a:t>管理空闲内存</a:t>
            </a:r>
            <a:r>
              <a:rPr lang="en-US" altLang="zh-CN" dirty="0"/>
              <a:t>(</a:t>
            </a:r>
            <a:r>
              <a:rPr lang="zh-CN" altLang="en-US" dirty="0"/>
              <a:t>物理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创建进程时，</a:t>
            </a:r>
            <a:r>
              <a:rPr lang="en-US" altLang="zh-CN" dirty="0"/>
              <a:t>OS</a:t>
            </a:r>
            <a:r>
              <a:rPr lang="zh-CN" altLang="en-US" dirty="0"/>
              <a:t>需要为新进程的每个段找到合适的空间</a:t>
            </a:r>
            <a:endParaRPr lang="en-US" altLang="zh-CN" dirty="0"/>
          </a:p>
          <a:p>
            <a:pPr lvl="1"/>
            <a:r>
              <a:rPr lang="zh-CN" altLang="en-US" dirty="0"/>
              <a:t>每个段大小可能不同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外部碎片</a:t>
            </a:r>
            <a:r>
              <a:rPr lang="zh-CN" altLang="en-US" dirty="0"/>
              <a:t>：空闲空间碎片化，导致空闲总量够，却无法找到一块完整的内存块分配给新进程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B058-60D1-AFF0-C47B-C282C277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44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ABB2-D664-6673-3FE9-0F2535CD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C6CA-FBDE-6930-EEC7-4466E019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外部碎片的实例</a:t>
            </a:r>
            <a:endParaRPr lang="en-US" altLang="zh-CN" dirty="0"/>
          </a:p>
          <a:p>
            <a:pPr lvl="1"/>
            <a:r>
              <a:rPr lang="zh-CN" altLang="en-US" dirty="0"/>
              <a:t>一个进程需要分配一个</a:t>
            </a:r>
            <a:r>
              <a:rPr lang="en-US" altLang="zh-CN" dirty="0"/>
              <a:t>20KB</a:t>
            </a:r>
            <a:r>
              <a:rPr lang="zh-CN" altLang="en-US" dirty="0"/>
              <a:t>的段，当前空闲总共</a:t>
            </a:r>
            <a:r>
              <a:rPr lang="en-US" altLang="zh-CN" dirty="0"/>
              <a:t>24K</a:t>
            </a:r>
            <a:r>
              <a:rPr lang="zh-CN" altLang="en-US" dirty="0"/>
              <a:t>，但不连续，因此无法满足请求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FD58A-37E6-1E5D-50C8-AF6AD12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E517C-5C29-2558-F05D-7A0D5E8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2002715"/>
            <a:ext cx="327676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87E9-F3A1-FE1D-CDF7-F5AAE92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(The Address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8C0B5-F978-6608-4E98-92F4E658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地址空间：运行的程序看到的系统中的内存</a:t>
            </a:r>
            <a:endParaRPr lang="en-US" altLang="zh-CN" dirty="0"/>
          </a:p>
          <a:p>
            <a:r>
              <a:rPr lang="zh-CN" altLang="en-US" dirty="0"/>
              <a:t>一个进程的地址空间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(code)</a:t>
            </a:r>
          </a:p>
          <a:p>
            <a:pPr lvl="1"/>
            <a:r>
              <a:rPr lang="zh-CN" altLang="en-US" dirty="0"/>
              <a:t>栈</a:t>
            </a:r>
            <a:r>
              <a:rPr lang="en-US" altLang="zh-CN" dirty="0"/>
              <a:t>(stack)</a:t>
            </a:r>
          </a:p>
          <a:p>
            <a:pPr lvl="1"/>
            <a:r>
              <a:rPr lang="zh-CN" altLang="en-US" dirty="0"/>
              <a:t>堆</a:t>
            </a:r>
            <a:r>
              <a:rPr lang="en-US" altLang="zh-CN" dirty="0"/>
              <a:t>(heap)</a:t>
            </a:r>
          </a:p>
          <a:p>
            <a:pPr lvl="1"/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r>
              <a:rPr lang="zh-CN" altLang="en-US" dirty="0"/>
              <a:t>上述地址空间是操作系统为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进程提供的内存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en-US" altLang="zh-CN" dirty="0"/>
              <a:t>(</a:t>
            </a:r>
            <a:r>
              <a:rPr lang="en-US" altLang="zh-CN"/>
              <a:t>abstract)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80DB1-F286-C5D7-2BC5-EA596208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42BD3-721A-0851-FE00-DDA4DB82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17" y="1571230"/>
            <a:ext cx="4539758" cy="44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3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9A62-1429-9067-5E13-745C278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A0F0-78FE-AB15-5972-93EB9CF9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1</a:t>
            </a:r>
            <a:r>
              <a:rPr lang="zh-CN" altLang="en-US" dirty="0"/>
              <a:t>：采用紧凑</a:t>
            </a:r>
            <a:r>
              <a:rPr lang="en-US" altLang="zh-CN" dirty="0"/>
              <a:t>(compact)</a:t>
            </a:r>
            <a:r>
              <a:rPr lang="zh-CN" altLang="en-US" dirty="0"/>
              <a:t>物理内存</a:t>
            </a:r>
            <a:endParaRPr lang="en-US" altLang="zh-CN" dirty="0"/>
          </a:p>
          <a:p>
            <a:pPr lvl="1"/>
            <a:r>
              <a:rPr lang="zh-CN" altLang="en-US" dirty="0"/>
              <a:t>终止运行进程，数据复制到连续的内存区域</a:t>
            </a:r>
            <a:r>
              <a:rPr lang="en-US" altLang="zh-CN" dirty="0"/>
              <a:t>(</a:t>
            </a:r>
            <a:r>
              <a:rPr lang="zh-CN" altLang="en-US" dirty="0"/>
              <a:t>内存整理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代价：占用大量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F2389-7E66-6EB2-819D-6EEF645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7CCC7-407C-7A35-2711-2FA19433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13" y="2567266"/>
            <a:ext cx="2477259" cy="3886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774630-FDBD-5230-4134-2D531F6C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1" y="2585101"/>
            <a:ext cx="2771542" cy="38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4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D28-A9B6-2E23-CC53-908027D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7EDD-C434-1AA0-6187-FBDB1F3B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2</a:t>
            </a:r>
            <a:r>
              <a:rPr lang="zh-CN" altLang="en-US" dirty="0"/>
              <a:t>：空闲列表管理算法</a:t>
            </a:r>
            <a:endParaRPr lang="en-US" altLang="zh-CN" dirty="0"/>
          </a:p>
          <a:p>
            <a:r>
              <a:rPr lang="zh-CN" altLang="en-US" dirty="0"/>
              <a:t>相关算法较多</a:t>
            </a:r>
            <a:endParaRPr lang="en-US" altLang="zh-CN" dirty="0"/>
          </a:p>
          <a:p>
            <a:pPr lvl="1"/>
            <a:r>
              <a:rPr lang="zh-CN" altLang="en-US" dirty="0"/>
              <a:t>最优匹配</a:t>
            </a:r>
            <a:endParaRPr lang="en-US" altLang="zh-CN" dirty="0"/>
          </a:p>
          <a:p>
            <a:pPr lvl="1"/>
            <a:r>
              <a:rPr lang="zh-CN" altLang="en-US" dirty="0"/>
              <a:t>最坏匹配</a:t>
            </a:r>
            <a:endParaRPr lang="en-US" altLang="zh-CN" dirty="0"/>
          </a:p>
          <a:p>
            <a:pPr lvl="1"/>
            <a:r>
              <a:rPr lang="zh-CN" altLang="en-US" dirty="0"/>
              <a:t>首次匹配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D0B89-72B3-7AF5-964F-B507C5A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6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4239-BF30-183B-5F27-A68D3DDF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9E612-0211-8CAC-6C6C-8208AC09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固定长度</a:t>
            </a:r>
            <a:endParaRPr lang="en-US" altLang="zh-CN" dirty="0"/>
          </a:p>
          <a:p>
            <a:pPr lvl="1"/>
            <a:r>
              <a:rPr lang="zh-CN" altLang="en-US" dirty="0"/>
              <a:t>例如一个页面</a:t>
            </a:r>
            <a:r>
              <a:rPr lang="en-US" altLang="zh-CN" dirty="0"/>
              <a:t>(4096byte)</a:t>
            </a:r>
          </a:p>
          <a:p>
            <a:r>
              <a:rPr lang="zh-CN" altLang="en-US" dirty="0"/>
              <a:t>变长</a:t>
            </a:r>
            <a:endParaRPr lang="en-US" altLang="zh-CN" dirty="0"/>
          </a:p>
          <a:p>
            <a:pPr lvl="1"/>
            <a:r>
              <a:rPr lang="zh-CN" altLang="en-US" dirty="0"/>
              <a:t>分段虚拟内存或用户进程的堆空间管理</a:t>
            </a:r>
            <a:endParaRPr lang="en-US" altLang="zh-CN" dirty="0"/>
          </a:p>
          <a:p>
            <a:pPr lvl="1"/>
            <a:r>
              <a:rPr lang="zh-CN" altLang="en-US" dirty="0"/>
              <a:t>容易引起外部碎片</a:t>
            </a:r>
            <a:r>
              <a:rPr lang="en-US" altLang="zh-CN" dirty="0"/>
              <a:t>(external fragmentation)</a:t>
            </a:r>
          </a:p>
          <a:p>
            <a:pPr lvl="1"/>
            <a:r>
              <a:rPr lang="zh-CN" altLang="en-US" dirty="0"/>
              <a:t>实例：申请</a:t>
            </a:r>
            <a:r>
              <a:rPr lang="en-US" altLang="zh-CN" dirty="0"/>
              <a:t>15byte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C7938-E4B0-1B93-1EAB-E203F0D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55C18-72C8-79C4-9024-1ACE6234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4239159"/>
            <a:ext cx="511201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6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3B5C-AB39-92B8-CD4F-B4055BE3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1079B-36BE-39C0-D9E8-F34F1C53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变长内存请求下，如何管理空闲空间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哪些策略可使碎片化尽量减少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FDABC-9016-8874-AEEA-6A1525C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31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2A864-99F2-F327-4A25-9DC9FB0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  <a:r>
              <a:rPr lang="en-US" altLang="zh-CN" dirty="0"/>
              <a:t>-</a:t>
            </a:r>
            <a:r>
              <a:rPr lang="zh-CN" altLang="en-US" dirty="0"/>
              <a:t>基本假设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6DFD-AE4E-EEAC-6E06-AD486F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基本接口</a:t>
            </a:r>
            <a:endParaRPr lang="en-US" altLang="zh-CN" dirty="0"/>
          </a:p>
          <a:p>
            <a:pPr lvl="1"/>
            <a:r>
              <a:rPr lang="en-US" altLang="zh-CN" dirty="0"/>
              <a:t>void *malloc(size t size)</a:t>
            </a:r>
          </a:p>
          <a:p>
            <a:pPr lvl="1"/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如何设计数据结构，跟踪和管理空闲空间</a:t>
            </a:r>
            <a:endParaRPr lang="en-US" altLang="zh-CN" dirty="0"/>
          </a:p>
          <a:p>
            <a:r>
              <a:rPr lang="zh-CN" altLang="en-US" dirty="0"/>
              <a:t>主要关注外部碎片</a:t>
            </a:r>
            <a:endParaRPr lang="en-US" altLang="zh-CN" dirty="0"/>
          </a:p>
          <a:p>
            <a:r>
              <a:rPr lang="zh-CN" altLang="en-US" dirty="0"/>
              <a:t>一块内存一旦分配给了进程，无法重定向到其他物理空间</a:t>
            </a:r>
            <a:endParaRPr lang="en-US" altLang="zh-CN" dirty="0"/>
          </a:p>
          <a:p>
            <a:r>
              <a:rPr lang="zh-CN" altLang="en-US" dirty="0"/>
              <a:t>分配对象是一块固定长度的连续空间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7C1BF-C14A-85CE-48E7-AAD722BC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2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2FB8-7CE5-4D7F-303D-D5A9C68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1B6F-86A7-5801-E09D-9689A627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需要一个链表，跟踪内存的分配情况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可以定义一个链表</a:t>
            </a:r>
            <a:r>
              <a:rPr lang="en-US" altLang="zh-CN" dirty="0"/>
              <a:t>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请求空间</a:t>
            </a:r>
            <a:r>
              <a:rPr lang="en-US" altLang="zh-CN" dirty="0"/>
              <a:t>&gt;,=,&lt;10byte</a:t>
            </a:r>
            <a:r>
              <a:rPr lang="zh-CN" altLang="en-US" dirty="0"/>
              <a:t>时分别如何处理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0BA22-24CD-D4CA-B8B0-C3CF478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366F0-D715-18A5-64BD-F6CE9A5F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2209074"/>
            <a:ext cx="4972306" cy="869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9A38FD-8265-E677-8E8F-D13E2E64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4" y="3899594"/>
            <a:ext cx="497865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3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5FED-9826-5DDD-3219-9EC6D0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3316D-D0BC-996D-A76A-994DA81A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分割：当请求的空间小于某一空闲节点的剩余空间时需要分割</a:t>
            </a:r>
            <a:endParaRPr lang="en-US" altLang="zh-CN" dirty="0"/>
          </a:p>
          <a:p>
            <a:pPr lvl="1"/>
            <a:r>
              <a:rPr lang="zh-CN" altLang="en-US" dirty="0"/>
              <a:t>例如：请求</a:t>
            </a:r>
            <a:r>
              <a:rPr lang="en-US" altLang="zh-CN" dirty="0"/>
              <a:t>1 byte</a:t>
            </a:r>
            <a:r>
              <a:rPr lang="zh-CN" altLang="en-US" dirty="0"/>
              <a:t>空间，假设分配器基于某种策略，选择了第二个空闲节点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39016-C79D-8587-159D-89AB93D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D6EE9-A886-702D-9091-E87781F8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0" y="196559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F7833E-3C94-CB85-C7B4-C8DC87C1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1" y="3459345"/>
            <a:ext cx="4756394" cy="11049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ADAE7A-D9CA-FB5D-832C-C6C95488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57" y="2206016"/>
            <a:ext cx="4972306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30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F652-C602-91E2-E9DC-C2DF900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B92A6-8A73-659B-0695-6DB98F13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当进程调用</a:t>
            </a:r>
            <a:r>
              <a:rPr lang="en-US" altLang="zh-CN" dirty="0"/>
              <a:t>free</a:t>
            </a:r>
            <a:r>
              <a:rPr lang="zh-CN" altLang="en-US" dirty="0"/>
              <a:t>时，把相邻的连续地址空间合并为更大的块</a:t>
            </a:r>
            <a:endParaRPr lang="en-US" altLang="zh-CN" dirty="0"/>
          </a:p>
          <a:p>
            <a:pPr lvl="1"/>
            <a:r>
              <a:rPr lang="zh-CN" altLang="en-US" dirty="0"/>
              <a:t>实例：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进程调用</a:t>
            </a:r>
            <a:r>
              <a:rPr lang="en-US" altLang="zh-CN" dirty="0"/>
              <a:t>free(10)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此时可以把相邻的两个连续的空闲块合并为一块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75D7-C9D0-70E1-847E-48502D5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AB13E-560C-A54D-CDE3-DE27B44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1924574"/>
            <a:ext cx="4972306" cy="869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BCBF1-75F6-1726-E8EC-CFF06C03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2" y="1687123"/>
            <a:ext cx="4978656" cy="1219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01DD8-5FB0-F718-F6CA-B191515B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4" y="3332221"/>
            <a:ext cx="5848651" cy="1124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A65BC-6EAA-2DAE-96A3-D90149763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0" y="5055710"/>
            <a:ext cx="3435527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E96E-275D-046C-BE52-FE0CB1A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B60D-D968-44C2-810F-1C1044E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当用户程序调用</a:t>
            </a:r>
            <a:r>
              <a:rPr lang="en-US" altLang="zh-CN" dirty="0"/>
              <a:t>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OS</a:t>
            </a:r>
            <a:r>
              <a:rPr lang="zh-CN" altLang="en-US" dirty="0"/>
              <a:t>如何知道释放多大的空间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需要为每块分配的内存维护一小块内存区域，用于存放该块的大小</a:t>
            </a:r>
            <a:endParaRPr lang="en-US" altLang="zh-CN" dirty="0"/>
          </a:p>
          <a:p>
            <a:pPr lvl="1"/>
            <a:r>
              <a:rPr lang="zh-CN" altLang="en-US" dirty="0"/>
              <a:t>该块通常被称为</a:t>
            </a:r>
            <a:r>
              <a:rPr lang="en-US" altLang="zh-CN" dirty="0"/>
              <a:t>header,</a:t>
            </a:r>
            <a:r>
              <a:rPr lang="zh-CN" altLang="en-US" dirty="0"/>
              <a:t>放在用户申请的内存空间的上方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4D23C-526A-44ED-37D9-E1A189ED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FB936-B0EC-74AC-18EA-86086367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8" y="2621189"/>
            <a:ext cx="5097584" cy="1962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273A76-86FD-B64A-37C5-15133487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80" y="2686902"/>
            <a:ext cx="4799628" cy="1897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AA3807-BCE8-E7E2-EBF6-6D827F38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" y="4689323"/>
            <a:ext cx="2927500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2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943C-AD8B-6B72-2397-02305240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9544-5A08-4C37-622F-A8FBBF7E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当用户进程调用了</a:t>
            </a:r>
            <a:r>
              <a:rPr lang="en-US" altLang="zh-CN" dirty="0"/>
              <a:t>free(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时发生了什么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可以检查</a:t>
            </a:r>
            <a:r>
              <a:rPr lang="en-US" altLang="zh-CN" dirty="0"/>
              <a:t>(assert(</a:t>
            </a:r>
            <a:r>
              <a:rPr lang="en-US" altLang="zh-CN" dirty="0" err="1"/>
              <a:t>hptr</a:t>
            </a:r>
            <a:r>
              <a:rPr lang="en-US" altLang="zh-CN" dirty="0"/>
              <a:t>-&gt;magic == 1234567))</a:t>
            </a:r>
            <a:r>
              <a:rPr lang="zh-CN" altLang="en-US" dirty="0"/>
              <a:t>，以保证</a:t>
            </a:r>
            <a:r>
              <a:rPr lang="en-US" altLang="zh-CN" dirty="0"/>
              <a:t>header</a:t>
            </a:r>
            <a:r>
              <a:rPr lang="zh-CN" altLang="en-US" dirty="0"/>
              <a:t>部分的内存没有被用户进程修改过，也就是</a:t>
            </a:r>
            <a:r>
              <a:rPr lang="en-US" altLang="zh-CN" dirty="0"/>
              <a:t>size</a:t>
            </a:r>
            <a:r>
              <a:rPr lang="zh-CN" altLang="en-US" dirty="0"/>
              <a:t>字段是有效的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负责将</a:t>
            </a:r>
            <a:r>
              <a:rPr lang="en-US" altLang="zh-CN" dirty="0" err="1"/>
              <a:t>hptr</a:t>
            </a:r>
            <a:r>
              <a:rPr lang="zh-CN" altLang="en-US" dirty="0"/>
              <a:t>开始的</a:t>
            </a:r>
            <a:r>
              <a:rPr lang="en-US" altLang="zh-CN" dirty="0"/>
              <a:t>20+8</a:t>
            </a:r>
            <a:r>
              <a:rPr lang="zh-CN" altLang="en-US" dirty="0"/>
              <a:t>个字节空间添加到</a:t>
            </a:r>
            <a:r>
              <a:rPr lang="en-US" altLang="zh-CN" dirty="0"/>
              <a:t>free list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997BE-8E2B-660E-C0F7-469878A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0F04B-16C1-2A89-BCC5-47E3BBFC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9" y="1639565"/>
            <a:ext cx="6490034" cy="1054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DB320-2E47-CD2E-143C-FB6186F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9" y="2783467"/>
            <a:ext cx="4799628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9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4CC7-BF59-8ED4-12A8-FD041A26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6D07-5FF1-CBB6-6FB5-17988D2F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x86</a:t>
            </a:r>
            <a:r>
              <a:rPr lang="zh-CN" altLang="en-US" dirty="0"/>
              <a:t>架构下的</a:t>
            </a:r>
            <a:r>
              <a:rPr lang="en-US" altLang="zh-CN" dirty="0"/>
              <a:t>Linux</a:t>
            </a:r>
            <a:r>
              <a:rPr lang="zh-CN" altLang="en-US" dirty="0"/>
              <a:t>地址空间实例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AE3CF-6AEC-1EFC-4F6C-45225B76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E5657-761A-2D77-BF14-20423B60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98" y="537652"/>
            <a:ext cx="3562067" cy="60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F9F8-BEE4-EE12-D79B-31A0A4B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堆空间中嵌入空闲列表</a:t>
            </a:r>
            <a:r>
              <a:rPr lang="en-US" altLang="zh-CN" dirty="0"/>
              <a:t>(free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18BE-2F2E-2593-9A27-DBD96A3C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为了管理空闲空间，我们需要一个空闲列表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需要如下的结构体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如何创建该结构体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用户程序中的典型做法</a:t>
            </a:r>
            <a:r>
              <a:rPr lang="en-US" altLang="zh-CN" dirty="0"/>
              <a:t>: 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node_t</a:t>
            </a:r>
            <a:r>
              <a:rPr lang="en-US" altLang="zh-CN" dirty="0"/>
              <a:t>));</a:t>
            </a:r>
          </a:p>
          <a:p>
            <a:pPr lvl="1"/>
            <a:r>
              <a:rPr lang="zh-CN" altLang="en-US" dirty="0"/>
              <a:t>但是这里无法使用</a:t>
            </a:r>
            <a:r>
              <a:rPr lang="en-US" altLang="zh-CN" dirty="0"/>
              <a:t>malloc</a:t>
            </a:r>
            <a:r>
              <a:rPr lang="zh-CN" altLang="en-US" dirty="0"/>
              <a:t>（注意：我们的正在实现</a:t>
            </a:r>
            <a:r>
              <a:rPr lang="en-US" altLang="zh-CN" dirty="0"/>
              <a:t>malloc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内存映射系统调用：返回指向空闲块的指针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6C519-81C0-08A2-D574-F141199D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1D9DD-29E4-1F30-C3E2-31D04E57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5" y="124448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BFA51-F945-1CA0-208B-FB18F05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8" y="2948574"/>
            <a:ext cx="41912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3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A692-A78F-9FB0-11F8-DC182B42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0E190-0A76-C0A7-A8A5-13522A0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假设我们管理</a:t>
            </a:r>
            <a:r>
              <a:rPr lang="en-US" altLang="zh-CN" dirty="0"/>
              <a:t>4KB</a:t>
            </a:r>
            <a:r>
              <a:rPr lang="zh-CN" altLang="en-US" dirty="0"/>
              <a:t>的堆空间</a:t>
            </a:r>
            <a:endParaRPr lang="en-US" altLang="zh-CN" dirty="0"/>
          </a:p>
          <a:p>
            <a:r>
              <a:rPr lang="zh-CN" altLang="en-US" dirty="0"/>
              <a:t>初始化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9F815-E777-692F-2F8D-C206FE6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D142D-6415-8E70-E79C-1B49216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3" y="2169971"/>
            <a:ext cx="8128418" cy="1676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BC8F72-797E-217E-A59E-DB7EB733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" y="3895674"/>
            <a:ext cx="686470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46D9-34B5-766E-0B45-9034C0D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05E9-AAB1-FED4-02B0-62C1C3AE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用户进程申请</a:t>
            </a:r>
            <a:r>
              <a:rPr lang="en-US" altLang="zh-CN" dirty="0"/>
              <a:t>100byte</a:t>
            </a:r>
            <a:r>
              <a:rPr lang="zh-CN" altLang="en-US" dirty="0"/>
              <a:t>空间：</a:t>
            </a:r>
            <a:r>
              <a:rPr lang="en-US" altLang="zh-CN" dirty="0"/>
              <a:t>malloc(100)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21B5-34C5-41E1-7695-C10BB9B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C728E-68D5-8626-86B8-1826FCA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3" y="1737069"/>
            <a:ext cx="558828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F625-390F-7A02-47FE-0B3464F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05ED-07A9-F78B-D9E9-57F424B3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假设连续分配了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100byte</a:t>
            </a:r>
            <a:r>
              <a:rPr lang="zh-CN" altLang="en-US" dirty="0"/>
              <a:t>的空间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FAA4B-02FD-CB5D-0A26-D6A4E30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F1CC5-0A70-0153-2A35-7404A76B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7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80F8-6133-49EB-E668-6C8D3D17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14F8A-57CE-3114-D25D-BAC26277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</a:t>
            </a:r>
            <a:r>
              <a:rPr lang="en-US" altLang="zh-CN" dirty="0" err="1"/>
              <a:t>sptr</a:t>
            </a:r>
            <a:r>
              <a:rPr lang="zh-CN" altLang="en-US" dirty="0"/>
              <a:t>指向的内存空间：</a:t>
            </a:r>
            <a:r>
              <a:rPr lang="en-US" altLang="zh-CN" dirty="0"/>
              <a:t>free(</a:t>
            </a:r>
            <a:r>
              <a:rPr lang="en-US" altLang="zh-CN" dirty="0" err="1"/>
              <a:t>sptr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DA947-1373-95A4-65FC-7FBAA9C1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768DF-8EDB-DD97-7F0D-AF298805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0050E-2E3F-5FA3-E992-EF3C7C92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98" y="1386584"/>
            <a:ext cx="4134062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72E1-D4C5-6116-1C64-9F15636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B0F81-4150-59CE-F9E2-D5EB2A67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释放剩余的两个空间后</a:t>
            </a:r>
            <a:endParaRPr lang="en-US" altLang="zh-CN" dirty="0"/>
          </a:p>
          <a:p>
            <a:pPr lvl="1"/>
            <a:r>
              <a:rPr lang="zh-CN" altLang="en-US" dirty="0"/>
              <a:t>发生了碎片化现象</a:t>
            </a:r>
            <a:endParaRPr lang="en-US" altLang="zh-CN" dirty="0"/>
          </a:p>
          <a:p>
            <a:pPr lvl="1"/>
            <a:r>
              <a:rPr lang="zh-CN" altLang="en-US" dirty="0"/>
              <a:t>可以合并相邻节点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730B-C8CB-8D66-8A88-8919640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A34C7E-C806-A9DC-23D0-645FD920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05" y="916054"/>
            <a:ext cx="4496031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9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ED66-67E7-F163-E68B-1E935BE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08CD0-E4D8-AD52-1F66-0152DB40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在多个候选的空闲块中选择哪个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没有最优的策略</a:t>
            </a:r>
            <a:endParaRPr lang="en-US" altLang="zh-CN" dirty="0"/>
          </a:p>
          <a:p>
            <a:pPr lvl="1"/>
            <a:r>
              <a:rPr lang="zh-CN" altLang="en-US" dirty="0"/>
              <a:t>每种策略各有利弊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4C444-F21A-729E-24ED-CFDCF9A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91C-331A-C92B-06CE-DEA23A4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61E-DA5F-02C4-1504-FD16352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最佳匹配</a:t>
            </a:r>
            <a:r>
              <a:rPr lang="en-US" altLang="zh-CN" dirty="0"/>
              <a:t>(Best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最坏匹配</a:t>
            </a:r>
            <a:r>
              <a:rPr lang="en-US" altLang="zh-CN" dirty="0"/>
              <a:t>(Worst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首次匹配</a:t>
            </a:r>
            <a:r>
              <a:rPr lang="en-US" altLang="zh-CN" dirty="0"/>
              <a:t>(First Fit)</a:t>
            </a:r>
          </a:p>
          <a:p>
            <a:pPr lvl="1"/>
            <a:r>
              <a:rPr lang="zh-CN" altLang="en-US" dirty="0"/>
              <a:t>遍历空闲列表，找到第一个满足条件的节点，分配给用户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8C0A3-6A5A-3C8A-FCBA-93BF66A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953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3DAF-24FC-2ACE-13B1-B24BF25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A342-E3B0-D796-4BAE-055A7D9E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假设空闲列表中包含</a:t>
            </a:r>
            <a:r>
              <a:rPr lang="en-US" altLang="zh-CN" dirty="0"/>
              <a:t>3</a:t>
            </a:r>
            <a:r>
              <a:rPr lang="zh-CN" altLang="en-US" dirty="0"/>
              <a:t>个节点，大小分别为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字节，用户进程请求</a:t>
            </a:r>
            <a:r>
              <a:rPr lang="en-US" altLang="zh-CN" dirty="0"/>
              <a:t>15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如果采用最佳匹配策略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如果采用最坏匹配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26CC-C506-7969-4B3A-06FE4C1B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DA68B-5199-FFA7-34FC-C446FF64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2478649"/>
            <a:ext cx="5080261" cy="749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3FF2AC-5111-6390-A3F3-95D1B35D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9" y="3977328"/>
            <a:ext cx="5054860" cy="762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74D77-C4D7-B7B9-8BF3-F21EFEDE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73" y="5646247"/>
            <a:ext cx="4705592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5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E0B4-ED2D-6370-6290-5DC740B3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47E2-ACBB-D003-A8DB-A4DDFDE1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伙伴分配</a:t>
            </a:r>
            <a:r>
              <a:rPr lang="en-US" altLang="zh-CN" dirty="0"/>
              <a:t>(Buddy Allocation)</a:t>
            </a:r>
          </a:p>
          <a:p>
            <a:pPr lvl="1"/>
            <a:r>
              <a:rPr lang="zh-CN" altLang="en-US" dirty="0"/>
              <a:t>假设申请</a:t>
            </a:r>
            <a:r>
              <a:rPr lang="en-US" altLang="zh-CN" dirty="0"/>
              <a:t>7KB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A17B2-7694-332D-1800-69DBD03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37106-2F0A-F4C7-EEE2-C4D4E8F3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0" y="2064311"/>
            <a:ext cx="531522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567D-FAF4-2056-B062-F4D555F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E6B-DB82-2928-1BBA-97266BD2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透明</a:t>
            </a:r>
            <a:r>
              <a:rPr lang="en-US" altLang="zh-CN" dirty="0"/>
              <a:t>(transparency)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实现的内存虚拟化的方式，应该让进程看不到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和硬件完成了虚拟化工作，给进程独享内存的假象</a:t>
            </a:r>
            <a:r>
              <a:rPr lang="en-US" altLang="zh-CN" dirty="0"/>
              <a:t>(illusion)</a:t>
            </a:r>
          </a:p>
          <a:p>
            <a:r>
              <a:rPr lang="zh-CN" altLang="en-US" dirty="0"/>
              <a:t>效率</a:t>
            </a:r>
            <a:r>
              <a:rPr lang="en-US" altLang="zh-CN" dirty="0"/>
              <a:t>(efficiency)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实现虚拟化内存的方式要尽可能高效</a:t>
            </a:r>
            <a:r>
              <a:rPr lang="en-US" altLang="zh-CN" dirty="0"/>
              <a:t>(TLB)</a:t>
            </a:r>
          </a:p>
          <a:p>
            <a:pPr lvl="1"/>
            <a:r>
              <a:rPr lang="zh-CN" altLang="en-US" dirty="0"/>
              <a:t>时间上：不会使程序运行得更慢</a:t>
            </a:r>
            <a:endParaRPr lang="en-US" altLang="zh-CN" dirty="0"/>
          </a:p>
          <a:p>
            <a:pPr lvl="1"/>
            <a:r>
              <a:rPr lang="zh-CN" altLang="en-US" dirty="0"/>
              <a:t>空间上：不要占用太多额外的内存空间</a:t>
            </a:r>
            <a:endParaRPr lang="en-US" altLang="zh-CN" dirty="0"/>
          </a:p>
          <a:p>
            <a:r>
              <a:rPr lang="zh-CN" altLang="en-US" dirty="0"/>
              <a:t>保护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要确保进程</a:t>
            </a:r>
            <a:r>
              <a:rPr lang="en-US" altLang="zh-CN" dirty="0"/>
              <a:t>(</a:t>
            </a:r>
            <a:r>
              <a:rPr lang="zh-CN" altLang="en-US" dirty="0"/>
              <a:t>包括内核</a:t>
            </a:r>
            <a:r>
              <a:rPr lang="en-US" altLang="zh-CN" dirty="0"/>
              <a:t>)</a:t>
            </a:r>
            <a:r>
              <a:rPr lang="zh-CN" altLang="en-US" dirty="0"/>
              <a:t>不会受到其他进程的影响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C44E6-4BF0-EBDE-F6C9-20072D3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5F8-2F83-53FB-3F61-52EB9F0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关于虚拟地址的初步认识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0FEE8-3FAC-5FAC-9961-9E5FE10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语言程序中看到的所有地址都是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Vritual</a:t>
            </a:r>
            <a:r>
              <a:rPr lang="en-US" altLang="zh-CN" dirty="0">
                <a:solidFill>
                  <a:srgbClr val="FF0000"/>
                </a:solidFill>
              </a:rPr>
              <a:t> Address)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FF336-6565-63DC-BBFC-EAE978D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7DAD7-2D3A-1BAD-79CB-3B2DB1DC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4" y="1613655"/>
            <a:ext cx="6137047" cy="2065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E9F212-394F-6BCA-8BED-E660B0C9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19" y="4014328"/>
            <a:ext cx="4132854" cy="795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2126BE-A030-710C-778C-D85C97B7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79" y="1497883"/>
            <a:ext cx="3960202" cy="38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74D7-E34B-2384-9531-90CF385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9CE3-C89C-C931-CA83-EB14E1F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内存类型</a:t>
            </a:r>
            <a:endParaRPr lang="en-US" altLang="zh-CN" dirty="0"/>
          </a:p>
          <a:p>
            <a:r>
              <a:rPr lang="zh-CN" altLang="en-US" dirty="0"/>
              <a:t>栈：申请和释放由编译器隐式地管理，因此有时被称为自动内存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堆：其中内存的申请和释放由程序员显式地完成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8B692-634F-04F8-AAB3-560A605D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52649A-B29F-267C-08EB-53368A5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3" y="2355970"/>
            <a:ext cx="5729591" cy="124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15E2FE-7AB2-A763-CDAA-A4EACF06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" y="4730927"/>
            <a:ext cx="6117961" cy="1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89AF-D2D7-CBBB-A061-AB4F542D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7B02-C21E-D840-8831-647E3B8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步：执行到</a:t>
            </a:r>
            <a:r>
              <a:rPr lang="en-US" altLang="zh-CN" dirty="0"/>
              <a:t>main</a:t>
            </a:r>
            <a:r>
              <a:rPr lang="zh-CN" altLang="en-US" dirty="0"/>
              <a:t>函数的初始阶段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A9425-8A91-DC20-E56D-F6643CFD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B294D-B8D6-6B68-5015-9432911E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DC1CAD-FC61-1895-143C-958CB6DB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0" y="1682659"/>
            <a:ext cx="4310665" cy="21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2290</Words>
  <Application>Microsoft Office PowerPoint</Application>
  <PresentationFormat>宽屏</PresentationFormat>
  <Paragraphs>374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抽象：地址空间</vt:lpstr>
      <vt:lpstr>早期系统</vt:lpstr>
      <vt:lpstr>多道程序和时分共享</vt:lpstr>
      <vt:lpstr>地址空间(The Address Space)</vt:lpstr>
      <vt:lpstr>实例</vt:lpstr>
      <vt:lpstr>虚拟化内存的目标</vt:lpstr>
      <vt:lpstr>【补充】关于虚拟地址的初步认识</vt:lpstr>
      <vt:lpstr>插叙：内存操作API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插叙：内存操作API</vt:lpstr>
      <vt:lpstr>插叙：内存操作API</vt:lpstr>
      <vt:lpstr>机制：地址转换</vt:lpstr>
      <vt:lpstr>一个实例</vt:lpstr>
      <vt:lpstr>一个实例</vt:lpstr>
      <vt:lpstr>一个实例</vt:lpstr>
      <vt:lpstr>地址转换机制</vt:lpstr>
      <vt:lpstr>动态重定位(基于硬件)</vt:lpstr>
      <vt:lpstr>动态重定位(基于硬件)</vt:lpstr>
      <vt:lpstr>动态重定位-硬件职责</vt:lpstr>
      <vt:lpstr>动态重定位-软件职责</vt:lpstr>
      <vt:lpstr>动态重定位-软件职责</vt:lpstr>
      <vt:lpstr>动态重定位-实例</vt:lpstr>
      <vt:lpstr>分段</vt:lpstr>
      <vt:lpstr>分段</vt:lpstr>
      <vt:lpstr>分段</vt:lpstr>
      <vt:lpstr>分段</vt:lpstr>
      <vt:lpstr>分段</vt:lpstr>
      <vt:lpstr>分段</vt:lpstr>
      <vt:lpstr>分段</vt:lpstr>
      <vt:lpstr>支持共享</vt:lpstr>
      <vt:lpstr>分段：OS的职责</vt:lpstr>
      <vt:lpstr>分段：OS的职责</vt:lpstr>
      <vt:lpstr>分段：OS的职责</vt:lpstr>
      <vt:lpstr>分段：OS的职责</vt:lpstr>
      <vt:lpstr>空闲空间管理</vt:lpstr>
      <vt:lpstr>空闲空间管理</vt:lpstr>
      <vt:lpstr>空闲空间管理-基本假设</vt:lpstr>
      <vt:lpstr>数据结构</vt:lpstr>
      <vt:lpstr>分割</vt:lpstr>
      <vt:lpstr>合并</vt:lpstr>
      <vt:lpstr>链表数据结构</vt:lpstr>
      <vt:lpstr>链表数据结构</vt:lpstr>
      <vt:lpstr>堆空间中嵌入空闲列表(free list)</vt:lpstr>
      <vt:lpstr>空闲列表实例</vt:lpstr>
      <vt:lpstr>空闲列表实例</vt:lpstr>
      <vt:lpstr>空闲列表实例</vt:lpstr>
      <vt:lpstr>空闲列表实例</vt:lpstr>
      <vt:lpstr>空闲列表实例</vt:lpstr>
      <vt:lpstr>策略</vt:lpstr>
      <vt:lpstr>策略</vt:lpstr>
      <vt:lpstr>策略</vt:lpstr>
      <vt:lpstr>其他策略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414</cp:revision>
  <dcterms:created xsi:type="dcterms:W3CDTF">2023-02-07T10:14:07Z</dcterms:created>
  <dcterms:modified xsi:type="dcterms:W3CDTF">2025-03-26T10:39:03Z</dcterms:modified>
</cp:coreProperties>
</file>