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85" r:id="rId32"/>
    <p:sldId id="290" r:id="rId33"/>
    <p:sldId id="287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设备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228E1-5CB6-13EE-2F95-021318A4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DMA</a:t>
            </a:r>
            <a:r>
              <a:rPr lang="zh-CN" altLang="en-US" dirty="0"/>
              <a:t>进行高效的数据传送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CB996-E84F-A64A-1B3B-99F1ED8A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实例：写磁盘</a:t>
            </a:r>
            <a:r>
              <a:rPr lang="en-US" altLang="zh-CN" dirty="0"/>
              <a:t>(DMA</a:t>
            </a:r>
            <a:r>
              <a:rPr lang="zh-CN" altLang="en-US" dirty="0"/>
              <a:t>方式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DMA(Direct Memory Access)</a:t>
            </a:r>
          </a:p>
          <a:p>
            <a:pPr lvl="1"/>
            <a:r>
              <a:rPr lang="zh-CN" altLang="en-US" dirty="0"/>
              <a:t>系统中的一个特殊设备，可以实现内存和设备之间的数据传输，不需要</a:t>
            </a:r>
            <a:r>
              <a:rPr lang="en-US" altLang="zh-CN" dirty="0"/>
              <a:t>CPU</a:t>
            </a:r>
            <a:r>
              <a:rPr lang="zh-CN" altLang="en-US" dirty="0"/>
              <a:t>介入</a:t>
            </a:r>
            <a:endParaRPr lang="en-US" altLang="zh-CN" dirty="0"/>
          </a:p>
          <a:p>
            <a:r>
              <a:rPr lang="en-US" altLang="zh-CN" dirty="0"/>
              <a:t>DMA</a:t>
            </a:r>
            <a:r>
              <a:rPr lang="zh-CN" altLang="en-US" dirty="0"/>
              <a:t>工作过程</a:t>
            </a:r>
            <a:endParaRPr lang="en-US" altLang="zh-CN" dirty="0"/>
          </a:p>
          <a:p>
            <a:pPr lvl="1"/>
            <a:r>
              <a:rPr lang="zh-CN" altLang="en-US" dirty="0"/>
              <a:t>操作系统通过编程告诉</a:t>
            </a:r>
            <a:r>
              <a:rPr lang="en-US" altLang="zh-CN" dirty="0"/>
              <a:t>DMA</a:t>
            </a:r>
            <a:r>
              <a:rPr lang="zh-CN" altLang="en-US" dirty="0"/>
              <a:t>数据在内存中的位置、要拷贝的大小、要拷贝到哪个设备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A1C05F-4329-F862-6A5E-5B402A32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92E57-28B4-B21E-9B95-8E97F579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20" y="4130111"/>
            <a:ext cx="7829952" cy="17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8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DE63E-F0B1-7CD9-28ED-4DA82AA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DC0AF-688A-37F5-12B9-F8C1FDEF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磁盘驱动器</a:t>
            </a:r>
            <a:endParaRPr lang="en-US" altLang="zh-CN" dirty="0"/>
          </a:p>
          <a:p>
            <a:pPr lvl="1"/>
            <a:r>
              <a:rPr lang="zh-CN" altLang="en-US" dirty="0"/>
              <a:t>一直是计算机系统中持久数据存储的主要形式</a:t>
            </a:r>
            <a:endParaRPr lang="en-US" altLang="zh-CN" dirty="0"/>
          </a:p>
          <a:p>
            <a:pPr lvl="1"/>
            <a:r>
              <a:rPr lang="zh-CN" altLang="en-US" dirty="0"/>
              <a:t>文件系统的大部分发展都是基于它们的行为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1E98D-EDDD-1697-0603-C4DC5216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45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E79F2-4BC2-DED6-C55D-5CF98C4B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磁盘驱动器的接口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6D945-A4BE-22A3-6420-B0859F11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磁盘由大量扇区组成</a:t>
            </a:r>
            <a:r>
              <a:rPr lang="en-US" altLang="zh-CN" dirty="0"/>
              <a:t>(512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每个扇区都可以读取或写入</a:t>
            </a:r>
            <a:endParaRPr lang="en-US" altLang="zh-CN" dirty="0"/>
          </a:p>
          <a:p>
            <a:pPr lvl="1"/>
            <a:r>
              <a:rPr lang="zh-CN" altLang="en-US" dirty="0"/>
              <a:t>具有</a:t>
            </a:r>
            <a:r>
              <a:rPr lang="en-US" altLang="zh-CN" dirty="0"/>
              <a:t>n</a:t>
            </a:r>
            <a:r>
              <a:rPr lang="zh-CN" altLang="en-US" dirty="0"/>
              <a:t>个扇区的磁盘，扇区编号：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n-1</a:t>
            </a:r>
          </a:p>
          <a:p>
            <a:pPr lvl="1"/>
            <a:r>
              <a:rPr lang="zh-CN" altLang="en-US" dirty="0"/>
              <a:t>操作系统可以多扇区操作，例如每次读取</a:t>
            </a:r>
            <a:r>
              <a:rPr lang="en-US" altLang="zh-CN" dirty="0"/>
              <a:t>4KB(</a:t>
            </a:r>
            <a:r>
              <a:rPr lang="zh-CN" altLang="en-US" dirty="0"/>
              <a:t>或更多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但是磁盘只保证</a:t>
            </a:r>
            <a:r>
              <a:rPr lang="en-US" altLang="zh-CN" dirty="0"/>
              <a:t>512</a:t>
            </a:r>
            <a:r>
              <a:rPr lang="zh-CN" altLang="en-US" dirty="0"/>
              <a:t>字节的写入是原子的</a:t>
            </a:r>
            <a:r>
              <a:rPr lang="en-US" altLang="zh-CN" dirty="0"/>
              <a:t>(atomic)</a:t>
            </a:r>
          </a:p>
          <a:p>
            <a:r>
              <a:rPr lang="zh-CN" altLang="en-US" dirty="0"/>
              <a:t>不成文的合同</a:t>
            </a:r>
            <a:r>
              <a:rPr lang="en-US" altLang="zh-CN" dirty="0"/>
              <a:t>(</a:t>
            </a:r>
            <a:r>
              <a:rPr lang="zh-CN" altLang="en-US" dirty="0"/>
              <a:t>规律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磁盘地址空间内，彼此靠近的块比访问相隔较远的块更快</a:t>
            </a:r>
            <a:endParaRPr lang="en-US" altLang="zh-CN" dirty="0"/>
          </a:p>
          <a:p>
            <a:pPr lvl="1"/>
            <a:r>
              <a:rPr lang="zh-CN" altLang="en-US" dirty="0"/>
              <a:t>访问连续块比访问随机块快很多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68EC1-8A29-B90C-743E-17B6F017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1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04488-3AD5-155E-D572-AEF42251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磁盘的基本结构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EA3EF-23A0-6AB9-020F-0BA14BA9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盘片</a:t>
            </a:r>
            <a:r>
              <a:rPr lang="en-US" altLang="zh-CN" dirty="0"/>
              <a:t>(platter)</a:t>
            </a:r>
          </a:p>
          <a:p>
            <a:pPr lvl="1"/>
            <a:r>
              <a:rPr lang="zh-CN" altLang="en-US" dirty="0"/>
              <a:t>圆形坚硬的表面，通过引入磁性变化来永久保存数据</a:t>
            </a:r>
            <a:endParaRPr lang="en-US" altLang="zh-CN" dirty="0"/>
          </a:p>
          <a:p>
            <a:r>
              <a:rPr lang="zh-CN" altLang="en-US" dirty="0"/>
              <a:t>磁头</a:t>
            </a:r>
            <a:endParaRPr lang="en-US" altLang="zh-CN" dirty="0"/>
          </a:p>
          <a:p>
            <a:pPr lvl="1"/>
            <a:r>
              <a:rPr lang="zh-CN" altLang="en-US" dirty="0"/>
              <a:t>每个盘片有两个面及对应的两个磁头</a:t>
            </a:r>
            <a:endParaRPr lang="en-US" altLang="zh-CN" dirty="0"/>
          </a:p>
          <a:p>
            <a:pPr lvl="1"/>
            <a:r>
              <a:rPr lang="zh-CN" altLang="en-US" dirty="0"/>
              <a:t>磁头连接到磁盘臂</a:t>
            </a:r>
            <a:r>
              <a:rPr lang="en-US" altLang="zh-CN" dirty="0"/>
              <a:t>(disk arm)</a:t>
            </a:r>
          </a:p>
          <a:p>
            <a:r>
              <a:rPr lang="zh-CN" altLang="en-US" dirty="0"/>
              <a:t>主轴</a:t>
            </a:r>
            <a:endParaRPr lang="en-US" altLang="zh-CN" dirty="0"/>
          </a:p>
          <a:p>
            <a:pPr lvl="1"/>
            <a:r>
              <a:rPr lang="zh-CN" altLang="en-US" dirty="0"/>
              <a:t>所有盘片都围绕着主轴连在一起，主轴连接到电机</a:t>
            </a:r>
            <a:endParaRPr lang="en-US" altLang="zh-CN" dirty="0"/>
          </a:p>
          <a:p>
            <a:pPr lvl="1"/>
            <a:r>
              <a:rPr lang="zh-CN" altLang="en-US" dirty="0"/>
              <a:t>电机以固定速度旋转</a:t>
            </a:r>
            <a:r>
              <a:rPr lang="en-US" altLang="zh-CN" dirty="0"/>
              <a:t>(7200~15000 RPM)</a:t>
            </a:r>
          </a:p>
          <a:p>
            <a:r>
              <a:rPr lang="zh-CN" altLang="en-US" dirty="0"/>
              <a:t>磁道</a:t>
            </a:r>
            <a:endParaRPr lang="en-US" altLang="zh-CN" dirty="0"/>
          </a:p>
          <a:p>
            <a:pPr lvl="1"/>
            <a:r>
              <a:rPr lang="zh-CN" altLang="en-US" dirty="0"/>
              <a:t>多个扇区构成的同心圆为一个磁道</a:t>
            </a:r>
            <a:endParaRPr lang="en-US" altLang="zh-CN" dirty="0"/>
          </a:p>
          <a:p>
            <a:r>
              <a:rPr lang="zh-CN" altLang="en-US" dirty="0"/>
              <a:t>扇区</a:t>
            </a:r>
            <a:endParaRPr lang="en-US" altLang="zh-CN" dirty="0"/>
          </a:p>
          <a:p>
            <a:pPr lvl="1"/>
            <a:r>
              <a:rPr lang="zh-CN" altLang="en-US" dirty="0"/>
              <a:t>磁盘上的每个磁道被分为若干个弧段，这些弧段就是扇区</a:t>
            </a:r>
            <a:r>
              <a:rPr lang="en-US" altLang="zh-CN" dirty="0"/>
              <a:t>(sector)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C1E06D-4EFE-888C-29F2-2EA49427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17561D-B742-3F47-05BE-AC93B830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703" y="1836650"/>
            <a:ext cx="3738185" cy="30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5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DE16F-83C2-A048-55EC-AF014E19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A055-EB0E-FFFF-CEBA-AD66CCB1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单磁道模型</a:t>
            </a:r>
            <a:endParaRPr lang="en-US" altLang="zh-CN" dirty="0"/>
          </a:p>
          <a:p>
            <a:pPr lvl="1"/>
            <a:r>
              <a:rPr lang="zh-CN" altLang="en-US" dirty="0"/>
              <a:t>假设有一个单一磁道的简单磁盘</a:t>
            </a:r>
            <a:endParaRPr lang="en-US" altLang="zh-CN" dirty="0"/>
          </a:p>
          <a:p>
            <a:pPr lvl="1"/>
            <a:r>
              <a:rPr lang="zh-CN" altLang="en-US" dirty="0"/>
              <a:t>该磁道只有</a:t>
            </a:r>
            <a:r>
              <a:rPr lang="en-US" altLang="zh-CN" dirty="0"/>
              <a:t>12</a:t>
            </a:r>
            <a:r>
              <a:rPr lang="zh-CN" altLang="en-US" dirty="0"/>
              <a:t>个扇区，每个扇区大小为</a:t>
            </a:r>
            <a:r>
              <a:rPr lang="en-US" altLang="zh-CN" dirty="0"/>
              <a:t>512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r>
              <a:rPr lang="zh-CN" altLang="en-US" dirty="0"/>
              <a:t>用数字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11</a:t>
            </a:r>
            <a:r>
              <a:rPr lang="zh-CN" altLang="en-US" dirty="0"/>
              <a:t>表示这些扇区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CCA835-518B-E1CC-B71E-544A5F07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2F868A-03EE-3D4A-35AC-E5C0581D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67" y="3076779"/>
            <a:ext cx="3601602" cy="31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1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393C8-6FC5-3CBA-8771-2E5E0C42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858E0-69D1-0D77-C345-074B9492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单磁道模型</a:t>
            </a:r>
            <a:endParaRPr lang="en-US" altLang="zh-CN" dirty="0"/>
          </a:p>
          <a:p>
            <a:pPr lvl="1"/>
            <a:r>
              <a:rPr lang="zh-CN" altLang="en-US" dirty="0"/>
              <a:t>简化版的磁盘需要读写扇区，因此需要磁盘臂</a:t>
            </a:r>
            <a:r>
              <a:rPr lang="en-US" altLang="zh-CN" dirty="0"/>
              <a:t>(</a:t>
            </a:r>
            <a:r>
              <a:rPr lang="zh-CN" altLang="en-US" dirty="0"/>
              <a:t>磁盘头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磁盘表面逆时针旋转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045E96-0E3A-6E2C-3BFB-70E9CB7B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61B27E-B07D-A46B-C4E5-BC48DA53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68" y="2772522"/>
            <a:ext cx="3594197" cy="30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0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26243-D871-CE80-6922-3414FAA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旋转延迟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50FA50-BE65-02F6-0776-5F9D240F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如何处理请求</a:t>
            </a:r>
            <a:endParaRPr lang="en-US" altLang="zh-CN" dirty="0"/>
          </a:p>
          <a:p>
            <a:pPr lvl="1"/>
            <a:r>
              <a:rPr lang="zh-CN" altLang="en-US" dirty="0"/>
              <a:t>例如磁盘收到读取块</a:t>
            </a:r>
            <a:r>
              <a:rPr lang="en-US" altLang="zh-CN" dirty="0"/>
              <a:t>(</a:t>
            </a:r>
            <a:r>
              <a:rPr lang="zh-CN" altLang="en-US" dirty="0"/>
              <a:t>扇区</a:t>
            </a:r>
            <a:r>
              <a:rPr lang="en-US" altLang="zh-CN" dirty="0"/>
              <a:t>)0</a:t>
            </a:r>
            <a:r>
              <a:rPr lang="zh-CN" altLang="en-US" dirty="0"/>
              <a:t>的请求，如何处理？</a:t>
            </a:r>
            <a:endParaRPr lang="en-US" altLang="zh-CN" dirty="0"/>
          </a:p>
          <a:p>
            <a:pPr lvl="1"/>
            <a:r>
              <a:rPr lang="zh-CN" altLang="en-US" dirty="0"/>
              <a:t>方法：简单磁盘需要等待期望的扇区旋转到磁头下</a:t>
            </a:r>
            <a:endParaRPr lang="en-US" altLang="zh-CN" dirty="0"/>
          </a:p>
          <a:p>
            <a:r>
              <a:rPr lang="zh-CN" altLang="en-US" dirty="0"/>
              <a:t>旋转延迟</a:t>
            </a:r>
            <a:endParaRPr lang="en-US" altLang="zh-CN" dirty="0"/>
          </a:p>
          <a:p>
            <a:pPr lvl="1"/>
            <a:r>
              <a:rPr lang="zh-CN" altLang="en-US" dirty="0"/>
              <a:t>这种等待被称为“旋转延迟”</a:t>
            </a:r>
            <a:r>
              <a:rPr lang="en-US" altLang="zh-CN" dirty="0"/>
              <a:t>(rotational delay)</a:t>
            </a:r>
          </a:p>
          <a:p>
            <a:pPr lvl="1"/>
            <a:r>
              <a:rPr lang="zh-CN" altLang="en-US" dirty="0"/>
              <a:t>是</a:t>
            </a:r>
            <a:r>
              <a:rPr lang="en-US" altLang="zh-CN" dirty="0"/>
              <a:t>I/O</a:t>
            </a:r>
            <a:r>
              <a:rPr lang="zh-CN" altLang="en-US" dirty="0"/>
              <a:t>服务时间的重要组成部分</a:t>
            </a:r>
            <a:endParaRPr lang="en-US" altLang="zh-CN" dirty="0"/>
          </a:p>
          <a:p>
            <a:r>
              <a:rPr lang="zh-CN" altLang="en-US" dirty="0"/>
              <a:t>旋转延迟的实例</a:t>
            </a:r>
            <a:endParaRPr lang="en-US" altLang="zh-CN" dirty="0"/>
          </a:p>
          <a:p>
            <a:pPr lvl="1"/>
            <a:r>
              <a:rPr lang="zh-CN" altLang="en-US" dirty="0"/>
              <a:t>假设完整的旋转延迟是</a:t>
            </a:r>
            <a:r>
              <a:rPr lang="en-US" altLang="zh-CN" dirty="0"/>
              <a:t>R(</a:t>
            </a:r>
            <a:r>
              <a:rPr lang="zh-CN" altLang="en-US" dirty="0"/>
              <a:t>旋转一周的时间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等待扇区</a:t>
            </a:r>
            <a:r>
              <a:rPr lang="en-US" altLang="zh-CN" dirty="0"/>
              <a:t>0</a:t>
            </a:r>
            <a:r>
              <a:rPr lang="zh-CN" altLang="en-US" dirty="0"/>
              <a:t>到达磁头下方，产生的旋转延迟约为</a:t>
            </a:r>
            <a:r>
              <a:rPr lang="en-US" altLang="zh-CN" dirty="0"/>
              <a:t>R/2</a:t>
            </a:r>
          </a:p>
          <a:p>
            <a:pPr lvl="1"/>
            <a:r>
              <a:rPr lang="zh-CN" altLang="en-US" dirty="0"/>
              <a:t>最坏情况的请求是扇区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12183C-B17B-376D-C0EA-AD7BD0CD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EEB761-35C1-FA85-A6B0-DAF42652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87" y="1238057"/>
            <a:ext cx="3594197" cy="30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7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2C5D3-D952-05F4-3411-51C9BAE3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8A002-E314-BBA3-14B2-7FA9F3A3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多磁道模型</a:t>
            </a:r>
            <a:endParaRPr lang="en-US" altLang="zh-CN" dirty="0"/>
          </a:p>
          <a:p>
            <a:pPr lvl="1"/>
            <a:r>
              <a:rPr lang="zh-CN" altLang="en-US" dirty="0"/>
              <a:t>假设有</a:t>
            </a:r>
            <a:r>
              <a:rPr lang="en-US" altLang="zh-CN" dirty="0"/>
              <a:t>3</a:t>
            </a:r>
            <a:r>
              <a:rPr lang="zh-CN" altLang="en-US" dirty="0"/>
              <a:t>条磁道</a:t>
            </a:r>
            <a:endParaRPr lang="en-US" altLang="zh-CN" dirty="0"/>
          </a:p>
          <a:p>
            <a:pPr lvl="1"/>
            <a:r>
              <a:rPr lang="zh-CN" altLang="en-US" dirty="0"/>
              <a:t>需要读取扇区</a:t>
            </a:r>
            <a:r>
              <a:rPr lang="en-US" altLang="zh-CN" dirty="0"/>
              <a:t>11</a:t>
            </a:r>
          </a:p>
          <a:p>
            <a:pPr lvl="1"/>
            <a:r>
              <a:rPr lang="zh-CN" altLang="en-US" dirty="0"/>
              <a:t>首先需要将磁盘臂移动到正确的磁道</a:t>
            </a:r>
            <a:r>
              <a:rPr lang="en-US" altLang="zh-CN" dirty="0"/>
              <a:t>-</a:t>
            </a:r>
            <a:r>
              <a:rPr lang="zh-CN" altLang="en-US" dirty="0"/>
              <a:t>寻道</a:t>
            </a:r>
            <a:r>
              <a:rPr lang="en-US" altLang="zh-CN" dirty="0"/>
              <a:t>(seek)</a:t>
            </a:r>
          </a:p>
          <a:p>
            <a:pPr lvl="1"/>
            <a:r>
              <a:rPr lang="zh-CN" altLang="en-US" dirty="0"/>
              <a:t>寻道和旋转是最贵的磁盘操作之一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31434-AA4A-5690-9816-DE84A0CA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D7B112-9951-69FE-545B-CD9B24E2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2" y="3429000"/>
            <a:ext cx="6096000" cy="29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8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2C5D3-D952-05F4-3411-51C9BAE3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8A002-E314-BBA3-14B2-7FA9F3A3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多磁道模型</a:t>
            </a:r>
            <a:endParaRPr lang="en-US" altLang="zh-CN" dirty="0"/>
          </a:p>
          <a:p>
            <a:pPr lvl="1"/>
            <a:r>
              <a:rPr lang="zh-CN" altLang="en-US" dirty="0"/>
              <a:t>在寻道</a:t>
            </a:r>
            <a:r>
              <a:rPr lang="en-US" altLang="zh-CN" dirty="0"/>
              <a:t>(seek)</a:t>
            </a:r>
            <a:r>
              <a:rPr lang="zh-CN" altLang="en-US" dirty="0"/>
              <a:t>过程中，盘片也在旋转</a:t>
            </a:r>
            <a:endParaRPr lang="en-US" altLang="zh-CN" dirty="0"/>
          </a:p>
          <a:p>
            <a:pPr lvl="1"/>
            <a:r>
              <a:rPr lang="zh-CN" altLang="en-US" dirty="0"/>
              <a:t>例如这个例子中大约旋转了</a:t>
            </a:r>
            <a:r>
              <a:rPr lang="en-US" altLang="zh-CN" dirty="0"/>
              <a:t>3</a:t>
            </a:r>
            <a:r>
              <a:rPr lang="zh-CN" altLang="en-US" dirty="0"/>
              <a:t>个扇区，因此扇区</a:t>
            </a:r>
            <a:r>
              <a:rPr lang="en-US" altLang="zh-CN" dirty="0"/>
              <a:t>9</a:t>
            </a:r>
            <a:r>
              <a:rPr lang="zh-CN" altLang="en-US" dirty="0"/>
              <a:t>即将通过磁头下方</a:t>
            </a:r>
            <a:endParaRPr lang="en-US" altLang="zh-CN" dirty="0"/>
          </a:p>
          <a:p>
            <a:pPr lvl="1"/>
            <a:r>
              <a:rPr lang="zh-CN" altLang="en-US" dirty="0"/>
              <a:t>当扇区</a:t>
            </a:r>
            <a:r>
              <a:rPr lang="en-US" altLang="zh-CN" dirty="0"/>
              <a:t>11</a:t>
            </a:r>
            <a:r>
              <a:rPr lang="zh-CN" altLang="en-US" dirty="0"/>
              <a:t>经过磁盘头时，</a:t>
            </a:r>
            <a:r>
              <a:rPr lang="en-US" altLang="zh-CN" dirty="0"/>
              <a:t>I/O</a:t>
            </a:r>
            <a:r>
              <a:rPr lang="zh-CN" altLang="en-US" dirty="0"/>
              <a:t>的最后阶段将发生</a:t>
            </a:r>
            <a:r>
              <a:rPr lang="en-US" altLang="zh-CN" dirty="0"/>
              <a:t>-</a:t>
            </a:r>
            <a:r>
              <a:rPr lang="zh-CN" altLang="en-US" dirty="0"/>
              <a:t>传输</a:t>
            </a:r>
            <a:r>
              <a:rPr lang="en-US" altLang="zh-CN" dirty="0"/>
              <a:t>(transfer)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31434-AA4A-5690-9816-DE84A0CA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D7B112-9951-69FE-545B-CD9B24E2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2" y="3429000"/>
            <a:ext cx="6096000" cy="29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2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4C0FA-423D-AFD4-5680-649C82DB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磁道偏斜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8B922-651A-8574-5F3E-D3014260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保证在跨磁道边界时，顺序读取也可以方便地服务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99819-5F65-2EDE-666A-EB7A5AD7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532F25-AF39-09B0-5FBF-D7E08A95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6" y="1644350"/>
            <a:ext cx="4926609" cy="42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系统架构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一个典型的架构</a:t>
            </a:r>
            <a:endParaRPr lang="en-US" altLang="zh-CN" dirty="0"/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通过内存总线和内存相连</a:t>
            </a:r>
            <a:endParaRPr lang="en-US" altLang="zh-CN" dirty="0"/>
          </a:p>
          <a:p>
            <a:pPr lvl="1"/>
            <a:r>
              <a:rPr lang="zh-CN" altLang="en-US" dirty="0"/>
              <a:t>显卡通过常规的</a:t>
            </a:r>
            <a:r>
              <a:rPr lang="en-US" altLang="zh-CN" dirty="0"/>
              <a:t>IO</a:t>
            </a:r>
            <a:r>
              <a:rPr lang="zh-CN" altLang="en-US" dirty="0"/>
              <a:t>总线连接</a:t>
            </a:r>
            <a:endParaRPr lang="en-US" altLang="zh-CN" dirty="0"/>
          </a:p>
          <a:p>
            <a:pPr lvl="1"/>
            <a:r>
              <a:rPr lang="zh-CN" altLang="en-US" dirty="0"/>
              <a:t>慢速设备通过外围总线相连</a:t>
            </a:r>
            <a:endParaRPr lang="en-US" altLang="zh-CN" dirty="0"/>
          </a:p>
          <a:p>
            <a:r>
              <a:rPr lang="zh-CN" altLang="en-US" dirty="0"/>
              <a:t>为何采用这种分层架构</a:t>
            </a:r>
            <a:endParaRPr lang="en-US" altLang="zh-CN" dirty="0"/>
          </a:p>
          <a:p>
            <a:pPr lvl="1"/>
            <a:r>
              <a:rPr lang="zh-CN" altLang="en-US" dirty="0"/>
              <a:t>离</a:t>
            </a:r>
            <a:r>
              <a:rPr lang="en-US" altLang="zh-CN" dirty="0" err="1"/>
              <a:t>cpu</a:t>
            </a:r>
            <a:r>
              <a:rPr lang="zh-CN" altLang="en-US" dirty="0"/>
              <a:t>近的总线速度越快，成本越高</a:t>
            </a:r>
            <a:endParaRPr lang="en-US" altLang="zh-CN" dirty="0"/>
          </a:p>
          <a:p>
            <a:pPr lvl="1"/>
            <a:r>
              <a:rPr lang="zh-CN" altLang="en-US" dirty="0"/>
              <a:t>速度和成本折中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2ED96B-2782-BB94-3476-D0261894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15" y="1275451"/>
            <a:ext cx="5735235" cy="47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7398B-3ECF-9FBB-4F32-9755E235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EB3F1-1DB7-54B2-C31D-C39E56C7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大小约为</a:t>
            </a:r>
            <a:r>
              <a:rPr lang="en-US" altLang="zh-CN" dirty="0"/>
              <a:t>8MB</a:t>
            </a:r>
            <a:r>
              <a:rPr lang="zh-CN" altLang="en-US" dirty="0"/>
              <a:t>或</a:t>
            </a:r>
            <a:r>
              <a:rPr lang="en-US" altLang="zh-CN" dirty="0"/>
              <a:t>16MB</a:t>
            </a:r>
          </a:p>
          <a:p>
            <a:r>
              <a:rPr lang="zh-CN" altLang="en-US" dirty="0"/>
              <a:t>可以保存从磁盘读取或写入的数据</a:t>
            </a:r>
            <a:endParaRPr lang="en-US" altLang="zh-CN" dirty="0"/>
          </a:p>
          <a:p>
            <a:r>
              <a:rPr lang="zh-CN" altLang="en-US" dirty="0"/>
              <a:t>例如：当从磁盘读取一个扇区，可以将该磁道上的所有扇区读入缓存，加快后续对同一磁道的访问速度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353FE-381A-7C4F-EB5C-EA0B788B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72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6336D-964D-E81B-C7C5-87F79387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D3FD5-218B-7D7A-C248-6E51EA6B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写入策略</a:t>
            </a:r>
            <a:endParaRPr lang="en-US" altLang="zh-CN" dirty="0"/>
          </a:p>
          <a:p>
            <a:r>
              <a:rPr lang="zh-CN" altLang="en-US" dirty="0"/>
              <a:t>后写</a:t>
            </a:r>
            <a:r>
              <a:rPr lang="en-US" altLang="zh-CN" dirty="0"/>
              <a:t>(write back)</a:t>
            </a:r>
          </a:p>
          <a:p>
            <a:pPr lvl="1"/>
            <a:r>
              <a:rPr lang="zh-CN" altLang="en-US" dirty="0"/>
              <a:t>数据写入缓存后，回报写入完成，后续慢慢写入磁盘</a:t>
            </a:r>
            <a:endParaRPr lang="en-US" altLang="zh-CN" dirty="0"/>
          </a:p>
          <a:p>
            <a:pPr lvl="1"/>
            <a:r>
              <a:rPr lang="zh-CN" altLang="en-US" dirty="0"/>
              <a:t>这种方式看起来“更快”，但可能有风险</a:t>
            </a:r>
            <a:endParaRPr lang="en-US" altLang="zh-CN" dirty="0"/>
          </a:p>
          <a:p>
            <a:r>
              <a:rPr lang="zh-CN" altLang="en-US" dirty="0"/>
              <a:t>直写</a:t>
            </a:r>
            <a:r>
              <a:rPr lang="en-US" altLang="zh-CN" dirty="0"/>
              <a:t>(write through)</a:t>
            </a:r>
          </a:p>
          <a:p>
            <a:pPr lvl="1"/>
            <a:r>
              <a:rPr lang="zh-CN" altLang="en-US" dirty="0"/>
              <a:t>写入实际磁盘后，回报写入完成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500DC-CB16-930F-A4CB-782505C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89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90DFD-CD06-BCC5-6179-4585B67C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1305F-508B-6091-56FD-E0F69C23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时间可以表示为</a:t>
            </a:r>
            <a:r>
              <a:rPr lang="en-US" altLang="zh-CN" dirty="0"/>
              <a:t>3</a:t>
            </a:r>
            <a:r>
              <a:rPr lang="zh-CN" altLang="en-US" dirty="0"/>
              <a:t>个主要部分之和</a:t>
            </a:r>
            <a:endParaRPr lang="en-US" altLang="zh-CN" dirty="0"/>
          </a:p>
          <a:p>
            <a:pPr lvl="1"/>
            <a:r>
              <a:rPr lang="zh-CN" altLang="en-US" dirty="0"/>
              <a:t>寻道时间</a:t>
            </a:r>
            <a:endParaRPr lang="en-US" altLang="zh-CN" dirty="0"/>
          </a:p>
          <a:p>
            <a:pPr lvl="1"/>
            <a:r>
              <a:rPr lang="zh-CN" altLang="en-US" dirty="0"/>
              <a:t>旋转时间</a:t>
            </a:r>
            <a:endParaRPr lang="en-US" altLang="zh-CN" dirty="0"/>
          </a:p>
          <a:p>
            <a:pPr lvl="1"/>
            <a:r>
              <a:rPr lang="zh-CN" altLang="en-US" dirty="0"/>
              <a:t>传输时间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速率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02B9DE-425B-0BCF-EF2B-16EAE710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5BEE13-B778-7762-5D94-4579AECC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3" y="2972987"/>
            <a:ext cx="5122433" cy="780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583599-50A8-9BB0-B409-0D216A622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77" y="4299008"/>
            <a:ext cx="3196599" cy="9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7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801BB-C769-C062-EF1C-0973670E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两种工作负载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25DC7-6583-2F12-C8D2-2FEDD79E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  <a:r>
              <a:rPr lang="en-US" altLang="zh-CN" dirty="0"/>
              <a:t>(random)</a:t>
            </a:r>
            <a:r>
              <a:rPr lang="zh-CN" altLang="en-US" dirty="0"/>
              <a:t>工作负载</a:t>
            </a:r>
            <a:endParaRPr lang="en-US" altLang="zh-CN" dirty="0"/>
          </a:p>
          <a:p>
            <a:pPr lvl="1"/>
            <a:r>
              <a:rPr lang="zh-CN" altLang="en-US" dirty="0"/>
              <a:t>向磁盘上的随机位置发出小的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4KB)</a:t>
            </a:r>
            <a:r>
              <a:rPr lang="zh-CN" altLang="en-US" dirty="0"/>
              <a:t>读取请求</a:t>
            </a:r>
            <a:endParaRPr lang="en-US" altLang="zh-CN" dirty="0"/>
          </a:p>
          <a:p>
            <a:pPr lvl="1"/>
            <a:r>
              <a:rPr lang="zh-CN" altLang="en-US" dirty="0"/>
              <a:t>例如数据库管理系统</a:t>
            </a:r>
            <a:endParaRPr lang="en-US" altLang="zh-CN" dirty="0"/>
          </a:p>
          <a:p>
            <a:r>
              <a:rPr lang="zh-CN" altLang="en-US" dirty="0"/>
              <a:t>顺序</a:t>
            </a:r>
            <a:r>
              <a:rPr lang="en-US" altLang="zh-CN" dirty="0"/>
              <a:t>(sequential)</a:t>
            </a:r>
            <a:r>
              <a:rPr lang="zh-CN" altLang="en-US" dirty="0"/>
              <a:t>工作负载</a:t>
            </a:r>
            <a:endParaRPr lang="en-US" altLang="zh-CN" dirty="0"/>
          </a:p>
          <a:p>
            <a:pPr lvl="1"/>
            <a:r>
              <a:rPr lang="zh-CN" altLang="en-US" dirty="0"/>
              <a:t>从磁盘读取大量的连续扇区</a:t>
            </a:r>
            <a:endParaRPr lang="en-US" altLang="zh-CN" dirty="0"/>
          </a:p>
          <a:p>
            <a:pPr lvl="1"/>
            <a:r>
              <a:rPr lang="zh-CN" altLang="en-US" dirty="0"/>
              <a:t>例如大的压缩文件的解压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90B074-09C0-9A30-7656-026AFB8A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4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14D32-4C86-98BC-19D1-2BB367ED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比较磁盘驱动器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70DC9-7CF6-369B-4706-4176007A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高性能</a:t>
            </a:r>
            <a:r>
              <a:rPr lang="en-US" altLang="zh-CN" dirty="0"/>
              <a:t>SCSI</a:t>
            </a:r>
            <a:r>
              <a:rPr lang="zh-CN" altLang="en-US" dirty="0"/>
              <a:t>驱动器</a:t>
            </a:r>
            <a:endParaRPr lang="en-US" altLang="zh-CN" dirty="0"/>
          </a:p>
          <a:p>
            <a:r>
              <a:rPr lang="zh-CN" altLang="en-US" dirty="0"/>
              <a:t>大容量</a:t>
            </a:r>
            <a:r>
              <a:rPr lang="en-US" altLang="zh-CN" dirty="0"/>
              <a:t>SATA</a:t>
            </a:r>
            <a:r>
              <a:rPr lang="zh-CN" altLang="en-US" dirty="0"/>
              <a:t>驱动器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89F96-45F4-3767-7CA7-3BFD4C98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A71DE9-D748-8751-5F6B-26D66D76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60" y="1981427"/>
            <a:ext cx="6726472" cy="29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2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C7D4-CDAD-BB28-0BE6-9277AFF6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随机工作负载下的对比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F5E37-5783-67DD-F0E3-BFF38233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假设读取</a:t>
            </a:r>
            <a:r>
              <a:rPr lang="en-US" altLang="zh-CN" dirty="0"/>
              <a:t>4KB</a:t>
            </a:r>
            <a:r>
              <a:rPr lang="zh-CN" altLang="en-US" dirty="0"/>
              <a:t>随机数据块</a:t>
            </a:r>
            <a:endParaRPr lang="en-US" altLang="zh-CN" dirty="0"/>
          </a:p>
          <a:p>
            <a:r>
              <a:rPr lang="en-US" altLang="zh-CN" dirty="0"/>
              <a:t>Cheetah(SCSI)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平均寻道时间采用厂商给出的指标</a:t>
            </a:r>
            <a:endParaRPr lang="en-US" altLang="zh-CN" dirty="0"/>
          </a:p>
          <a:p>
            <a:r>
              <a:rPr lang="zh-CN" altLang="en-US" dirty="0"/>
              <a:t>平均旋转时间</a:t>
            </a:r>
            <a:endParaRPr lang="en-US" altLang="zh-CN" dirty="0"/>
          </a:p>
          <a:p>
            <a:pPr lvl="1"/>
            <a:r>
              <a:rPr lang="en-US" altLang="zh-CN" dirty="0"/>
              <a:t>15000rpm -&gt; 250rps -&gt; 4ms</a:t>
            </a:r>
          </a:p>
          <a:p>
            <a:r>
              <a:rPr lang="zh-CN" altLang="en-US" dirty="0"/>
              <a:t>传输时间</a:t>
            </a:r>
            <a:endParaRPr lang="en-US" altLang="zh-CN" dirty="0"/>
          </a:p>
          <a:p>
            <a:pPr lvl="1"/>
            <a:r>
              <a:rPr lang="en-US" altLang="zh-CN" dirty="0"/>
              <a:t>4KB / 125MB/s = 32</a:t>
            </a:r>
            <a:r>
              <a:rPr lang="zh-CN" altLang="en-US" dirty="0"/>
              <a:t>微秒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A7DFA-0FED-125D-E397-84FE17B9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DB138F-F400-373A-1A57-65E23E0E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3" y="1964400"/>
            <a:ext cx="5122433" cy="780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521C29-2926-D944-7F85-AE3F1857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65" y="2642412"/>
            <a:ext cx="8251839" cy="6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0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688-68B2-E1C8-1946-5166BEF8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随机工作负载下的对比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40E50-361A-CEE5-8F2F-5849E837C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Cheetah(SCSI)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4KB / 6ms = 0.66MB/s</a:t>
            </a:r>
          </a:p>
          <a:p>
            <a:r>
              <a:rPr lang="zh-CN" altLang="en-US" dirty="0"/>
              <a:t>对</a:t>
            </a:r>
            <a:r>
              <a:rPr lang="en-US" altLang="zh-CN" dirty="0"/>
              <a:t>Barracuda(SATA)</a:t>
            </a:r>
            <a:r>
              <a:rPr lang="zh-CN" altLang="en-US" dirty="0"/>
              <a:t>做同样的计算，得到</a:t>
            </a:r>
            <a:r>
              <a:rPr lang="en-US" altLang="zh-CN" dirty="0"/>
              <a:t>0.31MB/s</a:t>
            </a:r>
          </a:p>
          <a:p>
            <a:r>
              <a:rPr lang="zh-CN" altLang="en-US" dirty="0"/>
              <a:t>随机工作负载下，</a:t>
            </a:r>
            <a:r>
              <a:rPr lang="en-US" altLang="zh-CN" dirty="0"/>
              <a:t>SCSI</a:t>
            </a:r>
            <a:r>
              <a:rPr lang="zh-CN" altLang="en-US" dirty="0"/>
              <a:t>磁盘的速率是</a:t>
            </a:r>
            <a:r>
              <a:rPr lang="en-US" altLang="zh-CN" dirty="0"/>
              <a:t>SATA</a:t>
            </a:r>
            <a:r>
              <a:rPr lang="zh-CN" altLang="en-US" dirty="0"/>
              <a:t>磁盘的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D21C97-34B1-5489-A96B-F09191B0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2ADF70-4F35-FB65-32B2-A8FD3290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2" y="1496941"/>
            <a:ext cx="3196599" cy="9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4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B052D-1EBE-F937-C851-BADE1363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顺序工作负载下的对比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CC131-10EF-A656-B4A5-0E1C6AE25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假设传输数据大小为</a:t>
            </a:r>
            <a:r>
              <a:rPr lang="en-US" altLang="zh-CN" dirty="0"/>
              <a:t>100MB</a:t>
            </a:r>
          </a:p>
          <a:p>
            <a:pPr lvl="1"/>
            <a:r>
              <a:rPr lang="zh-CN" altLang="en-US" dirty="0"/>
              <a:t>假定在很长的传输之前只有一次寻道和旋转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Cheetah(SCSI)</a:t>
            </a:r>
            <a:r>
              <a:rPr lang="zh-CN" altLang="en-US" dirty="0"/>
              <a:t>磁盘</a:t>
            </a:r>
            <a:endParaRPr lang="en-US" altLang="zh-CN" dirty="0"/>
          </a:p>
          <a:p>
            <a:pPr lvl="1"/>
            <a:r>
              <a:rPr lang="en-US" altLang="zh-CN" dirty="0"/>
              <a:t>100MB / 125MB/s = 800ms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Barracuda(SATA)</a:t>
            </a:r>
            <a:r>
              <a:rPr lang="zh-CN" altLang="en-US" dirty="0"/>
              <a:t>磁盘</a:t>
            </a:r>
            <a:endParaRPr lang="en-US" altLang="zh-CN" dirty="0"/>
          </a:p>
          <a:p>
            <a:pPr lvl="1"/>
            <a:r>
              <a:rPr lang="en-US" altLang="zh-CN" dirty="0"/>
              <a:t>100MB / 105MB/s = 950ms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8A2FD7-42B8-92CB-5F9C-81EF2CE9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519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678CF-9D51-5269-19F5-F8B4FD2F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SCSI</a:t>
            </a:r>
            <a:r>
              <a:rPr lang="zh-CN" altLang="en-US" dirty="0"/>
              <a:t>和</a:t>
            </a:r>
            <a:r>
              <a:rPr lang="en-US" altLang="zh-CN" dirty="0"/>
              <a:t>SATA</a:t>
            </a:r>
            <a:r>
              <a:rPr lang="zh-CN" altLang="en-US" dirty="0"/>
              <a:t>磁盘对比的结论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DED05-4FDA-FC77-E2F6-297D7BAA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可以得到如下的表格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结论</a:t>
            </a:r>
            <a:endParaRPr lang="en-US" altLang="zh-CN" dirty="0"/>
          </a:p>
          <a:p>
            <a:pPr lvl="1"/>
            <a:r>
              <a:rPr lang="zh-CN" altLang="en-US" dirty="0"/>
              <a:t>随机和顺序工作负载之间的差异很大</a:t>
            </a:r>
            <a:endParaRPr lang="en-US" altLang="zh-CN" dirty="0"/>
          </a:p>
          <a:p>
            <a:pPr lvl="1"/>
            <a:r>
              <a:rPr lang="zh-CN" altLang="en-US" dirty="0"/>
              <a:t>高端“性能”磁盘和低端“容量”磁盘之间的性能差异很大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02696A-DF02-8ECF-E3F9-D3EF6973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280126-BB2C-1389-FFA5-FE99823F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89" y="1494022"/>
            <a:ext cx="7063769" cy="136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53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3455D-5589-F94A-45C2-DB4F0118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B60B4-C573-56FB-E7EB-FA8C2251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磁盘调度</a:t>
            </a:r>
            <a:endParaRPr lang="en-US" altLang="zh-CN" dirty="0"/>
          </a:p>
          <a:p>
            <a:pPr lvl="1"/>
            <a:r>
              <a:rPr lang="zh-CN" altLang="en-US" dirty="0"/>
              <a:t>给定一组</a:t>
            </a:r>
            <a:r>
              <a:rPr lang="en-US" altLang="zh-CN" dirty="0"/>
              <a:t>I/O</a:t>
            </a:r>
            <a:r>
              <a:rPr lang="zh-CN" altLang="en-US" dirty="0"/>
              <a:t>请求，磁盘调度程序检查请求并决定下一个要调度的请求</a:t>
            </a:r>
            <a:endParaRPr lang="en-US" altLang="zh-CN" dirty="0"/>
          </a:p>
          <a:p>
            <a:r>
              <a:rPr lang="zh-CN" altLang="en-US" dirty="0"/>
              <a:t>任务</a:t>
            </a:r>
            <a:r>
              <a:rPr lang="en-US" altLang="zh-CN" dirty="0"/>
              <a:t>(</a:t>
            </a:r>
            <a:r>
              <a:rPr lang="zh-CN" altLang="en-US" dirty="0"/>
              <a:t>进程</a:t>
            </a:r>
            <a:r>
              <a:rPr lang="en-US" altLang="zh-CN" dirty="0"/>
              <a:t>)</a:t>
            </a:r>
            <a:r>
              <a:rPr lang="zh-CN" altLang="en-US" dirty="0"/>
              <a:t>调度</a:t>
            </a:r>
            <a:endParaRPr lang="en-US" altLang="zh-CN" dirty="0"/>
          </a:p>
          <a:p>
            <a:pPr lvl="1"/>
            <a:r>
              <a:rPr lang="zh-CN" altLang="en-US" dirty="0"/>
              <a:t>任务长度通常是不知道的</a:t>
            </a:r>
            <a:endParaRPr lang="en-US" altLang="zh-CN" dirty="0"/>
          </a:p>
          <a:p>
            <a:r>
              <a:rPr lang="zh-CN" altLang="en-US" dirty="0"/>
              <a:t>磁盘调度</a:t>
            </a:r>
            <a:endParaRPr lang="en-US" altLang="zh-CN" dirty="0"/>
          </a:p>
          <a:p>
            <a:pPr lvl="1"/>
            <a:r>
              <a:rPr lang="zh-CN" altLang="en-US" dirty="0"/>
              <a:t>可以很好地猜测“任务”需要多长时间</a:t>
            </a:r>
            <a:endParaRPr lang="en-US" altLang="zh-CN" dirty="0"/>
          </a:p>
          <a:p>
            <a:pPr lvl="1"/>
            <a:r>
              <a:rPr lang="zh-CN" altLang="en-US" dirty="0"/>
              <a:t>通过估计请求的旋转延迟，磁盘调度程序可以知道每个请求将花费多长时间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9BEBF-C978-CD24-CF50-771BC71A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F1ABCC-4ACC-ABDB-CE6F-73F54E3A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3" y="4977278"/>
            <a:ext cx="5122433" cy="7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4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D61E9-2585-B9B9-F039-373E88A9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EB233-1FB7-7302-A35A-B4929757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硬件接口</a:t>
            </a:r>
            <a:endParaRPr lang="en-US" altLang="zh-CN" dirty="0"/>
          </a:p>
          <a:p>
            <a:pPr lvl="1"/>
            <a:r>
              <a:rPr lang="zh-CN" altLang="en-US" dirty="0"/>
              <a:t>只暴露设备的控制接口（即寄存器），屏蔽复杂的内部实现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2F662-943E-7323-0251-19FD5BC0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9925D6-63B0-A1D5-FD36-07D6FDB8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35" y="1964693"/>
            <a:ext cx="7283824" cy="2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3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5D112-2688-5137-E945-896E32DC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FCFS</a:t>
            </a:r>
            <a:r>
              <a:rPr lang="zh-CN" altLang="en-US" dirty="0"/>
              <a:t>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6DDD2-4C9D-B44A-31DE-C10663F12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FCFS</a:t>
            </a:r>
            <a:r>
              <a:rPr lang="zh-CN" altLang="en-US" dirty="0"/>
              <a:t>：先到先服务调度算法</a:t>
            </a:r>
            <a:endParaRPr lang="en-US" altLang="zh-CN" dirty="0"/>
          </a:p>
          <a:p>
            <a:pPr lvl="1"/>
            <a:r>
              <a:rPr lang="zh-CN" altLang="en-US" dirty="0"/>
              <a:t>按照请求到达顺序访问磁盘</a:t>
            </a:r>
            <a:endParaRPr lang="en-US" altLang="zh-CN" dirty="0"/>
          </a:p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请求顺序</a:t>
            </a:r>
            <a:r>
              <a:rPr lang="en-US" altLang="zh-CN" dirty="0"/>
              <a:t>: (82, 170, 43, 140, 24, 16, 190)</a:t>
            </a:r>
          </a:p>
          <a:p>
            <a:pPr lvl="1"/>
            <a:r>
              <a:rPr lang="zh-CN" altLang="en-US" dirty="0"/>
              <a:t>磁头当前位置：</a:t>
            </a:r>
            <a:r>
              <a:rPr lang="en-US" altLang="zh-CN" dirty="0"/>
              <a:t>50</a:t>
            </a:r>
          </a:p>
          <a:p>
            <a:pPr lvl="1"/>
            <a:r>
              <a:rPr lang="zh-CN" altLang="en-US" dirty="0"/>
              <a:t>总移动距离</a:t>
            </a:r>
            <a:r>
              <a:rPr lang="en-US" altLang="zh-CN" dirty="0"/>
              <a:t>=(82-50)+(170-82)+(170-43)+(140-43)+(140-24)+(24-16)+(190-16)=642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97F21-785E-46D6-37EF-1210A870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884CC2-35A7-406D-5128-77ADBFA0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84" y="4047011"/>
            <a:ext cx="4780007" cy="26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28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57DB0-1443-14C8-8C87-634A3DEE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SSTF</a:t>
            </a:r>
            <a:r>
              <a:rPr lang="zh-CN" altLang="en-US" dirty="0"/>
              <a:t>：最短寻道时间优先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26904-F20B-E525-399B-65B37490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SSTF(Shortest Seek Time First)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I/O</a:t>
            </a:r>
            <a:r>
              <a:rPr lang="zh-CN" altLang="en-US" dirty="0"/>
              <a:t>请求队列排序，选择在最近磁道上的请求先完成</a:t>
            </a:r>
            <a:endParaRPr lang="en-US" altLang="zh-CN" dirty="0"/>
          </a:p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假设磁头当前位置在内圈磁道</a:t>
            </a:r>
            <a:endParaRPr lang="en-US" altLang="zh-CN" dirty="0"/>
          </a:p>
          <a:p>
            <a:pPr lvl="1"/>
            <a:r>
              <a:rPr lang="zh-CN" altLang="en-US" dirty="0"/>
              <a:t>请求扇区</a:t>
            </a:r>
            <a:r>
              <a:rPr lang="en-US" altLang="zh-CN" dirty="0"/>
              <a:t>21(</a:t>
            </a:r>
            <a:r>
              <a:rPr lang="zh-CN" altLang="en-US" dirty="0"/>
              <a:t>中间磁道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2(</a:t>
            </a:r>
            <a:r>
              <a:rPr lang="zh-CN" altLang="en-US" dirty="0"/>
              <a:t>外圈磁道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此时先完成对扇区</a:t>
            </a:r>
            <a:r>
              <a:rPr lang="en-US" altLang="zh-CN" dirty="0"/>
              <a:t>21</a:t>
            </a:r>
            <a:r>
              <a:rPr lang="zh-CN" altLang="en-US" dirty="0"/>
              <a:t>的访问，再去访问扇区</a:t>
            </a:r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20D3B-3ECD-9327-C319-66F107BE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10C611-B516-4F39-1FD7-CCE9E45B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074" y="2490485"/>
            <a:ext cx="4006215" cy="34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12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02D7D-9C32-8B27-D263-D146528C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SSTF</a:t>
            </a:r>
            <a:r>
              <a:rPr lang="zh-CN" altLang="en-US" dirty="0"/>
              <a:t>：最短寻道时间优先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BA09D-35F7-4AC7-1676-1731337C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请求顺序</a:t>
            </a:r>
            <a:r>
              <a:rPr lang="en-US" altLang="zh-CN" dirty="0"/>
              <a:t>: (82, 170, 43, 140, 24, 16, 190)</a:t>
            </a:r>
          </a:p>
          <a:p>
            <a:pPr lvl="1"/>
            <a:r>
              <a:rPr lang="zh-CN" altLang="en-US" dirty="0"/>
              <a:t>磁头当前位置：</a:t>
            </a:r>
            <a:r>
              <a:rPr lang="en-US" altLang="zh-CN" dirty="0"/>
              <a:t>50</a:t>
            </a:r>
          </a:p>
          <a:p>
            <a:pPr lvl="1"/>
            <a:r>
              <a:rPr lang="zh-CN" altLang="en-US" dirty="0"/>
              <a:t>总移动距离</a:t>
            </a:r>
            <a:r>
              <a:rPr lang="en-US" altLang="zh-CN" dirty="0"/>
              <a:t>=(50-43)+(43-24)+(24-16)+(82-16)+(140-82)+(170-140)+(190-170)=208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饥饿问题</a:t>
            </a:r>
            <a:endParaRPr lang="en-US" altLang="zh-CN" dirty="0"/>
          </a:p>
          <a:p>
            <a:pPr lvl="1"/>
            <a:r>
              <a:rPr lang="zh-CN" altLang="en-US" dirty="0"/>
              <a:t>如果连续的多个请求集中在局部，则远处磁道会出现饥饿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ED71B-8B2C-0983-E761-2693CAA2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0620D1-E3ED-FADC-CE60-19363E2E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855" y="2896255"/>
            <a:ext cx="6235053" cy="26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33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F27F3-6F75-92E2-2395-EE7360F8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电梯算法</a:t>
            </a:r>
            <a:r>
              <a:rPr lang="en-US" altLang="zh-CN" dirty="0"/>
              <a:t>(SCAN)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4C5D1-5F13-A82E-5043-F6738A20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算法描述</a:t>
            </a:r>
            <a:endParaRPr lang="en-US" altLang="zh-CN" dirty="0"/>
          </a:p>
          <a:p>
            <a:pPr lvl="1"/>
            <a:r>
              <a:rPr lang="zh-CN" altLang="en-US" dirty="0"/>
              <a:t>向特定方向移动磁盘臂，服务沿途的请求，直到最后一个磁道</a:t>
            </a:r>
            <a:r>
              <a:rPr lang="en-US" altLang="zh-CN" dirty="0"/>
              <a:t>(</a:t>
            </a:r>
            <a:r>
              <a:rPr lang="zh-CN" altLang="en-US" dirty="0"/>
              <a:t>终点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到达终点后，调转方向，再重复上述操作</a:t>
            </a:r>
            <a:endParaRPr lang="en-US" altLang="zh-CN" dirty="0"/>
          </a:p>
          <a:p>
            <a:pPr lvl="1"/>
            <a:r>
              <a:rPr lang="zh-CN" altLang="en-US" dirty="0"/>
              <a:t>类似于电梯的行为，因此有时被称为电梯算法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180B1-73C7-7F76-86DF-30DA1C6D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460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D5664-61A4-9C47-C2BA-4602CE44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电梯算法</a:t>
            </a:r>
            <a:r>
              <a:rPr lang="en-US" altLang="zh-CN" dirty="0"/>
              <a:t>(SCAN)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C9FBB-B554-EC52-0295-CEB749D96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请求顺序</a:t>
            </a:r>
            <a:r>
              <a:rPr lang="en-US" altLang="zh-CN" dirty="0"/>
              <a:t>: (82, 170, 43, 140, 24, 16, 190)</a:t>
            </a:r>
          </a:p>
          <a:p>
            <a:pPr lvl="1"/>
            <a:r>
              <a:rPr lang="zh-CN" altLang="en-US" dirty="0"/>
              <a:t>磁头当前位置：</a:t>
            </a:r>
            <a:r>
              <a:rPr lang="en-US" altLang="zh-CN" dirty="0"/>
              <a:t>50</a:t>
            </a:r>
            <a:r>
              <a:rPr lang="zh-CN" altLang="en-US" dirty="0"/>
              <a:t>，向大序号方向移动</a:t>
            </a:r>
            <a:endParaRPr lang="en-US" altLang="zh-CN" dirty="0"/>
          </a:p>
          <a:p>
            <a:pPr lvl="1"/>
            <a:r>
              <a:rPr lang="zh-CN" altLang="en-US" dirty="0"/>
              <a:t>总移动距离</a:t>
            </a:r>
            <a:r>
              <a:rPr lang="en-US" altLang="zh-CN" dirty="0"/>
              <a:t>=(199-50)+(199-16)=332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25C4E-18DF-D370-9A6B-34E20A2B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328BEC-4526-CEDE-A8DF-F05C5375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73" y="3145800"/>
            <a:ext cx="6532701" cy="30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5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94F12-DFE8-2005-2DE1-EDDF39B1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C-SCAN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CCB35-B038-28B0-6C3B-731D1E42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SCAN</a:t>
            </a:r>
            <a:r>
              <a:rPr lang="zh-CN" altLang="en-US" dirty="0"/>
              <a:t>算法的问题</a:t>
            </a:r>
            <a:endParaRPr lang="en-US" altLang="zh-CN" dirty="0"/>
          </a:p>
          <a:p>
            <a:pPr lvl="1"/>
            <a:r>
              <a:rPr lang="zh-CN" altLang="en-US" dirty="0"/>
              <a:t>当扫描方向发生变化，还会逐一服务沿途的请求</a:t>
            </a:r>
            <a:endParaRPr lang="en-US" altLang="zh-CN" dirty="0"/>
          </a:p>
          <a:p>
            <a:pPr lvl="1"/>
            <a:r>
              <a:rPr lang="zh-CN" altLang="en-US" dirty="0"/>
              <a:t>此时远处的磁道会产生饥饿</a:t>
            </a:r>
            <a:endParaRPr lang="en-US" altLang="zh-CN" dirty="0"/>
          </a:p>
          <a:p>
            <a:r>
              <a:rPr lang="en-US" altLang="zh-CN" dirty="0"/>
              <a:t>C-SCAN</a:t>
            </a:r>
          </a:p>
          <a:p>
            <a:pPr lvl="1"/>
            <a:r>
              <a:rPr lang="zh-CN" altLang="en-US" dirty="0"/>
              <a:t>当到达终点后，直接复位到起始点，并重新开始逐一服务沿途的每个请求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代表</a:t>
            </a:r>
            <a:r>
              <a:rPr lang="en-US" altLang="zh-CN" dirty="0"/>
              <a:t>circular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063C4A-AE6C-7A66-21A3-C9409345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29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0F21E-076B-D329-11A4-ED7E2E66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C-SCAN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1C855-EDB1-C506-497B-A47BE8F7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请求顺序</a:t>
            </a:r>
            <a:r>
              <a:rPr lang="en-US" altLang="zh-CN" dirty="0"/>
              <a:t>: (82, 170, 43, 140, 24, 16, 190)</a:t>
            </a:r>
          </a:p>
          <a:p>
            <a:pPr lvl="1"/>
            <a:r>
              <a:rPr lang="zh-CN" altLang="en-US" dirty="0"/>
              <a:t>磁头当前位置：</a:t>
            </a:r>
            <a:r>
              <a:rPr lang="en-US" altLang="zh-CN" dirty="0"/>
              <a:t>50</a:t>
            </a:r>
            <a:r>
              <a:rPr lang="zh-CN" altLang="en-US" dirty="0"/>
              <a:t>，向大序号方向移动</a:t>
            </a:r>
            <a:endParaRPr lang="en-US" altLang="zh-CN" dirty="0"/>
          </a:p>
          <a:p>
            <a:pPr lvl="1"/>
            <a:r>
              <a:rPr lang="zh-CN" altLang="en-US" dirty="0"/>
              <a:t>总移动距离</a:t>
            </a:r>
            <a:r>
              <a:rPr lang="en-US" altLang="zh-CN" dirty="0"/>
              <a:t>=(199-50)+(199-0)+(43-0)=391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4952E-C218-FBAF-BF2C-B01939B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1F9A74-11AC-1E80-6DE4-298026283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46" y="3120114"/>
            <a:ext cx="4987155" cy="28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9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231E9-39AB-6B9B-6B3D-9C7527BA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16B12-B93D-B5FB-F7AF-B3AEDF76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设备接口包含</a:t>
            </a:r>
            <a:r>
              <a:rPr lang="en-US" altLang="zh-CN" dirty="0"/>
              <a:t>3</a:t>
            </a:r>
            <a:r>
              <a:rPr lang="zh-CN" altLang="en-US" dirty="0"/>
              <a:t>个寄存器</a:t>
            </a:r>
            <a:endParaRPr lang="en-US" altLang="zh-CN" dirty="0"/>
          </a:p>
          <a:p>
            <a:pPr lvl="1"/>
            <a:r>
              <a:rPr lang="zh-CN" altLang="en-US" dirty="0"/>
              <a:t>状态寄存器：可以读取并查看设备当前状态</a:t>
            </a:r>
            <a:endParaRPr lang="en-US" altLang="zh-CN" dirty="0"/>
          </a:p>
          <a:p>
            <a:pPr lvl="1"/>
            <a:r>
              <a:rPr lang="zh-CN" altLang="en-US" dirty="0"/>
              <a:t>命令寄存器：通知设备执行某个具体任务</a:t>
            </a:r>
            <a:endParaRPr lang="en-US" altLang="zh-CN" dirty="0"/>
          </a:p>
          <a:p>
            <a:pPr lvl="1"/>
            <a:r>
              <a:rPr lang="zh-CN" altLang="en-US" dirty="0"/>
              <a:t>数据寄存器：将数据传给设备或从设备接收数据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4D3251-5FFE-04A2-2D52-D76E843E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52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9AF1B-1354-762A-4011-B45C39DB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653D2-1863-75F2-8CB3-A4AF7EADD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操作系统与设备的典型交互</a:t>
            </a:r>
            <a:endParaRPr lang="en-US" altLang="zh-CN" dirty="0"/>
          </a:p>
          <a:p>
            <a:pPr lvl="1"/>
            <a:r>
              <a:rPr lang="zh-CN" altLang="en-US" dirty="0"/>
              <a:t>第一步：操作系统反复读取状态寄存器</a:t>
            </a:r>
            <a:r>
              <a:rPr lang="en-US" altLang="zh-CN" dirty="0"/>
              <a:t>(</a:t>
            </a:r>
            <a:r>
              <a:rPr lang="zh-CN" altLang="en-US" dirty="0"/>
              <a:t>轮询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第二步：操作系统发送数据到数据寄存器</a:t>
            </a:r>
            <a:r>
              <a:rPr lang="en-US" altLang="zh-CN" dirty="0"/>
              <a:t>(</a:t>
            </a:r>
            <a:r>
              <a:rPr lang="zh-CN" altLang="en-US" dirty="0"/>
              <a:t>例如磁盘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zh-CN" altLang="en-US" dirty="0"/>
              <a:t>第三步：操作系统将命令写入命令寄存器</a:t>
            </a:r>
            <a:endParaRPr lang="en-US" altLang="zh-CN" dirty="0"/>
          </a:p>
          <a:p>
            <a:pPr lvl="1"/>
            <a:r>
              <a:rPr lang="zh-CN" altLang="en-US" dirty="0"/>
              <a:t>第四步：通过轮询设备，等待并判断设备是否执行完命令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缺点：轮询过程浪费大量</a:t>
            </a:r>
            <a:r>
              <a:rPr lang="en-US" altLang="zh-CN" dirty="0" err="1"/>
              <a:t>cpu</a:t>
            </a:r>
            <a:r>
              <a:rPr lang="zh-CN" altLang="en-US" dirty="0"/>
              <a:t>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48349-3474-4B8C-4616-78C4288A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E18598-703B-F42E-F76B-388E05E8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8" y="3668851"/>
            <a:ext cx="7130754" cy="18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24DB2-EEA0-87F5-A47A-1D887205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利用中断减少</a:t>
            </a:r>
            <a:r>
              <a:rPr lang="en-US" altLang="zh-CN" dirty="0"/>
              <a:t>CPU</a:t>
            </a:r>
            <a:r>
              <a:rPr lang="zh-CN" altLang="en-US" dirty="0"/>
              <a:t>开销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9E9118-D298-4CD7-EA53-763129D0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没有中断</a:t>
            </a:r>
            <a:endParaRPr lang="en-US" altLang="zh-CN" dirty="0"/>
          </a:p>
          <a:p>
            <a:pPr lvl="1"/>
            <a:r>
              <a:rPr lang="zh-CN" altLang="en-US" dirty="0"/>
              <a:t>不断轮询设备状态，直到设备完成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有中断</a:t>
            </a:r>
            <a:endParaRPr lang="en-US" altLang="zh-CN" dirty="0"/>
          </a:p>
          <a:p>
            <a:pPr lvl="1"/>
            <a:r>
              <a:rPr lang="zh-CN" altLang="en-US" dirty="0"/>
              <a:t>计算和</a:t>
            </a:r>
            <a:r>
              <a:rPr lang="en-US" altLang="zh-CN" dirty="0"/>
              <a:t>I/O</a:t>
            </a:r>
            <a:r>
              <a:rPr lang="zh-CN" altLang="en-US" dirty="0"/>
              <a:t>重叠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E7A08-E824-CF98-2C86-5750852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032C02-FCAD-E653-433C-ECF65890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9" y="2160720"/>
            <a:ext cx="6141736" cy="9606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F7A147-074E-9AA4-31CA-4E095815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9" y="4826844"/>
            <a:ext cx="6360579" cy="10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9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5720B-4B06-D48A-71A9-2E836F1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使用中断并非总是最佳答案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29716-909B-AAFB-B6AB-F1555A00A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实例一</a:t>
            </a:r>
            <a:endParaRPr lang="en-US" altLang="zh-CN" dirty="0"/>
          </a:p>
          <a:p>
            <a:pPr lvl="1"/>
            <a:r>
              <a:rPr lang="zh-CN" altLang="en-US" dirty="0"/>
              <a:t>假如有一个非常高性能的设备，通常一次轮询即可返回结果</a:t>
            </a:r>
            <a:endParaRPr lang="en-US" altLang="zh-CN" dirty="0"/>
          </a:p>
          <a:p>
            <a:pPr lvl="1"/>
            <a:r>
              <a:rPr lang="zh-CN" altLang="en-US" dirty="0"/>
              <a:t>此时如果使用中断，反而会使系统变慢</a:t>
            </a:r>
            <a:endParaRPr lang="en-US" altLang="zh-CN" dirty="0"/>
          </a:p>
          <a:p>
            <a:pPr lvl="1"/>
            <a:r>
              <a:rPr lang="zh-CN" altLang="en-US" dirty="0"/>
              <a:t>因此，如果设备足够快，使用轮询反而可能更好</a:t>
            </a:r>
            <a:endParaRPr lang="en-US" altLang="zh-CN" dirty="0"/>
          </a:p>
          <a:p>
            <a:pPr lvl="1"/>
            <a:r>
              <a:rPr lang="zh-CN" altLang="en-US" dirty="0"/>
              <a:t>或采用混合策略：先尝试轮询一小段时间，如果设备未完成，再使用中断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C7D2E5-AF79-D3E0-FF98-FE133666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2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1FE1E-5EE1-9CDF-05FB-10B93FDC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使用中断并非总是最佳答案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052FD-FA98-A043-1612-4AA39E73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实例二：网络</a:t>
            </a:r>
            <a:r>
              <a:rPr lang="en-US" altLang="zh-CN" dirty="0"/>
              <a:t>(</a:t>
            </a:r>
            <a:r>
              <a:rPr lang="zh-CN" altLang="en-US" dirty="0"/>
              <a:t>高速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zh-CN" altLang="en-US" dirty="0"/>
              <a:t>网络端收到大量数据包，如果每一个包都发生一次中断</a:t>
            </a:r>
            <a:endParaRPr lang="en-US" altLang="zh-CN" dirty="0"/>
          </a:p>
          <a:p>
            <a:pPr lvl="1"/>
            <a:r>
              <a:rPr lang="zh-CN" altLang="en-US" dirty="0"/>
              <a:t>不断中断导致无法处理用户层请求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C4F60-F4A3-D19E-C2B1-2B56422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91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491DD-59ED-15BE-D70C-DD0E72F2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DMA</a:t>
            </a:r>
            <a:r>
              <a:rPr lang="zh-CN" altLang="en-US" dirty="0"/>
              <a:t>进行高效的数据传送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2F9A3-CF2D-2EA9-B6AC-1CD8D5D1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实例：写磁盘</a:t>
            </a:r>
            <a:r>
              <a:rPr lang="en-US" altLang="zh-CN" dirty="0"/>
              <a:t>(</a:t>
            </a:r>
            <a:r>
              <a:rPr lang="zh-CN" altLang="en-US" dirty="0"/>
              <a:t>非</a:t>
            </a:r>
            <a:r>
              <a:rPr lang="en-US" altLang="zh-CN" dirty="0"/>
              <a:t>DMA</a:t>
            </a:r>
            <a:r>
              <a:rPr lang="zh-CN" altLang="en-US" dirty="0"/>
              <a:t>方式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进程</a:t>
            </a:r>
            <a:r>
              <a:rPr lang="en-US" altLang="zh-CN" dirty="0"/>
              <a:t>1</a:t>
            </a:r>
            <a:r>
              <a:rPr lang="zh-CN" altLang="en-US" dirty="0"/>
              <a:t>先把一块数据从内存拷贝到磁盘</a:t>
            </a:r>
            <a:endParaRPr lang="en-US" altLang="zh-CN" dirty="0"/>
          </a:p>
          <a:p>
            <a:pPr lvl="1"/>
            <a:r>
              <a:rPr lang="zh-CN" altLang="en-US" dirty="0"/>
              <a:t>拷贝结束后，开始执行磁盘</a:t>
            </a:r>
            <a:r>
              <a:rPr lang="en-US" altLang="zh-CN" dirty="0"/>
              <a:t>I/O(</a:t>
            </a:r>
            <a:r>
              <a:rPr lang="zh-CN" altLang="en-US" dirty="0"/>
              <a:t>从磁盘缓冲区写入磁盘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此时</a:t>
            </a:r>
            <a:r>
              <a:rPr lang="en-US" altLang="zh-CN" dirty="0"/>
              <a:t>CPU</a:t>
            </a:r>
            <a:r>
              <a:rPr lang="zh-CN" altLang="en-US" dirty="0"/>
              <a:t>才可以处理其他请求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324D0-D0C6-847A-ACD1-76DFDDF0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65B663-A112-ECA4-6701-D0A91919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4" y="3180635"/>
            <a:ext cx="7823602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1798</Words>
  <Application>Microsoft Office PowerPoint</Application>
  <PresentationFormat>宽屏</PresentationFormat>
  <Paragraphs>273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I/O设备</vt:lpstr>
      <vt:lpstr>系统架构</vt:lpstr>
      <vt:lpstr>标准设备</vt:lpstr>
      <vt:lpstr>标准协议</vt:lpstr>
      <vt:lpstr>标准协议</vt:lpstr>
      <vt:lpstr>利用中断减少CPU开销</vt:lpstr>
      <vt:lpstr>使用中断并非总是最佳答案</vt:lpstr>
      <vt:lpstr>使用中断并非总是最佳答案</vt:lpstr>
      <vt:lpstr>利用DMA进行高效的数据传送</vt:lpstr>
      <vt:lpstr>利用DMA进行高效的数据传送</vt:lpstr>
      <vt:lpstr>磁盘驱动器</vt:lpstr>
      <vt:lpstr>磁盘驱动器的接口</vt:lpstr>
      <vt:lpstr>磁盘的基本结构</vt:lpstr>
      <vt:lpstr>简单的磁盘驱动器</vt:lpstr>
      <vt:lpstr>简单的磁盘驱动器</vt:lpstr>
      <vt:lpstr>旋转延迟</vt:lpstr>
      <vt:lpstr>简单的磁盘驱动器</vt:lpstr>
      <vt:lpstr>简单的磁盘驱动器</vt:lpstr>
      <vt:lpstr>磁道偏斜</vt:lpstr>
      <vt:lpstr>缓存</vt:lpstr>
      <vt:lpstr>缓存</vt:lpstr>
      <vt:lpstr>I/O时间</vt:lpstr>
      <vt:lpstr>两种工作负载</vt:lpstr>
      <vt:lpstr>比较磁盘驱动器</vt:lpstr>
      <vt:lpstr>随机工作负载下的对比</vt:lpstr>
      <vt:lpstr>随机工作负载下的对比</vt:lpstr>
      <vt:lpstr>顺序工作负载下的对比</vt:lpstr>
      <vt:lpstr>SCSI和SATA磁盘对比的结论</vt:lpstr>
      <vt:lpstr>磁盘调度</vt:lpstr>
      <vt:lpstr>FCFS调度</vt:lpstr>
      <vt:lpstr>SSTF：最短寻道时间优先</vt:lpstr>
      <vt:lpstr>SSTF：最短寻道时间优先</vt:lpstr>
      <vt:lpstr>电梯算法(SCAN)</vt:lpstr>
      <vt:lpstr>电梯算法(SCAN)</vt:lpstr>
      <vt:lpstr>C-SCAN</vt:lpstr>
      <vt:lpstr>C-SCAN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259</cp:revision>
  <dcterms:created xsi:type="dcterms:W3CDTF">2023-02-07T10:14:07Z</dcterms:created>
  <dcterms:modified xsi:type="dcterms:W3CDTF">2025-05-26T12:14:22Z</dcterms:modified>
</cp:coreProperties>
</file>