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进程切换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18C6-7DD3-01FA-86BC-88A58129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25F25-DD7E-D2BB-1F0F-FD8DF26A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77097-C306-B412-1750-5AB37532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BD407-1BFB-0A61-ACB1-8270E950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9" y="767798"/>
            <a:ext cx="9163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9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B525-CB7B-A9CF-5A3F-21222EFE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6EC1-44CC-C1B0-B407-E87FE94D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进入内核模式的几种情况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 err="1"/>
              <a:t>open,fork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硬件中断</a:t>
            </a:r>
            <a:endParaRPr lang="en-US" altLang="zh-CN" dirty="0"/>
          </a:p>
          <a:p>
            <a:pPr lvl="2"/>
            <a:r>
              <a:rPr lang="zh-CN" altLang="en-US" dirty="0"/>
              <a:t>外部设备需要</a:t>
            </a:r>
            <a:r>
              <a:rPr lang="en-US" altLang="zh-CN" dirty="0"/>
              <a:t>CPU</a:t>
            </a:r>
            <a:r>
              <a:rPr lang="zh-CN" altLang="en-US" dirty="0"/>
              <a:t>注意时，会发送一个硬件中断信号给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异常</a:t>
            </a:r>
            <a:endParaRPr lang="en-US" altLang="zh-CN" dirty="0"/>
          </a:p>
          <a:p>
            <a:pPr lvl="2"/>
            <a:r>
              <a:rPr lang="zh-CN" altLang="en-US" dirty="0"/>
              <a:t>例如除数为零，访问无效内存地址</a:t>
            </a:r>
            <a:endParaRPr lang="en-US" altLang="zh-CN" dirty="0"/>
          </a:p>
          <a:p>
            <a:pPr lvl="1"/>
            <a:r>
              <a:rPr lang="zh-CN" altLang="en-US" dirty="0"/>
              <a:t>任务切换</a:t>
            </a:r>
            <a:endParaRPr lang="en-US" altLang="zh-CN" dirty="0"/>
          </a:p>
          <a:p>
            <a:pPr lvl="2"/>
            <a:r>
              <a:rPr lang="zh-CN" altLang="en-US"/>
              <a:t>不同进程之间切换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5277F-EB6B-7951-610B-42BD52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7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86EE-F1AC-2D1B-F8D8-124F5BB6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756A5-17D7-342F-1905-FE886B7E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如何让用户进程执行特权操作（例如磁盘</a:t>
            </a:r>
            <a:r>
              <a:rPr lang="en-US" altLang="zh-CN" dirty="0"/>
              <a:t>I/O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答案是：系统调用</a:t>
            </a:r>
            <a:r>
              <a:rPr lang="en-US" altLang="zh-CN" dirty="0"/>
              <a:t>(OS</a:t>
            </a:r>
            <a:r>
              <a:rPr lang="zh-CN" altLang="en-US" dirty="0"/>
              <a:t>向用户进程提供的接口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要执行系统调用，程序必须执行</a:t>
            </a:r>
            <a:r>
              <a:rPr lang="zh-CN" altLang="en-US" dirty="0">
                <a:solidFill>
                  <a:srgbClr val="FF0000"/>
                </a:solidFill>
              </a:rPr>
              <a:t>陷阱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通过陷阱指令可以跳入</a:t>
            </a:r>
            <a:r>
              <a:rPr lang="en-US" altLang="zh-CN" dirty="0"/>
              <a:t>(</a:t>
            </a:r>
            <a:r>
              <a:rPr lang="zh-CN" altLang="en-US" dirty="0"/>
              <a:t>陷入</a:t>
            </a:r>
            <a:r>
              <a:rPr lang="en-US" altLang="zh-CN" dirty="0"/>
              <a:t>)</a:t>
            </a:r>
            <a:r>
              <a:rPr lang="zh-CN" altLang="en-US" dirty="0"/>
              <a:t>内核，并将特权级别提升到“内核模式”</a:t>
            </a:r>
            <a:endParaRPr lang="en-US" altLang="zh-CN" dirty="0"/>
          </a:p>
          <a:p>
            <a:pPr lvl="1"/>
            <a:r>
              <a:rPr lang="zh-CN" altLang="en-US" dirty="0"/>
              <a:t>内核模式下执行一些特权操作（磁盘</a:t>
            </a:r>
            <a:r>
              <a:rPr lang="en-US" altLang="zh-CN" dirty="0"/>
              <a:t>I/O</a:t>
            </a:r>
            <a:r>
              <a:rPr lang="zh-CN" altLang="en-US" dirty="0"/>
              <a:t>、创建销毁进程、进程通信、分配更多内存等）</a:t>
            </a:r>
            <a:endParaRPr lang="en-US" altLang="zh-CN" dirty="0"/>
          </a:p>
          <a:p>
            <a:pPr lvl="1"/>
            <a:r>
              <a:rPr lang="zh-CN" altLang="en-US" dirty="0"/>
              <a:t>完成后，</a:t>
            </a:r>
            <a:r>
              <a:rPr lang="en-US" altLang="zh-CN" dirty="0"/>
              <a:t>OS</a:t>
            </a:r>
            <a:r>
              <a:rPr lang="zh-CN" altLang="en-US" dirty="0"/>
              <a:t>调用一个特殊的从陷阱返回的指令，回到用户程序，同时降低权限，回到“用户模式”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6E2C-DCC5-F1C8-9B83-E30D07B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C5E05-5767-B40E-CF24-7CDC380A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24" y="4848389"/>
            <a:ext cx="8953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3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0338C-A855-34D7-73F8-5E9361F9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2952-524D-CBF2-BF05-1B774B6F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在启动时设置陷阱表</a:t>
            </a:r>
            <a:r>
              <a:rPr lang="en-US" altLang="zh-CN" dirty="0"/>
              <a:t>(trap table)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告诉硬件</a:t>
            </a:r>
            <a:r>
              <a:rPr lang="en-US" altLang="zh-CN" dirty="0"/>
              <a:t>(CPU)</a:t>
            </a:r>
            <a:r>
              <a:rPr lang="zh-CN" altLang="en-US" dirty="0"/>
              <a:t>当发生异常事件时应该运行哪些代码</a:t>
            </a:r>
            <a:endParaRPr lang="en-US" altLang="zh-CN" dirty="0"/>
          </a:p>
          <a:p>
            <a:pPr lvl="1"/>
            <a:r>
              <a:rPr lang="zh-CN" altLang="en-US" dirty="0"/>
              <a:t>异常事件：硬盘中断、键盘中断、系统调用等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52815-5F77-8ADF-CB67-9F85188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4D350-9A2E-51C3-4EB7-9F247D81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6" y="3075318"/>
            <a:ext cx="7588640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BB08-F9C3-AA6F-4FFD-05BFCDA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CF8A-50FA-3790-9F44-7EDA173E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受限直接运行的实例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DBBC5-14A2-A967-0D33-8906DA7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5288B-9B27-9EAC-210F-0B0AC10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762712"/>
            <a:ext cx="5430208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B21-64E8-F841-3411-7D8E0CF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2C7C-D53D-636C-2522-B2DEDB59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看起来很简单？</a:t>
            </a:r>
            <a:endParaRPr lang="en-US" altLang="zh-CN" dirty="0"/>
          </a:p>
          <a:p>
            <a:pPr lvl="1"/>
            <a:r>
              <a:rPr lang="zh-CN" altLang="en-US" dirty="0"/>
              <a:t>如果一个进程在</a:t>
            </a:r>
            <a:r>
              <a:rPr lang="en-US" altLang="zh-CN" dirty="0"/>
              <a:t>CPU</a:t>
            </a:r>
            <a:r>
              <a:rPr lang="zh-CN" altLang="en-US" dirty="0"/>
              <a:t>上运行，</a:t>
            </a:r>
            <a:r>
              <a:rPr lang="en-US" altLang="zh-CN" dirty="0"/>
              <a:t>OS</a:t>
            </a:r>
            <a:r>
              <a:rPr lang="zh-CN" altLang="en-US" dirty="0"/>
              <a:t>没有在运行，也就意味着无法做任何事情，包括进程切换</a:t>
            </a:r>
            <a:endParaRPr lang="en-US" altLang="zh-CN" dirty="0"/>
          </a:p>
          <a:p>
            <a:r>
              <a:rPr lang="zh-CN" altLang="en-US" dirty="0"/>
              <a:t>关键问题：</a:t>
            </a:r>
            <a:r>
              <a:rPr lang="en-US" altLang="zh-CN" dirty="0"/>
              <a:t>OS</a:t>
            </a:r>
            <a:r>
              <a:rPr lang="zh-CN" altLang="en-US" dirty="0"/>
              <a:t>如何重新获取</a:t>
            </a:r>
            <a:r>
              <a:rPr lang="en-US" altLang="zh-CN" dirty="0"/>
              <a:t>CPU</a:t>
            </a:r>
            <a:r>
              <a:rPr lang="zh-CN" altLang="en-US" dirty="0"/>
              <a:t>的控制权？</a:t>
            </a:r>
            <a:endParaRPr lang="en-US" altLang="zh-CN" dirty="0"/>
          </a:p>
          <a:p>
            <a:pPr lvl="1"/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非协作方式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29F31-1DF6-901D-A1AA-62C083F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9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8553-4F85-8979-D44E-BE425F34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ACB9-773F-7E4A-F169-BA1FAB4E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等待系统调用：打开文件、显式地调用</a:t>
            </a:r>
            <a:r>
              <a:rPr lang="en-US" altLang="zh-CN" dirty="0"/>
              <a:t>yield()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某种非法操作发生（例如除数为</a:t>
            </a:r>
            <a:r>
              <a:rPr lang="en-US" altLang="zh-CN" dirty="0"/>
              <a:t>0)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如果一个用户进程进入无限循环，从不进行系统调用会发生什么情况？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8315-5E5C-21FB-2596-C6C87DF5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4DA66-0AE9-AF9B-A9D0-F78E4895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731936"/>
            <a:ext cx="9001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8457-9D35-D104-0B2A-AA2CB8B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557A-A384-38E6-5C28-0332EB20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非协作方式</a:t>
            </a:r>
            <a:endParaRPr lang="en-US" altLang="zh-CN" dirty="0"/>
          </a:p>
          <a:p>
            <a:pPr lvl="1"/>
            <a:r>
              <a:rPr lang="zh-CN" altLang="en-US" dirty="0"/>
              <a:t>借助硬件的帮助：</a:t>
            </a:r>
            <a:r>
              <a:rPr lang="zh-CN" altLang="en-US" dirty="0">
                <a:solidFill>
                  <a:srgbClr val="FF0000"/>
                </a:solidFill>
              </a:rPr>
              <a:t>时钟中断</a:t>
            </a:r>
            <a:r>
              <a:rPr lang="en-US" altLang="zh-CN" dirty="0"/>
              <a:t>(timer interrupt)</a:t>
            </a:r>
          </a:p>
          <a:p>
            <a:pPr lvl="1"/>
            <a:r>
              <a:rPr lang="zh-CN" altLang="en-US" dirty="0"/>
              <a:t>时钟发生器</a:t>
            </a:r>
            <a:r>
              <a:rPr lang="en-US" altLang="zh-CN" dirty="0"/>
              <a:t>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r>
              <a:rPr lang="zh-CN" altLang="en-US" dirty="0"/>
              <a:t>每隔几毫秒产生一次中断</a:t>
            </a:r>
            <a:endParaRPr lang="en-US" altLang="zh-CN" dirty="0"/>
          </a:p>
          <a:p>
            <a:pPr lvl="1"/>
            <a:r>
              <a:rPr lang="zh-CN" altLang="en-US" dirty="0"/>
              <a:t>产生中断时</a:t>
            </a:r>
            <a:r>
              <a:rPr lang="en-US" altLang="zh-CN" dirty="0"/>
              <a:t>CPU</a:t>
            </a:r>
            <a:r>
              <a:rPr lang="zh-CN" altLang="en-US" dirty="0"/>
              <a:t>会跳转到预先配置的中断处理程序</a:t>
            </a:r>
            <a:r>
              <a:rPr lang="en-US" altLang="zh-CN" dirty="0"/>
              <a:t>(interrupt handler)</a:t>
            </a:r>
          </a:p>
          <a:p>
            <a:pPr lvl="1"/>
            <a:r>
              <a:rPr lang="zh-CN" altLang="en-US" dirty="0"/>
              <a:t>操作系统重新获得</a:t>
            </a:r>
            <a:r>
              <a:rPr lang="en-US" altLang="zh-CN" dirty="0"/>
              <a:t>CPU</a:t>
            </a:r>
            <a:r>
              <a:rPr lang="zh-CN" altLang="en-US" dirty="0"/>
              <a:t>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34DC-7C27-23F9-6A2E-D13336A9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3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4801-F086-2834-D46C-054247C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52C4-9021-4ED5-7F04-5A47AA5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保存和恢复上下文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为当前执行的进程保存寄存器的值</a:t>
            </a:r>
            <a:r>
              <a:rPr lang="en-US" altLang="zh-CN" dirty="0"/>
              <a:t>(PC</a:t>
            </a:r>
            <a:r>
              <a:rPr lang="zh-CN" altLang="en-US" dirty="0"/>
              <a:t>、通用寄存器、内核栈指针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为即将执行的进程恢复寄存器的值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3EB3-A169-B1B2-8311-1A10E95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3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DD11A-F59F-D6FD-ED8F-90D1E6F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A061-D3E8-DF95-09D8-5BDC1183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(</a:t>
            </a:r>
            <a:r>
              <a:rPr lang="zh-CN" altLang="en-US" dirty="0"/>
              <a:t>时钟中断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265CE-5460-C614-995C-FF0C10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CD67A-24B1-C95A-D38C-3A041AE2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69" y="814591"/>
            <a:ext cx="5909747" cy="566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A57D04-3CCF-2B73-08A4-17B9CFA1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5" y="1451114"/>
            <a:ext cx="3522514" cy="20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进程调度</a:t>
            </a:r>
            <a:endParaRPr lang="en-US" altLang="zh-CN" dirty="0"/>
          </a:p>
          <a:p>
            <a:pPr lvl="1"/>
            <a:r>
              <a:rPr lang="zh-CN" altLang="en-US" dirty="0"/>
              <a:t>如何从一个进程切换到另一个进程</a:t>
            </a:r>
            <a:r>
              <a:rPr lang="en-US" altLang="zh-CN" dirty="0"/>
              <a:t>(</a:t>
            </a:r>
            <a:r>
              <a:rPr lang="zh-CN" altLang="en-US" dirty="0"/>
              <a:t>机制：</a:t>
            </a:r>
            <a:r>
              <a:rPr lang="en-US" altLang="zh-CN" dirty="0"/>
              <a:t>how)</a:t>
            </a:r>
          </a:p>
          <a:p>
            <a:pPr lvl="1"/>
            <a:r>
              <a:rPr lang="zh-CN" altLang="en-US" dirty="0"/>
              <a:t>接下来该运行哪个进程</a:t>
            </a:r>
            <a:r>
              <a:rPr lang="en-US" altLang="zh-CN" dirty="0"/>
              <a:t>(</a:t>
            </a:r>
            <a:r>
              <a:rPr lang="zh-CN" altLang="en-US" dirty="0"/>
              <a:t>策略：</a:t>
            </a:r>
            <a:r>
              <a:rPr lang="en-US" altLang="zh-CN" dirty="0"/>
              <a:t>which)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9377-3A1C-2F30-49C0-FDE2D13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378C4-65D7-77D6-87C5-17EA3AB9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直接执行</a:t>
            </a:r>
            <a:r>
              <a:rPr lang="en-US" altLang="zh-CN" dirty="0"/>
              <a:t>(direct execution)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7026F-F5E7-1F4A-B16F-62C3ED2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4A481-215D-1371-7596-810EFB6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3" y="1529275"/>
            <a:ext cx="9537148" cy="4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050A-40A3-0256-A2BF-171BA98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8E507-58F2-21A9-702E-E7E056CA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上述方案存在的问题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如何确保用户程序不做任何我们不希望它做的事情？</a:t>
            </a:r>
            <a:endParaRPr lang="en-US" altLang="zh-CN" dirty="0"/>
          </a:p>
          <a:p>
            <a:pPr lvl="1"/>
            <a:r>
              <a:rPr lang="zh-CN" altLang="en-US" dirty="0"/>
              <a:t>当运行一个用户进程时，</a:t>
            </a:r>
            <a:r>
              <a:rPr lang="en-US" altLang="zh-CN" dirty="0"/>
              <a:t>OS</a:t>
            </a:r>
            <a:r>
              <a:rPr lang="zh-CN" altLang="en-US" dirty="0"/>
              <a:t>如何停止该进程，切换到另一个用户进程？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8D279-8BAC-7F13-1E04-C994CA45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535A9-165F-ADA3-5A43-3D91E56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" y="2501764"/>
            <a:ext cx="7265722" cy="30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C9E9-5F8D-F929-19C6-17B5CD0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8B51-8B07-06CD-63B2-3D2A230A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目标：允许用户进程访问硬件资源，同时为这些资源提供保护</a:t>
            </a:r>
            <a:endParaRPr lang="en-US" altLang="zh-CN" dirty="0"/>
          </a:p>
          <a:p>
            <a:r>
              <a:rPr lang="zh-CN" altLang="en-US" dirty="0"/>
              <a:t>方法：新的处理器模式（由硬件提供）：用户模式和内核模式</a:t>
            </a:r>
            <a:endParaRPr lang="en-US" altLang="zh-CN" dirty="0"/>
          </a:p>
          <a:p>
            <a:pPr lvl="1"/>
            <a:r>
              <a:rPr lang="zh-CN" altLang="en-US" dirty="0"/>
              <a:t>用户模式：运行的</a:t>
            </a:r>
            <a:r>
              <a:rPr lang="zh-CN" altLang="en-US"/>
              <a:t>代码会受到限制</a:t>
            </a:r>
            <a:endParaRPr lang="en-US" altLang="zh-CN" dirty="0"/>
          </a:p>
          <a:p>
            <a:pPr lvl="1"/>
            <a:r>
              <a:rPr lang="zh-CN" altLang="en-US" dirty="0"/>
              <a:t>内核模式：可以发出</a:t>
            </a:r>
            <a:r>
              <a:rPr lang="en-US" altLang="zh-CN" dirty="0"/>
              <a:t>I/O</a:t>
            </a:r>
            <a:r>
              <a:rPr lang="zh-CN" altLang="en-US" dirty="0"/>
              <a:t>请求、执行所有类型的受限指令（</a:t>
            </a:r>
            <a:r>
              <a:rPr lang="en-US" altLang="zh-CN" dirty="0"/>
              <a:t>OS</a:t>
            </a:r>
            <a:r>
              <a:rPr lang="zh-CN" altLang="en-US" dirty="0"/>
              <a:t>就是这种模式下运行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1BA48-B9CD-6343-6D9B-9B147CA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A369E-B175-A7E6-D21C-EC4014F9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01" y="3359341"/>
            <a:ext cx="4132556" cy="28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8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4535-C102-8C3B-6D33-A664CF5B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F047E-E271-E27C-855C-5EE328DE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系统调用执行过程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327E5-EB7D-BBE8-2EA8-A63F175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D7A3E6-091E-C4F7-D250-265920EF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52" y="537652"/>
            <a:ext cx="57626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8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E4A6-E94B-C6FE-3EE0-27B72931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8DFEE-9395-5962-551A-3B5BC48E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系统调用执行过程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8CE98-0638-6AE5-B41E-B0FFFB8D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35BF35-771C-76AA-3EEA-58483A9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36" y="714539"/>
            <a:ext cx="4638675" cy="3305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DB2EF6-00CC-97D5-3A78-26308EC6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4152736"/>
            <a:ext cx="8991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2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FD99D-41A2-57AA-ADF1-DA921608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56A36-A1F1-246B-3235-E4DA15A1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B0348-B9BB-6E3A-9A66-30327AA1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746B43-DF31-0A1B-84F7-21D023A8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3" y="849795"/>
            <a:ext cx="9248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BCE0-2CBF-0603-BA0D-ABFAF08B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DC7BF-D09F-FF4A-A8B8-78F05DD2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DB561-5087-D1B0-9219-678C8F1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C6D89-5376-D0D9-91AA-593DFFAC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1" y="793898"/>
            <a:ext cx="7127707" cy="54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702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进程切换</vt:lpstr>
      <vt:lpstr>概要</vt:lpstr>
      <vt:lpstr>OS如何执行一个进程</vt:lpstr>
      <vt:lpstr>OS如何执行一个进程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问题2：在进程间切换</vt:lpstr>
      <vt:lpstr>问题2：在进程间切换</vt:lpstr>
      <vt:lpstr>问题2：在进程间切换</vt:lpstr>
      <vt:lpstr>问题2：在进程间切换</vt:lpstr>
      <vt:lpstr>问题2：在进程间切换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107</cp:revision>
  <dcterms:created xsi:type="dcterms:W3CDTF">2023-02-07T10:14:07Z</dcterms:created>
  <dcterms:modified xsi:type="dcterms:W3CDTF">2025-03-09T08:48:34Z</dcterms:modified>
</cp:coreProperties>
</file>