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CD3E-F881-BEBC-61A9-00C782C8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进程的机器状态</a:t>
            </a:r>
            <a:r>
              <a:rPr lang="en-US" altLang="zh-CN" dirty="0"/>
              <a:t>(machine state)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E98D-578A-7601-4C5C-089EDA73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进程的机器状态：机器的哪些部分对执行程序很重要（进程会读写哪些资源）？</a:t>
            </a:r>
            <a:endParaRPr lang="en-US" altLang="zh-CN" dirty="0"/>
          </a:p>
          <a:p>
            <a:pPr lvl="1"/>
            <a:r>
              <a:rPr lang="zh-CN" altLang="en-US" dirty="0"/>
              <a:t>进程可以访问的内存（地址空间）</a:t>
            </a:r>
            <a:endParaRPr lang="en-US" altLang="zh-CN" dirty="0"/>
          </a:p>
          <a:p>
            <a:pPr lvl="1"/>
            <a:r>
              <a:rPr lang="zh-CN" altLang="en-US" dirty="0"/>
              <a:t>寄存器：通用寄存器、特殊寄存器（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SP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信息：打开的文件列表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7B178-4327-EC45-88DF-D995425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7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B07D9-8578-EB7C-F6C3-F278C81D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FB5DC-FC91-BFB5-CF06-021F601D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4EF24-AB24-C602-3519-3817AA06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r>
              <a:rPr lang="en-US" altLang="zh-CN"/>
              <a:t>/100</a:t>
            </a:r>
            <a:endParaRPr lang="zh-CN" altLang="en-US" dirty="0"/>
          </a:p>
        </p:txBody>
      </p:sp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4A47955B-7592-C087-94F0-07DF3981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6" y="851729"/>
            <a:ext cx="7435655" cy="55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5559-3C54-BAE3-469F-28895D0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进程的状态转换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0BE52-2D6D-230D-778C-1C665E9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(running)</a:t>
            </a:r>
            <a:r>
              <a:rPr lang="zh-CN" altLang="en-US" dirty="0"/>
              <a:t>：进程正在处理器上运行</a:t>
            </a:r>
            <a:endParaRPr lang="en-US" altLang="zh-CN" dirty="0"/>
          </a:p>
          <a:p>
            <a:r>
              <a:rPr lang="zh-CN" altLang="en-US" dirty="0"/>
              <a:t>就绪</a:t>
            </a:r>
            <a:r>
              <a:rPr lang="en-US" altLang="zh-CN" dirty="0"/>
              <a:t>(ready)</a:t>
            </a:r>
            <a:r>
              <a:rPr lang="zh-CN" altLang="en-US" dirty="0"/>
              <a:t>：进程已经准备好</a:t>
            </a:r>
            <a:r>
              <a:rPr lang="zh-CN" altLang="en-US"/>
              <a:t>运行，但由于</a:t>
            </a:r>
            <a:r>
              <a:rPr lang="zh-CN" altLang="en-US" dirty="0"/>
              <a:t>某种原因，操作系统选择不在此时运行</a:t>
            </a:r>
            <a:endParaRPr lang="en-US" altLang="zh-CN" dirty="0"/>
          </a:p>
          <a:p>
            <a:r>
              <a:rPr lang="zh-CN" altLang="en-US" dirty="0"/>
              <a:t>阻塞</a:t>
            </a:r>
            <a:r>
              <a:rPr lang="en-US" altLang="zh-CN" dirty="0"/>
              <a:t>(blocked)</a:t>
            </a:r>
            <a:r>
              <a:rPr lang="zh-CN" altLang="en-US" dirty="0"/>
              <a:t>：等待某种事件，例如磁盘</a:t>
            </a:r>
            <a:r>
              <a:rPr lang="en-US" altLang="zh-CN" dirty="0"/>
              <a:t>I/O</a:t>
            </a:r>
            <a:r>
              <a:rPr lang="zh-CN" altLang="en-US" dirty="0"/>
              <a:t>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3D6C0-0A48-4ED2-DA07-415B8FFE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0EBD1-CDC7-50F6-D3D9-F63A412D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1" y="3281917"/>
            <a:ext cx="4456775" cy="2806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A2EC48-265D-0EA7-2FF1-D70ECFE1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19" y="3428999"/>
            <a:ext cx="7441476" cy="25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7BE3-F38B-4CF1-3B35-9862175D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跟踪进程状态：只看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6EB0-96AA-E42E-A0A2-ECAD944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2FA98-46AC-C1B6-0913-418FC91E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A09CAAF2-4E1D-D884-5B73-C01EFEDC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0" y="904562"/>
            <a:ext cx="9103137" cy="4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29D0-F5CB-38C9-48EA-46AE348E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5CB7F-71F8-2F85-F78D-BB1F3D4D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38A4A-0716-9862-A856-00116FF3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1FB30-AC6D-CB69-4DA5-8EE900F5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8" y="945322"/>
            <a:ext cx="10091652" cy="51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BE065-17A2-5480-6982-3213EFB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5C631-E192-836C-E68D-A1AED42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r>
              <a:rPr lang="zh-CN" altLang="en-US" dirty="0"/>
              <a:t>：操作系统向用户提供的用于操作进程接口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(create)</a:t>
            </a:r>
            <a:r>
              <a:rPr lang="zh-CN" altLang="en-US" dirty="0"/>
              <a:t>：</a:t>
            </a:r>
            <a:r>
              <a:rPr lang="en-US" altLang="zh-CN" dirty="0"/>
              <a:t>shell</a:t>
            </a:r>
            <a:r>
              <a:rPr lang="zh-CN" altLang="en-US" dirty="0"/>
              <a:t>中键入命令或双击程序图标</a:t>
            </a:r>
            <a:endParaRPr lang="en-US" altLang="zh-CN" dirty="0"/>
          </a:p>
          <a:p>
            <a:pPr lvl="1"/>
            <a:r>
              <a:rPr lang="zh-CN" altLang="en-US" dirty="0"/>
              <a:t>销毁</a:t>
            </a:r>
            <a:r>
              <a:rPr lang="en-US" altLang="zh-CN" dirty="0"/>
              <a:t>(destroy)</a:t>
            </a:r>
            <a:r>
              <a:rPr lang="zh-CN" altLang="en-US" dirty="0"/>
              <a:t>：强制销毁进程的接口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(wait)</a:t>
            </a:r>
            <a:r>
              <a:rPr lang="zh-CN" altLang="en-US" dirty="0"/>
              <a:t>：等待某一进程时使用，用于进程同步</a:t>
            </a:r>
            <a:endParaRPr lang="en-US" altLang="zh-CN" dirty="0"/>
          </a:p>
          <a:p>
            <a:pPr lvl="1"/>
            <a:r>
              <a:rPr lang="zh-CN" altLang="en-US" dirty="0"/>
              <a:t>其他控制：例如暂停进程</a:t>
            </a:r>
            <a:endParaRPr lang="en-US" altLang="zh-CN" dirty="0"/>
          </a:p>
          <a:p>
            <a:pPr lvl="1"/>
            <a:r>
              <a:rPr lang="zh-CN" altLang="en-US" dirty="0"/>
              <a:t>状态</a:t>
            </a:r>
            <a:r>
              <a:rPr lang="en-US" altLang="zh-CN" dirty="0"/>
              <a:t>(status)</a:t>
            </a:r>
            <a:r>
              <a:rPr lang="zh-CN" altLang="en-US" dirty="0"/>
              <a:t>：获取进程的状态信息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71E0B-9004-DD65-BA62-D56EDE3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60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6A9C-9974-BF3A-C27B-63D7024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插叙</a:t>
            </a:r>
            <a:r>
              <a:rPr lang="en-US" altLang="zh-CN" dirty="0"/>
              <a:t>】</a:t>
            </a:r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AADF5-AAC6-0935-16EC-9463BD62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进程相关的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创建进程，并执行特定代码：</a:t>
            </a:r>
            <a:r>
              <a:rPr lang="en-US" altLang="zh-CN" dirty="0"/>
              <a:t>fork(),exec()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/>
              <a:t>等待进程：</a:t>
            </a:r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2E51E-AAF9-D429-DBB4-A67F905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7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DBF1-1912-100F-D073-6177CCFE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EFCE6-097E-CD79-F45D-198D1852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（）系统调用：创建一个新的进程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11060-1E53-EA17-6002-6E1D75B0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B857B8-EDBE-7A38-46CA-381DB3A4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4" y="1340604"/>
            <a:ext cx="7673375" cy="48634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1B9756-A6EE-F88B-FB94-AE3ACF1CE8A4}"/>
              </a:ext>
            </a:extLst>
          </p:cNvPr>
          <p:cNvSpPr txBox="1"/>
          <p:nvPr/>
        </p:nvSpPr>
        <p:spPr>
          <a:xfrm>
            <a:off x="4007347" y="62511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43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7719-EEDF-B607-41B7-278E1FE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ED86-7514-A035-E021-75804653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p1.c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每次运行结果都是非确定性的</a:t>
            </a:r>
            <a:r>
              <a:rPr lang="en-US" altLang="zh-CN" dirty="0"/>
              <a:t>(non-determinism)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E4310-0E8C-2D4E-A0D8-C09039BC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E4EC5B-8B36-8B70-FD64-2713EB0C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" y="2084622"/>
            <a:ext cx="7391780" cy="1746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089E62-441F-BDB6-4E95-B0FBDB50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" y="4141927"/>
            <a:ext cx="7226671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1E83-47AD-24BC-9AF5-D0B06880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76ABF-8BDE-718B-C471-CE9EC6B3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fork()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操作系统创建一个新的进程</a:t>
            </a:r>
            <a:endParaRPr lang="en-US" altLang="zh-CN" dirty="0"/>
          </a:p>
          <a:p>
            <a:pPr lvl="1"/>
            <a:r>
              <a:rPr lang="zh-CN" altLang="en-US" dirty="0"/>
              <a:t>两个进程（原进程及新创建的进程）同时从</a:t>
            </a:r>
            <a:r>
              <a:rPr lang="en-US" altLang="zh-CN" dirty="0"/>
              <a:t>fork</a:t>
            </a:r>
            <a:r>
              <a:rPr lang="zh-CN" altLang="en-US" dirty="0"/>
              <a:t>函数返回</a:t>
            </a:r>
            <a:endParaRPr lang="en-US" altLang="zh-CN" dirty="0"/>
          </a:p>
          <a:p>
            <a:pPr lvl="1"/>
            <a:r>
              <a:rPr lang="zh-CN" altLang="en-US" dirty="0"/>
              <a:t>原进程</a:t>
            </a:r>
            <a:r>
              <a:rPr lang="en-US" altLang="zh-CN" dirty="0"/>
              <a:t>(</a:t>
            </a:r>
            <a:r>
              <a:rPr lang="zh-CN" altLang="en-US" dirty="0"/>
              <a:t>父进程），新创建进程（子进程）</a:t>
            </a:r>
            <a:endParaRPr lang="en-US" altLang="zh-CN" dirty="0"/>
          </a:p>
          <a:p>
            <a:pPr lvl="1"/>
            <a:r>
              <a:rPr lang="zh-CN" altLang="en-US" dirty="0"/>
              <a:t>父进程和子进程有各自独立的地址空间、寄存器、程序计数器</a:t>
            </a:r>
            <a:endParaRPr lang="en-US" altLang="zh-CN" dirty="0"/>
          </a:p>
          <a:p>
            <a:pPr lvl="1"/>
            <a:r>
              <a:rPr lang="zh-CN" altLang="en-US" dirty="0"/>
              <a:t>父子进程从</a:t>
            </a:r>
            <a:r>
              <a:rPr lang="en-US" altLang="zh-CN" dirty="0"/>
              <a:t>fork()</a:t>
            </a:r>
            <a:r>
              <a:rPr lang="zh-CN" altLang="en-US" dirty="0"/>
              <a:t>函数返回的值不同，</a:t>
            </a:r>
            <a:r>
              <a:rPr lang="en-US" altLang="zh-CN" dirty="0"/>
              <a:t>&gt;0</a:t>
            </a:r>
            <a:r>
              <a:rPr lang="zh-CN" altLang="en-US" dirty="0"/>
              <a:t>表示父进程，</a:t>
            </a:r>
            <a:r>
              <a:rPr lang="en-US" altLang="zh-CN" dirty="0"/>
              <a:t>=0</a:t>
            </a:r>
            <a:r>
              <a:rPr lang="zh-CN" altLang="en-US" dirty="0"/>
              <a:t>表示子进程</a:t>
            </a:r>
            <a:endParaRPr lang="en-US" altLang="zh-CN" dirty="0"/>
          </a:p>
          <a:p>
            <a:pPr lvl="1"/>
            <a:r>
              <a:rPr lang="zh-CN" altLang="en-US" dirty="0"/>
              <a:t>父子进程谁先运行，由</a:t>
            </a:r>
            <a:r>
              <a:rPr lang="en-US" altLang="zh-CN" dirty="0"/>
              <a:t>OS</a:t>
            </a:r>
            <a:r>
              <a:rPr lang="zh-CN" altLang="en-US" dirty="0"/>
              <a:t>的调度策略决定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88A59-0179-A77D-D52F-0639DC9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1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B6300A70-AEA3-8FAB-8E4F-08FD8D07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31" y="538163"/>
            <a:ext cx="7686938" cy="61293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ABE417-F370-859D-A107-36D60DC22DB6}"/>
              </a:ext>
            </a:extLst>
          </p:cNvPr>
          <p:cNvSpPr/>
          <p:nvPr/>
        </p:nvSpPr>
        <p:spPr>
          <a:xfrm>
            <a:off x="2299736" y="678932"/>
            <a:ext cx="7499649" cy="1781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6D29-8007-1965-D93B-855B260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79C40-AC3D-A9D7-FE3B-1C44035B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系统调用：等待一个进程执行完成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82526-699E-3DFC-30B5-0D70ABB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982DB-3E5C-5430-135E-EE2F33CD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1" y="1354034"/>
            <a:ext cx="8877760" cy="50266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761373-6ED1-A13E-A679-CE9066C888F1}"/>
              </a:ext>
            </a:extLst>
          </p:cNvPr>
          <p:cNvSpPr txBox="1"/>
          <p:nvPr/>
        </p:nvSpPr>
        <p:spPr>
          <a:xfrm>
            <a:off x="4803761" y="62983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6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504C-D513-4DB2-85FD-7BA9380D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05057-5B54-CA6D-341A-7E2B1C6F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p2.c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每次运行结果都是确定的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FFA86-50EE-8C44-EA65-141FECFB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82EB41-4DA3-579F-0CBA-E68C675D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9" y="2031357"/>
            <a:ext cx="9049215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7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F769-9CF2-9616-4B3D-BE882C6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DDA3-99EA-5B6E-1A6A-AEB75E7D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wait()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使当前进程等待子进程执行完成</a:t>
            </a:r>
            <a:endParaRPr lang="en-US" altLang="zh-CN" dirty="0"/>
          </a:p>
          <a:p>
            <a:pPr lvl="1"/>
            <a:r>
              <a:rPr lang="zh-CN" altLang="en-US" dirty="0"/>
              <a:t>当前进程会进入阻塞状态</a:t>
            </a:r>
            <a:endParaRPr lang="en-US" altLang="zh-CN" dirty="0"/>
          </a:p>
          <a:p>
            <a:pPr lvl="1"/>
            <a:r>
              <a:rPr lang="zh-CN" altLang="en-US" dirty="0"/>
              <a:t>子进程完成后</a:t>
            </a:r>
            <a:r>
              <a:rPr lang="zh-CN" altLang="en-US"/>
              <a:t>会通知等待</a:t>
            </a:r>
            <a:r>
              <a:rPr lang="zh-CN" altLang="en-US" dirty="0"/>
              <a:t>的进程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7002F-356E-6198-4B07-D2D0CD6B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01CFF6-FB17-5397-B359-57BDCB96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9" y="3054894"/>
            <a:ext cx="5123151" cy="21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E1EDE-92B8-1E9E-44C3-A702846F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B2A9F-4A9E-70D6-D069-D214A1A8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允许父子进程执行不同的程序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7D227-097E-BCEE-A31E-4D87510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91345-6B46-9617-AD61-E9DD2875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8" y="1347277"/>
            <a:ext cx="6676345" cy="50598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15D659-4004-B365-0B5C-34793E26C73F}"/>
              </a:ext>
            </a:extLst>
          </p:cNvPr>
          <p:cNvSpPr txBox="1"/>
          <p:nvPr/>
        </p:nvSpPr>
        <p:spPr>
          <a:xfrm>
            <a:off x="4053699" y="63203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5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B53D-B708-2D5E-C6CF-B19F3A1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B82D0-5F71-15DE-5DD3-F3BE7DCA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p3.c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5FE82-CC1D-615D-EE54-F55BB5C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04FE83-2EF3-01DC-B640-CAA2F096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3" y="1564989"/>
            <a:ext cx="908731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9F8D-A083-F325-E928-F95E375D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C65CB-005B-A32E-E3B0-6B79708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exec()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en-US" altLang="zh-CN" dirty="0"/>
              <a:t>p3.c</a:t>
            </a:r>
            <a:r>
              <a:rPr lang="zh-CN" altLang="en-US" dirty="0"/>
              <a:t>程序创建子进程，并用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来运行字符计数程序</a:t>
            </a:r>
            <a:r>
              <a:rPr lang="en-US" altLang="zh-CN" dirty="0" err="1"/>
              <a:t>wc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从可执行程序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  <a:r>
              <a:rPr lang="zh-CN" altLang="en-US" dirty="0"/>
              <a:t>中加载代码和静态数据，并用它覆盖自己的代码段、数据段、堆、栈</a:t>
            </a:r>
            <a:endParaRPr lang="en-US" altLang="zh-CN" dirty="0"/>
          </a:p>
          <a:p>
            <a:pPr lvl="1"/>
            <a:r>
              <a:rPr lang="zh-CN" altLang="en-US" dirty="0"/>
              <a:t>将参数通过</a:t>
            </a:r>
            <a:r>
              <a:rPr lang="en-US" altLang="zh-CN" dirty="0" err="1"/>
              <a:t>myargs</a:t>
            </a:r>
            <a:r>
              <a:rPr lang="zh-CN" altLang="en-US" dirty="0"/>
              <a:t>传递给该进程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zh-CN" altLang="en-US" dirty="0"/>
              <a:t>的作用是将当前运行的程序</a:t>
            </a:r>
            <a:r>
              <a:rPr lang="en-US" altLang="zh-CN" dirty="0"/>
              <a:t>(p3.c)</a:t>
            </a:r>
            <a:r>
              <a:rPr lang="zh-CN" altLang="en-US" dirty="0"/>
              <a:t>替换为目标程序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函数的调用永远不会返回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1907D-251A-DD5B-A5CD-20E6923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7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2C35-96E0-808E-835D-9E238C8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6543C-0E47-1DB5-AE55-EE744A86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及</a:t>
            </a:r>
            <a:r>
              <a:rPr lang="en-US" altLang="zh-CN" dirty="0"/>
              <a:t>exec</a:t>
            </a:r>
            <a:r>
              <a:rPr lang="zh-CN" altLang="en-US" dirty="0"/>
              <a:t>的做法在构建</a:t>
            </a:r>
            <a:r>
              <a:rPr lang="en-US" altLang="zh-CN" dirty="0"/>
              <a:t>UNIX shell</a:t>
            </a:r>
            <a:r>
              <a:rPr lang="zh-CN" altLang="en-US" dirty="0"/>
              <a:t>的时候非常有用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之后</a:t>
            </a:r>
            <a:r>
              <a:rPr lang="en-US" altLang="zh-CN" dirty="0"/>
              <a:t>exec</a:t>
            </a:r>
            <a:r>
              <a:rPr lang="zh-CN" altLang="en-US" dirty="0"/>
              <a:t>之前提供运行代码的机会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也是一个用户程序</a:t>
            </a:r>
            <a:r>
              <a:rPr lang="en-US" altLang="zh-CN" dirty="0"/>
              <a:t>(</a:t>
            </a:r>
            <a:r>
              <a:rPr lang="en-US" altLang="zh-CN" dirty="0" err="1"/>
              <a:t>bash,tcsh,zsh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显示一个提示符</a:t>
            </a:r>
            <a:r>
              <a:rPr lang="en-US" altLang="zh-CN" dirty="0"/>
              <a:t>(prompt)</a:t>
            </a:r>
            <a:r>
              <a:rPr lang="zh-CN" altLang="en-US" dirty="0"/>
              <a:t>，等待用户输入</a:t>
            </a:r>
            <a:endParaRPr lang="en-US" altLang="zh-CN" dirty="0"/>
          </a:p>
          <a:p>
            <a:pPr lvl="1"/>
            <a:r>
              <a:rPr lang="zh-CN" altLang="en-US" dirty="0"/>
              <a:t>当用户输入一个命令，调用</a:t>
            </a:r>
            <a:r>
              <a:rPr lang="en-US" altLang="zh-CN" dirty="0"/>
              <a:t>fork()</a:t>
            </a:r>
            <a:r>
              <a:rPr lang="zh-CN" altLang="en-US" dirty="0"/>
              <a:t>创建进程，并调用</a:t>
            </a:r>
            <a:r>
              <a:rPr lang="en-US" altLang="zh-CN" dirty="0"/>
              <a:t>exec()</a:t>
            </a:r>
            <a:r>
              <a:rPr lang="zh-CN" altLang="en-US" dirty="0"/>
              <a:t>的变体来执行命令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wait()</a:t>
            </a:r>
            <a:r>
              <a:rPr lang="zh-CN" altLang="en-US" dirty="0"/>
              <a:t>等待命令执行完成</a:t>
            </a:r>
            <a:endParaRPr lang="en-US" altLang="zh-CN" dirty="0"/>
          </a:p>
          <a:p>
            <a:pPr lvl="1"/>
            <a:r>
              <a:rPr lang="zh-CN" altLang="en-US" dirty="0"/>
              <a:t>当命令执行完成，从</a:t>
            </a:r>
            <a:r>
              <a:rPr lang="en-US" altLang="zh-CN" dirty="0"/>
              <a:t>wait()</a:t>
            </a:r>
            <a:r>
              <a:rPr lang="zh-CN" altLang="en-US" dirty="0"/>
              <a:t>返回，输出一个提示符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ACE31-A713-994F-7E78-AA978B07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3FCC-BD2B-086A-7E6B-D9CEE9C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09D07-DEBB-6AFD-2C1C-F2F747A3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和</a:t>
            </a:r>
            <a:r>
              <a:rPr lang="en-US" altLang="zh-CN" dirty="0"/>
              <a:t>exec()</a:t>
            </a:r>
            <a:r>
              <a:rPr lang="zh-CN" altLang="en-US" dirty="0"/>
              <a:t>的分离，让</a:t>
            </a:r>
            <a:r>
              <a:rPr lang="en-US" altLang="zh-CN" dirty="0"/>
              <a:t>shell</a:t>
            </a:r>
            <a:r>
              <a:rPr lang="zh-CN" altLang="en-US" dirty="0"/>
              <a:t>可以方便地实现很多功能</a:t>
            </a:r>
            <a:endParaRPr lang="en-US" altLang="zh-CN" dirty="0"/>
          </a:p>
          <a:p>
            <a:r>
              <a:rPr lang="zh-CN" altLang="en-US" dirty="0"/>
              <a:t>例如：重定向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这个例子中</a:t>
            </a:r>
            <a:r>
              <a:rPr lang="en-US" altLang="zh-CN" dirty="0" err="1"/>
              <a:t>wc</a:t>
            </a:r>
            <a:r>
              <a:rPr lang="zh-CN" altLang="en-US" dirty="0"/>
              <a:t>命令的输出结果被重定向</a:t>
            </a:r>
            <a:r>
              <a:rPr lang="en-US" altLang="zh-CN" dirty="0"/>
              <a:t>(redirect)</a:t>
            </a:r>
            <a:r>
              <a:rPr lang="zh-CN" altLang="en-US" dirty="0"/>
              <a:t>到文件</a:t>
            </a:r>
            <a:r>
              <a:rPr lang="en-US" altLang="zh-CN" dirty="0"/>
              <a:t>newfile.txt</a:t>
            </a:r>
          </a:p>
          <a:p>
            <a:r>
              <a:rPr lang="zh-CN" altLang="en-US" dirty="0"/>
              <a:t>重定向的实现方法</a:t>
            </a:r>
            <a:endParaRPr lang="en-US" altLang="zh-CN" dirty="0"/>
          </a:p>
          <a:p>
            <a:pPr lvl="1"/>
            <a:r>
              <a:rPr lang="zh-CN" altLang="en-US" dirty="0"/>
              <a:t>关闭标准输出，并打开一个文件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F4470-9969-DFD8-0BEF-4D4B068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58559-C2E3-56CF-21C9-95497CDF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3" y="2042092"/>
            <a:ext cx="6045511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1C6C-0058-EFF0-2954-6A5C60D9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33AD-4A15-F3DD-4ECC-5E68450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文件描述符</a:t>
            </a:r>
            <a:endParaRPr lang="en-US" altLang="zh-CN" dirty="0"/>
          </a:p>
          <a:p>
            <a:pPr lvl="1"/>
            <a:r>
              <a:rPr lang="zh-CN" altLang="en-US" dirty="0"/>
              <a:t>当创建</a:t>
            </a:r>
            <a:r>
              <a:rPr lang="en-US" altLang="zh-CN" dirty="0"/>
              <a:t>(fork)</a:t>
            </a:r>
            <a:r>
              <a:rPr lang="zh-CN" altLang="en-US" dirty="0"/>
              <a:t>一个进程后</a:t>
            </a:r>
            <a:r>
              <a:rPr lang="en-US" altLang="zh-CN" dirty="0"/>
              <a:t>,OS</a:t>
            </a:r>
            <a:r>
              <a:rPr lang="zh-CN" altLang="en-US" dirty="0"/>
              <a:t>默认打开</a:t>
            </a:r>
            <a:r>
              <a:rPr lang="en-US" altLang="zh-CN" dirty="0"/>
              <a:t>3</a:t>
            </a:r>
            <a:r>
              <a:rPr lang="zh-CN" altLang="en-US" dirty="0"/>
              <a:t>个文件描述符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当打开一个文件时，</a:t>
            </a:r>
            <a:r>
              <a:rPr lang="en-US" altLang="zh-CN" dirty="0"/>
              <a:t>OS</a:t>
            </a:r>
            <a:r>
              <a:rPr lang="zh-CN" altLang="en-US" dirty="0"/>
              <a:t>会查找第一个可用文件描述符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D280-ADE8-D584-BA66-50A5F58D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8A773CD-9C76-D75E-F3ED-16978E1D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6073"/>
              </p:ext>
            </p:extLst>
          </p:nvPr>
        </p:nvGraphicFramePr>
        <p:xfrm>
          <a:off x="818419" y="2266141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9699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21750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6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unistd.h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中定义的宏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STDIN_FILENO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STDOUT_FILENO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6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STDERR_FILENO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8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B973-0F4F-8111-5190-46AF4C1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C3F30-05E3-4750-EB38-EBC9627C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B9FAE-93F8-874C-F1D5-CFD0B68D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4F68C-DFF4-1680-73E7-21166FC3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6" y="668137"/>
            <a:ext cx="6770688" cy="5774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A4695E-735B-87B8-A3B6-83B06FA3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95" y="966594"/>
            <a:ext cx="4920257" cy="1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E1FA-18C6-810B-DB9B-FD786291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6507-DD5F-7744-8D90-341B8A30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进程抽象</a:t>
            </a:r>
            <a:endParaRPr lang="en-US" altLang="zh-CN" dirty="0"/>
          </a:p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OSTEP</a:t>
            </a:r>
            <a:r>
              <a:rPr lang="zh-CN" altLang="en-US" dirty="0"/>
              <a:t>：</a:t>
            </a:r>
            <a:r>
              <a:rPr lang="en-US" altLang="zh-CN" dirty="0"/>
              <a:t>4,5</a:t>
            </a:r>
            <a:r>
              <a:rPr lang="zh-CN" altLang="en-US"/>
              <a:t>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5D80D-1A0C-37CC-7727-19F5D74C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582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04072-44FE-6C10-F615-4349EFF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0E039-7D1B-2AFC-05AF-F512E718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另一个实例：</a:t>
            </a:r>
            <a:r>
              <a:rPr lang="en-US" altLang="zh-CN" dirty="0"/>
              <a:t>UNIX</a:t>
            </a:r>
            <a:r>
              <a:rPr lang="zh-CN" altLang="en-US" dirty="0"/>
              <a:t>的管道</a:t>
            </a:r>
            <a:r>
              <a:rPr lang="en-US" altLang="zh-CN" dirty="0"/>
              <a:t>(pipe)</a:t>
            </a:r>
          </a:p>
          <a:p>
            <a:pPr lvl="1"/>
            <a:r>
              <a:rPr lang="zh-CN" altLang="en-US" dirty="0"/>
              <a:t>管道是内核中的队列</a:t>
            </a:r>
            <a:r>
              <a:rPr lang="en-US" altLang="zh-CN" dirty="0"/>
              <a:t>(FIFO)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2DAFC-DF9B-5C32-8A2F-BD92982E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804F78-A373-683F-2703-F81640F5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695048"/>
            <a:ext cx="6714028" cy="19232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CFFEFB-916B-2099-8A92-C7C062C3D745}"/>
              </a:ext>
            </a:extLst>
          </p:cNvPr>
          <p:cNvSpPr txBox="1"/>
          <p:nvPr/>
        </p:nvSpPr>
        <p:spPr>
          <a:xfrm>
            <a:off x="699495" y="246421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ls | </a:t>
            </a:r>
            <a:r>
              <a:rPr lang="en-US" altLang="zh-CN" sz="2400" b="0" i="0" dirty="0" err="1">
                <a:effectLst/>
                <a:latin typeface="Consolas" panose="020B0609020204030204" pitchFamily="49" charset="0"/>
              </a:rPr>
              <a:t>wc</a:t>
            </a:r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 -l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DA750-CC94-F0A2-AFB1-99AC8BEF6ED1}"/>
              </a:ext>
            </a:extLst>
          </p:cNvPr>
          <p:cNvSpPr txBox="1"/>
          <p:nvPr/>
        </p:nvSpPr>
        <p:spPr>
          <a:xfrm>
            <a:off x="817482" y="479399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grep -o foo file | </a:t>
            </a:r>
            <a:r>
              <a:rPr lang="en-US" altLang="zh-CN" sz="2400" b="0" i="0" u="none" strike="noStrike" baseline="0" dirty="0" err="1">
                <a:latin typeface="Consolas" panose="020B0609020204030204" pitchFamily="49" charset="0"/>
              </a:rPr>
              <a:t>wc</a:t>
            </a:r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 -l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A3C06E-7D64-80FF-E159-7E22D016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65" y="537651"/>
            <a:ext cx="4550809" cy="61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1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805-FC11-1EE6-105D-08C9B87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其他进程相关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8AC09-E970-41B7-2FF9-BB710E0C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强制终止进程：</a:t>
            </a:r>
            <a:r>
              <a:rPr lang="en-US" altLang="zh-CN" dirty="0"/>
              <a:t>kill()</a:t>
            </a:r>
          </a:p>
          <a:p>
            <a:endParaRPr lang="en-US" altLang="zh-CN" dirty="0"/>
          </a:p>
          <a:p>
            <a:r>
              <a:rPr lang="zh-CN" altLang="en-US" dirty="0"/>
              <a:t>查看进程信息：</a:t>
            </a:r>
            <a:r>
              <a:rPr lang="en-US" altLang="zh-CN" dirty="0" err="1"/>
              <a:t>ps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监控进程信息：</a:t>
            </a:r>
            <a:r>
              <a:rPr lang="en-US" altLang="zh-CN" dirty="0"/>
              <a:t>top</a:t>
            </a:r>
          </a:p>
          <a:p>
            <a:pPr lvl="1"/>
            <a:r>
              <a:rPr lang="zh-CN" altLang="en-US" dirty="0"/>
              <a:t>设置更新次数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设置更新间隔时间：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EC2E9-D93E-566D-1014-03AC7CC6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480E5E-53DF-7001-AC0E-30CD85BED8EE}"/>
              </a:ext>
            </a:extLst>
          </p:cNvPr>
          <p:cNvSpPr txBox="1"/>
          <p:nvPr/>
        </p:nvSpPr>
        <p:spPr>
          <a:xfrm>
            <a:off x="759542" y="2792400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ps</a:t>
            </a:r>
            <a:r>
              <a:rPr lang="en-US" altLang="zh-CN" sz="2400" dirty="0">
                <a:latin typeface="Consolas" panose="020B0609020204030204" pitchFamily="49" charset="0"/>
              </a:rPr>
              <a:t> -</a:t>
            </a:r>
            <a:r>
              <a:rPr lang="en-US" altLang="zh-CN" sz="2400" dirty="0" err="1">
                <a:latin typeface="Consolas" panose="020B0609020204030204" pitchFamily="49" charset="0"/>
              </a:rPr>
              <a:t>ef</a:t>
            </a:r>
            <a:r>
              <a:rPr lang="en-US" altLang="zh-CN" sz="2400" dirty="0">
                <a:latin typeface="Consolas" panose="020B0609020204030204" pitchFamily="49" charset="0"/>
              </a:rPr>
              <a:t> | grep system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71A9F8-6E12-ED3F-FA76-7604ED4B1824}"/>
              </a:ext>
            </a:extLst>
          </p:cNvPr>
          <p:cNvSpPr txBox="1"/>
          <p:nvPr/>
        </p:nvSpPr>
        <p:spPr>
          <a:xfrm>
            <a:off x="3237973" y="4015112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–n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6DDDD-2F6E-5296-97E8-6DC3E851DA93}"/>
              </a:ext>
            </a:extLst>
          </p:cNvPr>
          <p:cNvSpPr txBox="1"/>
          <p:nvPr/>
        </p:nvSpPr>
        <p:spPr>
          <a:xfrm>
            <a:off x="3861618" y="4499199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–d 1</a:t>
            </a:r>
          </a:p>
        </p:txBody>
      </p:sp>
    </p:spTree>
    <p:extLst>
      <p:ext uri="{BB962C8B-B14F-4D97-AF65-F5344CB8AC3E}">
        <p14:creationId xmlns:p14="http://schemas.microsoft.com/office/powerpoint/2010/main" val="15665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02276-9DD1-E0CF-584E-FB1314DC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】xv6</a:t>
            </a:r>
            <a:r>
              <a:rPr lang="zh-CN" altLang="en-US" dirty="0"/>
              <a:t>中进程相关数据结构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B71E1-5521-8143-795A-A7C7F73E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context</a:t>
            </a:r>
            <a:r>
              <a:rPr lang="zh-CN" altLang="en-US" dirty="0"/>
              <a:t>表示进程上下文的结构体（</a:t>
            </a:r>
            <a:r>
              <a:rPr lang="en-US" altLang="zh-CN" dirty="0" err="1"/>
              <a:t>proc.h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8A61A-BFA5-329F-7EB5-83A6BC4A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r>
              <a:rPr lang="en-US" altLang="zh-CN"/>
              <a:t>/100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D43D05-7B62-0EBE-D1A5-C4ACBBC8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63" y="1630638"/>
            <a:ext cx="91821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5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26F99-C7FE-9763-4B13-9379EF2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】xv6</a:t>
            </a:r>
            <a:r>
              <a:rPr lang="zh-CN" altLang="en-US" dirty="0"/>
              <a:t>中进程相关数据结构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9CED8-D0DA-60F8-7A34-A1117E38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proc</a:t>
            </a:r>
            <a:r>
              <a:rPr lang="zh-CN" altLang="en-US" dirty="0"/>
              <a:t>结构体：用于保存进程状态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B720B-F91B-5685-786E-5D1B474A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r>
              <a:rPr lang="en-US" altLang="zh-CN"/>
              <a:t>/100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DB2312-E66C-F1A8-E27F-2B43546A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69" y="1513120"/>
            <a:ext cx="7648161" cy="47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1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4762C-5FDB-F119-9716-FF98248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】xv6</a:t>
            </a:r>
            <a:r>
              <a:rPr lang="zh-CN" altLang="en-US" dirty="0"/>
              <a:t>中进程相关数据结构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DFC79-A808-5388-2754-97D8F40A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进程切换时使用</a:t>
            </a:r>
            <a:r>
              <a:rPr lang="en-US" altLang="zh-CN" dirty="0"/>
              <a:t>context</a:t>
            </a:r>
            <a:r>
              <a:rPr lang="zh-CN" altLang="en-US" dirty="0"/>
              <a:t>来保存进程状态</a:t>
            </a:r>
            <a:r>
              <a:rPr lang="en-US" altLang="zh-CN" dirty="0"/>
              <a:t>scheduler()(</a:t>
            </a:r>
            <a:r>
              <a:rPr lang="en-US" altLang="zh-CN" dirty="0" err="1"/>
              <a:t>proc.c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9F6ED-01DB-9D38-F9EB-01D7E64D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r>
              <a:rPr lang="en-US" altLang="zh-CN"/>
              <a:t>/100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8DA299-E02B-CB89-5E55-D2B3D6E2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5" y="1492690"/>
            <a:ext cx="5989437" cy="51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3904F-E52F-24E4-36A4-B0D93645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-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66757-B746-86CF-B3CA-BE02FD12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人们常常希望同时运行多个程序</a:t>
            </a:r>
            <a:endParaRPr lang="en-US" altLang="zh-CN" dirty="0"/>
          </a:p>
          <a:p>
            <a:r>
              <a:rPr lang="zh-CN" altLang="en-US" dirty="0"/>
              <a:t>浏览器、邮件、游戏、音乐播放器等</a:t>
            </a:r>
            <a:endParaRPr lang="en-US" altLang="zh-CN" dirty="0"/>
          </a:p>
          <a:p>
            <a:r>
              <a:rPr lang="zh-CN" altLang="en-US" dirty="0"/>
              <a:t>在少量物理</a:t>
            </a:r>
            <a:r>
              <a:rPr lang="en-US" altLang="zh-CN" dirty="0"/>
              <a:t>CPU</a:t>
            </a:r>
            <a:r>
              <a:rPr lang="zh-CN" altLang="en-US" dirty="0"/>
              <a:t>可用的时，如何提供无数个</a:t>
            </a:r>
            <a:r>
              <a:rPr lang="en-US" altLang="zh-CN" dirty="0"/>
              <a:t>CPU</a:t>
            </a:r>
            <a:r>
              <a:rPr lang="zh-CN" altLang="en-US" dirty="0"/>
              <a:t>可用的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(illusion)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时分共享</a:t>
            </a:r>
            <a:r>
              <a:rPr lang="en-US" altLang="zh-CN" dirty="0"/>
              <a:t>(time sharing)</a:t>
            </a:r>
          </a:p>
          <a:p>
            <a:pPr lvl="1"/>
            <a:r>
              <a:rPr lang="zh-CN" altLang="en-US" dirty="0"/>
              <a:t>代价：性能损失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B5C3A-1FE3-E6E1-4492-9CE00CB2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05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A174-92FC-A81E-7A94-C3AAC1CB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时分共享</a:t>
            </a:r>
            <a:r>
              <a:rPr lang="en-US" altLang="zh-CN" dirty="0"/>
              <a:t>&amp;</a:t>
            </a:r>
            <a:r>
              <a:rPr lang="zh-CN" altLang="en-US" dirty="0"/>
              <a:t>空分共享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B936-1FCB-7EF3-7F8D-FC7FDEB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时分共享：在时间维度上，将资源分成若干个小段，轮流使用</a:t>
            </a:r>
            <a:endParaRPr lang="en-US" altLang="zh-CN" dirty="0"/>
          </a:p>
          <a:p>
            <a:pPr lvl="1"/>
            <a:r>
              <a:rPr lang="zh-CN" altLang="en-US" dirty="0"/>
              <a:t>资源：</a:t>
            </a:r>
            <a:r>
              <a:rPr lang="en-US" altLang="zh-CN" dirty="0"/>
              <a:t>CPU</a:t>
            </a:r>
            <a:r>
              <a:rPr lang="zh-CN" altLang="en-US" dirty="0"/>
              <a:t>或网络链接</a:t>
            </a:r>
            <a:endParaRPr lang="en-US" altLang="zh-CN" dirty="0"/>
          </a:p>
          <a:p>
            <a:r>
              <a:rPr lang="zh-CN" altLang="en-US" dirty="0"/>
              <a:t>空分共享：在空间维度上，将资源划分，并分配给用户</a:t>
            </a:r>
            <a:endParaRPr lang="en-US" altLang="zh-CN" dirty="0"/>
          </a:p>
          <a:p>
            <a:pPr lvl="1"/>
            <a:r>
              <a:rPr lang="zh-CN" altLang="en-US" dirty="0"/>
              <a:t>例如：磁盘空间分配给文件，文件分配到的磁盘空间无法再分配给其他文件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、内存、磁盘分别采用不同的策略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：时分共享</a:t>
            </a:r>
            <a:endParaRPr lang="en-US" altLang="zh-CN" dirty="0"/>
          </a:p>
          <a:p>
            <a:pPr lvl="1"/>
            <a:r>
              <a:rPr lang="zh-CN" altLang="en-US" dirty="0"/>
              <a:t>内存：空分共享</a:t>
            </a:r>
            <a:endParaRPr lang="en-US" altLang="zh-CN" dirty="0"/>
          </a:p>
          <a:p>
            <a:pPr lvl="1"/>
            <a:r>
              <a:rPr lang="zh-CN" altLang="en-US" dirty="0"/>
              <a:t>磁盘：空分共享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CB04F-792B-25C4-9721-D1906C7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21A0-0564-A693-1872-CDE96C52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策略</a:t>
            </a:r>
            <a:r>
              <a:rPr lang="en-US" altLang="zh-CN" dirty="0"/>
              <a:t>&amp;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814FD-162C-359A-F984-5BE9B456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  <a:r>
              <a:rPr lang="en-US" altLang="zh-CN" dirty="0"/>
              <a:t>(policy)</a:t>
            </a:r>
            <a:r>
              <a:rPr lang="zh-CN" altLang="en-US" dirty="0"/>
              <a:t>：操作系统内部做出某种决定的算法</a:t>
            </a:r>
            <a:endParaRPr lang="en-US" altLang="zh-CN" dirty="0"/>
          </a:p>
          <a:p>
            <a:pPr lvl="1"/>
            <a:r>
              <a:rPr lang="zh-CN" altLang="en-US" dirty="0"/>
              <a:t>例如：调度策略</a:t>
            </a:r>
            <a:r>
              <a:rPr lang="en-US" altLang="zh-CN" dirty="0"/>
              <a:t>(scheduling policy)</a:t>
            </a:r>
          </a:p>
          <a:p>
            <a:r>
              <a:rPr lang="zh-CN" altLang="en-US" dirty="0"/>
              <a:t>机制</a:t>
            </a:r>
            <a:r>
              <a:rPr lang="en-US" altLang="zh-CN" dirty="0"/>
              <a:t>(mechanism)</a:t>
            </a:r>
            <a:r>
              <a:rPr lang="zh-CN" altLang="en-US" dirty="0"/>
              <a:t>：完成某一功能的方法或协议</a:t>
            </a:r>
            <a:endParaRPr lang="en-US" altLang="zh-CN" dirty="0"/>
          </a:p>
          <a:p>
            <a:pPr lvl="1"/>
            <a:r>
              <a:rPr lang="zh-CN" altLang="en-US" dirty="0"/>
              <a:t>例如：上下文切换</a:t>
            </a:r>
            <a:r>
              <a:rPr lang="en-US" altLang="zh-CN" dirty="0"/>
              <a:t>(context switch)</a:t>
            </a:r>
          </a:p>
          <a:p>
            <a:r>
              <a:rPr lang="zh-CN" altLang="en-US" dirty="0"/>
              <a:t>策略回答“</a:t>
            </a:r>
            <a:r>
              <a:rPr lang="en-US" altLang="zh-CN" dirty="0"/>
              <a:t>which</a:t>
            </a:r>
            <a:r>
              <a:rPr lang="zh-CN" altLang="en-US" dirty="0"/>
              <a:t>”的问题，机制回答“</a:t>
            </a:r>
            <a:r>
              <a:rPr lang="en-US" altLang="zh-CN" dirty="0"/>
              <a:t>how</a:t>
            </a:r>
            <a:r>
              <a:rPr lang="zh-CN" altLang="en-US" dirty="0"/>
              <a:t>”问题</a:t>
            </a:r>
            <a:endParaRPr lang="en-US" altLang="zh-CN" dirty="0"/>
          </a:p>
          <a:p>
            <a:pPr lvl="1"/>
            <a:r>
              <a:rPr lang="zh-CN" altLang="en-US" dirty="0"/>
              <a:t>策略与机制的分离提供了模块化“</a:t>
            </a:r>
            <a:r>
              <a:rPr lang="en-US" altLang="zh-CN" dirty="0"/>
              <a:t>modularity</a:t>
            </a:r>
            <a:r>
              <a:rPr lang="zh-CN" altLang="en-US" dirty="0"/>
              <a:t>”</a:t>
            </a:r>
            <a:r>
              <a:rPr lang="en-US" altLang="zh-CN" dirty="0"/>
              <a:t>-</a:t>
            </a:r>
            <a:r>
              <a:rPr lang="zh-CN" altLang="en-US" dirty="0"/>
              <a:t>一种通用软件设计原则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2115D-4787-64AD-FEE4-AE556764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65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2675-6B6B-C96E-2CC0-C2FA84CA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AF10-3513-0FBB-A418-41DC348E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静态代码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进程：运行中的程序（指令流）</a:t>
            </a:r>
            <a:endParaRPr lang="en-US" altLang="zh-CN" dirty="0"/>
          </a:p>
          <a:p>
            <a:pPr lvl="1"/>
            <a:r>
              <a:rPr lang="zh-CN" altLang="en-US" dirty="0"/>
              <a:t>是程序的实例</a:t>
            </a:r>
            <a:endParaRPr lang="en-US" altLang="zh-CN" dirty="0"/>
          </a:p>
          <a:p>
            <a:pPr lvl="1"/>
            <a:r>
              <a:rPr lang="zh-CN" altLang="en-US" dirty="0"/>
              <a:t>进程具有状态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6CD9A-E18A-24FF-615B-CFEB5995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941A-A232-2E6D-548E-4C4CE454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从程序到进程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72963-11D1-4CBC-A56E-A6F98A54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4D279-008B-ED26-74EA-A1853DE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A89CE-049C-0201-24C3-89AD9BAA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6"/>
            <a:ext cx="9330641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1686-6949-53E4-10E2-83EB6C26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83ECF-B0DE-FE0D-4521-41F8EF1C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A07D0-A49A-A1A9-1697-412AAAB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AFBA1-109C-CFEF-0945-5239621D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9125779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1257</Words>
  <Application>Microsoft Office PowerPoint</Application>
  <PresentationFormat>宽屏</PresentationFormat>
  <Paragraphs>187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黑体</vt:lpstr>
      <vt:lpstr>宋体</vt:lpstr>
      <vt:lpstr>Arial</vt:lpstr>
      <vt:lpstr>Consolas</vt:lpstr>
      <vt:lpstr>Wingdings</vt:lpstr>
      <vt:lpstr>Office 主题​​</vt:lpstr>
      <vt:lpstr>进程</vt:lpstr>
      <vt:lpstr>虚拟化</vt:lpstr>
      <vt:lpstr>概要</vt:lpstr>
      <vt:lpstr>抽象-进程</vt:lpstr>
      <vt:lpstr>【补充】时分共享&amp;空分共享</vt:lpstr>
      <vt:lpstr>【补充】策略&amp;机制</vt:lpstr>
      <vt:lpstr>进程的概念</vt:lpstr>
      <vt:lpstr>从程序到进程(1/2)</vt:lpstr>
      <vt:lpstr>PowerPoint 演示文稿</vt:lpstr>
      <vt:lpstr>进程的机器状态(machine state)</vt:lpstr>
      <vt:lpstr>x86架构</vt:lpstr>
      <vt:lpstr>进程的状态转换</vt:lpstr>
      <vt:lpstr>跟踪进程状态：只看CPU</vt:lpstr>
      <vt:lpstr>跟踪进程状态：CPU和I/O</vt:lpstr>
      <vt:lpstr>进程API</vt:lpstr>
      <vt:lpstr>【插叙】进程API</vt:lpstr>
      <vt:lpstr>fork()系统调用</vt:lpstr>
      <vt:lpstr>fork()系统调用</vt:lpstr>
      <vt:lpstr>fork()系统调用</vt:lpstr>
      <vt:lpstr>wait()系统调用</vt:lpstr>
      <vt:lpstr>wait()系统调用</vt:lpstr>
      <vt:lpstr>wait()系统调用</vt:lpstr>
      <vt:lpstr>exec()系统调用</vt:lpstr>
      <vt:lpstr>exec()系统调用</vt:lpstr>
      <vt:lpstr>exec()系统调用</vt:lpstr>
      <vt:lpstr>为何这么设计API?</vt:lpstr>
      <vt:lpstr>为何这么设计API?</vt:lpstr>
      <vt:lpstr>为何这么设计API?</vt:lpstr>
      <vt:lpstr>为何这么设计API?</vt:lpstr>
      <vt:lpstr>为何这么设计API?</vt:lpstr>
      <vt:lpstr>其他进程相关API</vt:lpstr>
      <vt:lpstr>【补充】xv6中进程相关数据结构</vt:lpstr>
      <vt:lpstr>【补充】xv6中进程相关数据结构</vt:lpstr>
      <vt:lpstr>【补充】xv6中进程相关数据结构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198</cp:revision>
  <dcterms:created xsi:type="dcterms:W3CDTF">2023-02-07T10:14:07Z</dcterms:created>
  <dcterms:modified xsi:type="dcterms:W3CDTF">2025-03-12T02:32:33Z</dcterms:modified>
</cp:coreProperties>
</file>