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8" r:id="rId24"/>
    <p:sldId id="279" r:id="rId25"/>
    <p:sldId id="280" r:id="rId26"/>
    <p:sldId id="282" r:id="rId27"/>
    <p:sldId id="277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1CC2B-5E58-46F6-8F81-B6792C597A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54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1CC2B-5E58-46F6-8F81-B6792C597A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2024/02/28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操作系统概要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金国哲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E0331-A932-BEC5-55D9-F2F0F12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40835-AC6B-9873-2D00-63B6C8458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64E9D-5937-C177-BBB4-51907E8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39F841-1F35-31DF-0DBB-7D811DD2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59" y="742175"/>
            <a:ext cx="8783758" cy="52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A8204-1D69-B4DE-067A-D3CDD6CA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18B69-602E-1C9C-E41F-2E073351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CF166C-1B76-406D-714F-4B4EF34B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0A3383-FB44-4D8F-1843-1D7B2213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15" y="872018"/>
            <a:ext cx="7296525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2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08ED4-CF81-BE11-910A-16BE1328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69108-80E5-4A52-399A-E2544125C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FAA03-3266-7A42-CA42-AD62227F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442B41-11D6-A938-1989-07FB4491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32" y="821546"/>
            <a:ext cx="7277474" cy="42166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50B2B1-D086-4E0A-1CA6-4D3E846477D6}"/>
              </a:ext>
            </a:extLst>
          </p:cNvPr>
          <p:cNvSpPr txBox="1"/>
          <p:nvPr/>
        </p:nvSpPr>
        <p:spPr>
          <a:xfrm>
            <a:off x="705029" y="5322057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tcsh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下可以用上述方法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bash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下可以打开两个终端窗口，分别运行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./mem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31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0B3C9-3FCF-DFE8-B6A2-1DDCBF48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28E972-85B7-20F4-5237-B78673FA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每个程序都在相同的地址</a:t>
            </a:r>
            <a:r>
              <a:rPr lang="en-US" altLang="zh-CN" dirty="0"/>
              <a:t>(00200000)</a:t>
            </a:r>
            <a:r>
              <a:rPr lang="zh-CN" altLang="en-US"/>
              <a:t>处分配了</a:t>
            </a:r>
            <a:r>
              <a:rPr lang="zh-CN" altLang="en-US" dirty="0"/>
              <a:t>内存</a:t>
            </a:r>
            <a:endParaRPr lang="en-US" altLang="zh-CN" dirty="0"/>
          </a:p>
          <a:p>
            <a:r>
              <a:rPr lang="zh-CN" altLang="en-US" dirty="0"/>
              <a:t>每个程序又独立地更新了地址</a:t>
            </a:r>
            <a:r>
              <a:rPr lang="en-US" altLang="zh-CN" dirty="0"/>
              <a:t>(00200000)</a:t>
            </a:r>
            <a:r>
              <a:rPr lang="zh-CN" altLang="en-US" dirty="0"/>
              <a:t>处的值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(illusion)</a:t>
            </a:r>
          </a:p>
          <a:p>
            <a:pPr lvl="1"/>
            <a:r>
              <a:rPr lang="zh-CN" altLang="en-US" dirty="0"/>
              <a:t>每个程序有自己独立的私有内存，而不是与其他程序共享相同的内存</a:t>
            </a:r>
            <a:endParaRPr lang="en-US" altLang="zh-CN" dirty="0"/>
          </a:p>
          <a:p>
            <a:pPr lvl="1"/>
            <a:r>
              <a:rPr lang="zh-CN" altLang="en-US" dirty="0"/>
              <a:t>一个程序的内存引用不会影响其他程序</a:t>
            </a:r>
            <a:endParaRPr lang="en-US" altLang="zh-CN" dirty="0"/>
          </a:p>
          <a:p>
            <a:r>
              <a:rPr lang="zh-CN" altLang="en-US" dirty="0"/>
              <a:t>操作系统的虚拟化内存提供了上述假象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719DF-2D70-464C-9917-A1E9CB65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E4BAC60-BBC0-B205-D136-DEEB45834576}"/>
              </a:ext>
            </a:extLst>
          </p:cNvPr>
          <p:cNvGrpSpPr/>
          <p:nvPr/>
        </p:nvGrpSpPr>
        <p:grpSpPr>
          <a:xfrm>
            <a:off x="6262381" y="4584583"/>
            <a:ext cx="5224301" cy="1494654"/>
            <a:chOff x="2063692" y="4047688"/>
            <a:chExt cx="5224301" cy="1494654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D79A3F6-AEB2-FD69-A257-8DC41664513A}"/>
                </a:ext>
              </a:extLst>
            </p:cNvPr>
            <p:cNvSpPr txBox="1"/>
            <p:nvPr/>
          </p:nvSpPr>
          <p:spPr>
            <a:xfrm>
              <a:off x="2063692" y="4047688"/>
              <a:ext cx="2383986" cy="36933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进程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的虚拟内存空间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F583AC9-5F41-C76C-1398-147772BC582E}"/>
                </a:ext>
              </a:extLst>
            </p:cNvPr>
            <p:cNvSpPr txBox="1"/>
            <p:nvPr/>
          </p:nvSpPr>
          <p:spPr>
            <a:xfrm>
              <a:off x="4904007" y="4047688"/>
              <a:ext cx="2383986" cy="36933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进程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的虚拟内存空间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4380773-1FC6-8079-2881-72EA5192CFE7}"/>
                </a:ext>
              </a:extLst>
            </p:cNvPr>
            <p:cNvSpPr txBox="1"/>
            <p:nvPr/>
          </p:nvSpPr>
          <p:spPr>
            <a:xfrm>
              <a:off x="4149755" y="5173010"/>
              <a:ext cx="1107996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物理内存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02F2BD3-AC19-02C7-3178-3BA04129A1B8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3255685" y="4417020"/>
              <a:ext cx="1448068" cy="75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C4D5F76-E242-20E9-72A3-1BB0C3DBC606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703753" y="4417020"/>
              <a:ext cx="1392247" cy="74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09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5DE9-EF97-97CF-7E0F-B2689DD8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</a:t>
            </a:r>
            <a:r>
              <a:rPr lang="en-US" altLang="zh-CN" dirty="0"/>
              <a:t>(Concurrency)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26A15-951B-8F19-25FA-448C71DB5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同时处理多个事情时出现的一系列问题</a:t>
            </a:r>
            <a:endParaRPr lang="en-US" altLang="zh-CN" dirty="0"/>
          </a:p>
          <a:p>
            <a:r>
              <a:rPr lang="zh-CN" altLang="en-US" dirty="0"/>
              <a:t>操作系统本身需要处理多个</a:t>
            </a:r>
            <a:r>
              <a:rPr lang="zh-CN" altLang="en-US" dirty="0">
                <a:solidFill>
                  <a:srgbClr val="FF0000"/>
                </a:solidFill>
              </a:rPr>
              <a:t>进程</a:t>
            </a:r>
            <a:r>
              <a:rPr lang="zh-CN" altLang="en-US" dirty="0"/>
              <a:t>的同时运行</a:t>
            </a:r>
            <a:endParaRPr lang="en-US" altLang="zh-CN" dirty="0"/>
          </a:p>
          <a:p>
            <a:r>
              <a:rPr lang="zh-CN" altLang="en-US" dirty="0"/>
              <a:t>现代的</a:t>
            </a:r>
            <a:r>
              <a:rPr lang="zh-CN" altLang="en-US" dirty="0">
                <a:solidFill>
                  <a:srgbClr val="FF0000"/>
                </a:solidFill>
              </a:rPr>
              <a:t>多线程</a:t>
            </a:r>
            <a:r>
              <a:rPr lang="zh-CN" altLang="en-US" dirty="0"/>
              <a:t>程序也存在相同的问题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0F8049-F049-F00E-D938-3437DF5E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76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FE0A3-3BB5-A293-E524-70181669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一个多线程程序实例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A6F1AA8-F6E9-F1C3-9208-C9C3D1064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424" y="537652"/>
            <a:ext cx="6026702" cy="612933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DB9E5-1F2B-D7E2-C09A-E444939D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86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E57FC-9673-7ECA-2C3E-1B63E204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一个多线程程序实例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44277-F152-BCF6-2689-31640AE5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希望得到的结果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实际的运行结果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AFC9E1-2063-6985-03A9-20BC87B6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0C2DF8-5945-BFAE-1252-A9B3DDE0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49" y="1415630"/>
            <a:ext cx="7988711" cy="1593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509074-30DC-FE68-7F3C-ACC70541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6" y="4020342"/>
            <a:ext cx="7575939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5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9528B-F65C-3B23-7E40-A7F9C764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一个多线程程序实例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720C8-AEEA-2D24-2A04-5BDDCBA4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endParaRPr lang="en-US" altLang="zh-CN" dirty="0"/>
          </a:p>
          <a:p>
            <a:r>
              <a:rPr lang="zh-CN" altLang="en-US" dirty="0"/>
              <a:t>并发中的核心问题：共享数据的访问问题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4CF3D-1B33-72B7-8B1B-28D2B1C2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DB657E-55E3-6B0E-C7EF-6F82EBA5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4" y="2353557"/>
            <a:ext cx="4460180" cy="13543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7229C1-7B60-8EED-970A-7277A78319CF}"/>
              </a:ext>
            </a:extLst>
          </p:cNvPr>
          <p:cNvSpPr txBox="1"/>
          <p:nvPr/>
        </p:nvSpPr>
        <p:spPr>
          <a:xfrm>
            <a:off x="6388216" y="2353557"/>
            <a:ext cx="1856598" cy="12966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mov ax, [0x8000]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add ax, 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mov [0x8000], ax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BF71933-45BB-7055-0F0F-7569AF427E3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20705" y="3001876"/>
            <a:ext cx="3267511" cy="4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74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42BCF-2750-2B3E-DB7B-946EB512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</a:t>
            </a:r>
            <a:r>
              <a:rPr lang="en-US" altLang="zh-CN" dirty="0"/>
              <a:t>(Persistence)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24777-38DD-0ACF-579B-7CF8F25F0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需要把易失设备</a:t>
            </a:r>
            <a:r>
              <a:rPr lang="en-US" altLang="zh-CN" dirty="0"/>
              <a:t>(DRAM)</a:t>
            </a:r>
            <a:r>
              <a:rPr lang="zh-CN" altLang="en-US" dirty="0"/>
              <a:t>中的数据存储到硬盘</a:t>
            </a:r>
            <a:endParaRPr lang="en-US" altLang="zh-CN" dirty="0"/>
          </a:p>
          <a:p>
            <a:r>
              <a:rPr lang="zh-CN" altLang="en-US" dirty="0"/>
              <a:t>操作系统中管理磁盘的软件通常称为文件系统</a:t>
            </a:r>
            <a:endParaRPr lang="en-US" altLang="zh-CN" dirty="0"/>
          </a:p>
          <a:p>
            <a:r>
              <a:rPr lang="zh-CN" altLang="en-US" dirty="0"/>
              <a:t>不同于对</a:t>
            </a:r>
            <a:r>
              <a:rPr lang="en-US" altLang="zh-CN" dirty="0"/>
              <a:t>CPU</a:t>
            </a:r>
            <a:r>
              <a:rPr lang="zh-CN" altLang="en-US" dirty="0"/>
              <a:t>和内存的虚拟化，操作系统不会为每个程序创建专用的虚拟磁盘</a:t>
            </a:r>
            <a:endParaRPr lang="en-US" altLang="zh-CN" dirty="0"/>
          </a:p>
          <a:p>
            <a:r>
              <a:rPr lang="zh-CN" altLang="en-US" dirty="0"/>
              <a:t>相反，它假设用户</a:t>
            </a:r>
            <a:r>
              <a:rPr lang="en-US" altLang="zh-CN" dirty="0"/>
              <a:t>(</a:t>
            </a:r>
            <a:r>
              <a:rPr lang="zh-CN" altLang="en-US" dirty="0"/>
              <a:t>进程</a:t>
            </a:r>
            <a:r>
              <a:rPr lang="en-US" altLang="zh-CN" dirty="0"/>
              <a:t>)</a:t>
            </a:r>
            <a:r>
              <a:rPr lang="zh-CN" altLang="en-US" dirty="0"/>
              <a:t>经常需要共享文件中的信息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E0402-2FA9-BE94-02F4-DDD33AD7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588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DA42D-0898-9B27-49CB-E9090FC5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</a:t>
            </a:r>
            <a:r>
              <a:rPr lang="en-US" altLang="zh-CN" dirty="0"/>
              <a:t>(Persistence)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771B0-A25E-AD92-D517-35DB16B99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用户程序写文件的一个实例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727C5-511B-A023-4030-FB38807B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37492A-DA2C-E059-45B4-380F3EBFD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1" y="1450100"/>
            <a:ext cx="9747751" cy="457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6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教材：操作系统导论</a:t>
            </a:r>
            <a:r>
              <a:rPr lang="en-US" altLang="zh-CN" dirty="0"/>
              <a:t>(Operating System Three Easy Piece)OSTEP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理论课：</a:t>
            </a:r>
            <a:r>
              <a:rPr lang="en-US" altLang="zh-CN" dirty="0"/>
              <a:t>48</a:t>
            </a:r>
            <a:r>
              <a:rPr lang="zh-CN" altLang="en-US" dirty="0"/>
              <a:t>学时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实验课：</a:t>
            </a:r>
            <a:r>
              <a:rPr lang="en-US" altLang="zh-CN" dirty="0"/>
              <a:t>8</a:t>
            </a:r>
            <a:r>
              <a:rPr lang="zh-CN" altLang="en-US" dirty="0"/>
              <a:t>学时</a:t>
            </a:r>
            <a:r>
              <a:rPr lang="en-US" altLang="zh-CN" dirty="0"/>
              <a:t>(</a:t>
            </a:r>
            <a:r>
              <a:rPr lang="en-US" altLang="zh-CN" dirty="0" err="1"/>
              <a:t>linux,gcc,gdb,c</a:t>
            </a:r>
            <a:r>
              <a:rPr lang="en-US" altLang="zh-CN" dirty="0"/>
              <a:t>) 202.198.198.211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7D6C4-DB9D-B323-DACC-E379179CC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持久化</a:t>
            </a:r>
            <a:r>
              <a:rPr lang="en-US" altLang="zh-CN" dirty="0"/>
              <a:t>(Persistence)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E30CE-13B8-F758-958B-0818D07B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操作系统负责利用低级硬件接口与磁盘交互</a:t>
            </a:r>
            <a:endParaRPr lang="en-US" altLang="zh-CN" dirty="0"/>
          </a:p>
          <a:p>
            <a:r>
              <a:rPr lang="zh-CN" altLang="en-US" dirty="0"/>
              <a:t>向应用程序提供文件形式的虚拟化</a:t>
            </a:r>
            <a:r>
              <a:rPr lang="en-US" altLang="zh-CN" dirty="0"/>
              <a:t>(</a:t>
            </a:r>
            <a:r>
              <a:rPr lang="zh-CN" altLang="en-US" dirty="0"/>
              <a:t>文件系统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向应用程序提供一些系统调用</a:t>
            </a:r>
            <a:r>
              <a:rPr lang="en-US" altLang="zh-CN" dirty="0"/>
              <a:t>(System Call)</a:t>
            </a:r>
            <a:r>
              <a:rPr lang="zh-CN" altLang="en-US" dirty="0"/>
              <a:t>，例如：</a:t>
            </a:r>
            <a:r>
              <a:rPr lang="en-US" altLang="zh-CN" dirty="0"/>
              <a:t>open(),read(),write(),close()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9254E2-184B-D43D-F066-98FF5457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94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E0D8-0180-507C-26DF-1A96D4C3A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操作系统的设计目标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ADA52F-155B-66E6-04A9-C3F02DAC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建立一些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(abstraction)</a:t>
            </a:r>
            <a:r>
              <a:rPr lang="zh-CN" altLang="en-US" dirty="0"/>
              <a:t>：进程、文件</a:t>
            </a:r>
            <a:endParaRPr lang="en-US" altLang="zh-CN" dirty="0"/>
          </a:p>
          <a:p>
            <a:r>
              <a:rPr lang="zh-CN" altLang="en-US" dirty="0"/>
              <a:t>提供</a:t>
            </a:r>
            <a:r>
              <a:rPr lang="zh-CN" altLang="en-US" dirty="0">
                <a:solidFill>
                  <a:srgbClr val="FF0000"/>
                </a:solidFill>
              </a:rPr>
              <a:t>高性能</a:t>
            </a:r>
            <a:r>
              <a:rPr lang="en-US" altLang="zh-CN" dirty="0"/>
              <a:t>(performance)</a:t>
            </a:r>
          </a:p>
          <a:p>
            <a:r>
              <a:rPr lang="zh-CN" altLang="en-US" dirty="0"/>
              <a:t>应用程序之间及</a:t>
            </a:r>
            <a:r>
              <a:rPr lang="en-US" altLang="zh-CN" dirty="0"/>
              <a:t>OS</a:t>
            </a:r>
            <a:r>
              <a:rPr lang="zh-CN" altLang="en-US" dirty="0"/>
              <a:t>与应用程序之间提供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en-US" altLang="zh-CN" dirty="0"/>
              <a:t>(protection)</a:t>
            </a:r>
          </a:p>
          <a:p>
            <a:pPr lvl="1"/>
            <a:r>
              <a:rPr lang="zh-CN" altLang="en-US" dirty="0"/>
              <a:t>提供保护的基本原理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en-US" altLang="zh-CN" dirty="0"/>
              <a:t>(isolation)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可靠性</a:t>
            </a:r>
            <a:r>
              <a:rPr lang="en-US" altLang="zh-CN" dirty="0"/>
              <a:t>(reliability)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能源效率</a:t>
            </a:r>
            <a:r>
              <a:rPr lang="en-US" altLang="zh-CN" dirty="0"/>
              <a:t>(energy-efficiency)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安全性</a:t>
            </a:r>
            <a:r>
              <a:rPr lang="en-US" altLang="zh-CN" dirty="0"/>
              <a:t>(security)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移动性</a:t>
            </a:r>
            <a:r>
              <a:rPr lang="en-US" altLang="zh-CN" dirty="0"/>
              <a:t>(mobility)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EDA21E-D75E-7668-FBDD-94183648C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53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6BB8B-E0F2-ECB8-1B57-EF1A861C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4E8BD-0487-A729-FCBE-3A2670D3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单道批处理系统</a:t>
            </a:r>
            <a:endParaRPr lang="en-US" altLang="zh-CN" dirty="0"/>
          </a:p>
          <a:p>
            <a:pPr lvl="1"/>
            <a:r>
              <a:rPr lang="zh-CN" altLang="en-US" dirty="0"/>
              <a:t>作业一个接一个地连续处理</a:t>
            </a:r>
            <a:endParaRPr lang="en-US" altLang="zh-CN" dirty="0"/>
          </a:p>
          <a:p>
            <a:pPr lvl="1"/>
            <a:r>
              <a:rPr lang="zh-CN" altLang="en-US" dirty="0"/>
              <a:t>由操作员来控制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提供低级</a:t>
            </a:r>
            <a:r>
              <a:rPr lang="en-US" altLang="zh-CN" dirty="0"/>
              <a:t>I/O</a:t>
            </a:r>
            <a:r>
              <a:rPr lang="zh-CN" altLang="en-US" dirty="0"/>
              <a:t>处理代码</a:t>
            </a:r>
            <a:endParaRPr lang="en-US" altLang="zh-CN" dirty="0"/>
          </a:p>
          <a:p>
            <a:pPr lvl="1"/>
            <a:r>
              <a:rPr lang="zh-CN" altLang="en-US" dirty="0"/>
              <a:t>不能以交互方式使用机器</a:t>
            </a:r>
            <a:endParaRPr lang="en-US" altLang="zh-CN" dirty="0"/>
          </a:p>
          <a:p>
            <a:pPr lvl="1"/>
            <a:r>
              <a:rPr lang="zh-CN" altLang="en-US" dirty="0"/>
              <a:t>缺点：系统资源得不到充分利用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62B1E1-2D09-2A27-33D5-401E6581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52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A798E-4F00-C0B6-28B0-78985A8A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操作系统的历史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4FC11-9ADB-1B6D-9FC8-BA3C8EDB8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多道批处理系统</a:t>
            </a:r>
            <a:endParaRPr lang="en-US" altLang="zh-CN" dirty="0"/>
          </a:p>
          <a:p>
            <a:pPr lvl="1"/>
            <a:r>
              <a:rPr lang="zh-CN" altLang="en-US" dirty="0"/>
              <a:t>一次运行多项作业，实现作业的快速切换</a:t>
            </a:r>
            <a:endParaRPr lang="en-US" altLang="zh-CN" dirty="0"/>
          </a:p>
          <a:p>
            <a:pPr lvl="1"/>
            <a:r>
              <a:rPr lang="zh-CN" altLang="en-US" dirty="0"/>
              <a:t>提高资源利用率，提高系统吞吐量</a:t>
            </a:r>
            <a:endParaRPr lang="en-US" altLang="zh-CN" dirty="0"/>
          </a:p>
          <a:p>
            <a:pPr lvl="1"/>
            <a:r>
              <a:rPr lang="zh-CN" altLang="en-US" dirty="0"/>
              <a:t>缺点：仍然没有交互能力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1C95E-1F8A-7314-98B7-993D011E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783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70034-CA3F-B277-9DC8-1D486E6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单道和多道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D647A9-DA41-507B-972E-EBDC01B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189EA0-79EC-C03F-D5D1-7A9F98BBAFEB}"/>
              </a:ext>
            </a:extLst>
          </p:cNvPr>
          <p:cNvGrpSpPr/>
          <p:nvPr/>
        </p:nvGrpSpPr>
        <p:grpSpPr>
          <a:xfrm>
            <a:off x="1274634" y="744473"/>
            <a:ext cx="9321800" cy="5575875"/>
            <a:chOff x="1807335" y="1094093"/>
            <a:chExt cx="9321800" cy="5575875"/>
          </a:xfrm>
        </p:grpSpPr>
        <p:sp>
          <p:nvSpPr>
            <p:cNvPr id="6" name="Line 2">
              <a:extLst>
                <a:ext uri="{FF2B5EF4-FFF2-40B4-BE49-F238E27FC236}">
                  <a16:creationId xmlns:a16="http://schemas.microsoft.com/office/drawing/2014/main" id="{87D45776-6AF7-C691-DB44-992474B50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7335" y="2894451"/>
              <a:ext cx="914400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59A4F3EA-BF4E-4A87-7CEE-829BEDAF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9335" y="2769598"/>
              <a:ext cx="800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47836259-3E93-145D-CBD3-8853F33AC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735" y="1398893"/>
              <a:ext cx="8382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112C23B8-931F-6EB0-197C-B2943236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9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730E65B6-7EC4-69B2-44C9-96BD033F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935" y="1856093"/>
              <a:ext cx="609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AA475EF7-C191-4CF1-CFAB-71C05D4DF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5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53827138-C9A7-9198-C23C-5F17E4427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535" y="2313293"/>
              <a:ext cx="1676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6B4FB99-DB82-DF67-CF91-CA2F435F30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59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17C849C9-480F-BBF1-0DCC-7766E1F66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45935" y="1856093"/>
              <a:ext cx="609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398C5B38-E019-64FA-70C8-57EE79E9F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555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2E989FFD-985B-A13B-3D6F-F1C853A1D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5535" y="1398893"/>
              <a:ext cx="10668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2E0E65A0-1EDD-BF23-338D-F8A583D92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23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364B2880-EBC2-8E7B-1664-CCA398EA4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2335" y="1856093"/>
              <a:ext cx="762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B3E0D82C-DBE9-06FA-CD72-A6D744B60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43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A7901FEA-5B21-2BFE-CFEB-5FAB3624E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4335" y="2313293"/>
              <a:ext cx="1295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50578FCC-57AD-77B2-3E46-7E3CF6700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79735" y="18560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E6C59944-2A93-C277-66FD-B607F1411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79735" y="1856093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B2DF165A-0FD5-697E-6AAA-7412EAE18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60735" y="1398893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5E003ACE-1397-60EA-2466-B83EC8298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0735" y="1398893"/>
              <a:ext cx="609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7381BEB3-CB73-2089-061F-D2B43F08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37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>
                  <a:latin typeface="+mn-ea"/>
                  <a:ea typeface="+mn-ea"/>
                </a:rPr>
                <a:t>t</a:t>
              </a:r>
              <a:r>
                <a:rPr lang="en-US" altLang="zh-CN" sz="1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6" name="Text Box 22">
              <a:extLst>
                <a:ext uri="{FF2B5EF4-FFF2-40B4-BE49-F238E27FC236}">
                  <a16:creationId xmlns:a16="http://schemas.microsoft.com/office/drawing/2014/main" id="{0BA4742A-F656-FA82-7486-A0594899D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52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4AD6DBFC-B65B-E5A8-3273-34FAE9A37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81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8" name="Text Box 24">
              <a:extLst>
                <a:ext uri="{FF2B5EF4-FFF2-40B4-BE49-F238E27FC236}">
                  <a16:creationId xmlns:a16="http://schemas.microsoft.com/office/drawing/2014/main" id="{4579BDE0-3940-63A3-DB33-C2B79A8D0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93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877FFAC9-2E8B-69F9-3655-A7E4C2560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99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226930FA-7969-8319-0381-C98BB7902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1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31" name="Text Box 27">
              <a:extLst>
                <a:ext uri="{FF2B5EF4-FFF2-40B4-BE49-F238E27FC236}">
                  <a16:creationId xmlns:a16="http://schemas.microsoft.com/office/drawing/2014/main" id="{479671C5-CB78-5269-0D5C-48C9BB9CF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73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32" name="Text Box 28">
              <a:extLst>
                <a:ext uri="{FF2B5EF4-FFF2-40B4-BE49-F238E27FC236}">
                  <a16:creationId xmlns:a16="http://schemas.microsoft.com/office/drawing/2014/main" id="{2C999A00-2DBD-46FE-476D-4615B656F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435" y="2464798"/>
              <a:ext cx="381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>
                  <a:latin typeface="+mn-ea"/>
                  <a:ea typeface="+mn-ea"/>
                </a:rPr>
                <a:t>t</a:t>
              </a:r>
              <a:r>
                <a:rPr lang="en-US" altLang="zh-CN" sz="1400" baseline="-2500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33" name="Text Box 29">
              <a:extLst>
                <a:ext uri="{FF2B5EF4-FFF2-40B4-BE49-F238E27FC236}">
                  <a16:creationId xmlns:a16="http://schemas.microsoft.com/office/drawing/2014/main" id="{2F18736A-B8E2-3309-AC57-945622FEA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12464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用户程序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943A2CDB-F6AE-D976-09AC-A8141C818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17036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监督程序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624A626E-F451-10F1-2D1A-4378A1D33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21608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操作</a:t>
              </a: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EF1368C7-5182-DCC4-0793-CDFD03036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935" y="2160892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结束中断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EFA702B6-5B55-429D-BA89-C7E08A6F1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935" y="15512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>
                  <a:latin typeface="+mn-ea"/>
                  <a:ea typeface="+mn-ea"/>
                </a:rPr>
                <a:t>I/O</a:t>
              </a:r>
              <a:r>
                <a:rPr lang="zh-CN" altLang="en-US" sz="1400" b="1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B291E47A-3EF8-DF06-79F8-DA516829A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635" y="1094093"/>
              <a:ext cx="1219202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中断请求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254BFBDC-C584-225A-8348-C766499BD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1435" y="15512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启动</a:t>
              </a:r>
              <a:r>
                <a:rPr lang="en-US" altLang="zh-CN" sz="1400" b="1">
                  <a:latin typeface="+mn-ea"/>
                  <a:ea typeface="+mn-ea"/>
                </a:rPr>
                <a:t>I/O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B127873E-F180-3C08-A861-445153F4A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3071" y="1540520"/>
              <a:ext cx="8382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092A6883-9F17-0CA8-6750-AB44C9BA1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6135" y="1551293"/>
              <a:ext cx="914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启动</a:t>
              </a:r>
              <a:r>
                <a:rPr lang="en-US" altLang="zh-CN" sz="1400" b="1">
                  <a:latin typeface="+mn-ea"/>
                  <a:ea typeface="+mn-ea"/>
                </a:rPr>
                <a:t>I/O</a:t>
              </a:r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293A9DAD-A172-AA21-7301-B0E53DB25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6534" y="1094093"/>
              <a:ext cx="1333499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 dirty="0">
                  <a:latin typeface="+mn-ea"/>
                  <a:ea typeface="+mn-ea"/>
                </a:rPr>
                <a:t>I/O</a:t>
              </a:r>
              <a:r>
                <a:rPr lang="zh-CN" altLang="en-US" sz="1400" b="1" dirty="0">
                  <a:latin typeface="+mn-ea"/>
                  <a:ea typeface="+mn-ea"/>
                </a:rPr>
                <a:t>中断请求</a:t>
              </a:r>
              <a:endParaRPr lang="zh-CN" altLang="en-US" sz="1400" b="1" baseline="-25000" dirty="0">
                <a:latin typeface="+mn-ea"/>
                <a:ea typeface="+mn-ea"/>
              </a:endParaRPr>
            </a:p>
          </p:txBody>
        </p: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A0C54E64-C66B-C09A-D7C6-BB04EDBBD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535" y="5915081"/>
              <a:ext cx="800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8064D74E-099B-037C-9231-A91EAE762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735" y="3694550"/>
              <a:ext cx="8382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5EB219F8-1C2B-98CD-F9E5-22D514848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935" y="4227950"/>
              <a:ext cx="7620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38F100CA-8C26-FAB2-469C-301FA68E1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935" y="3694550"/>
              <a:ext cx="0" cy="2057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B3FCB210-9457-DA04-9E6F-969342F47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935" y="57519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55602883-B1DB-A7C5-EEB0-3D85B7C75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0935" y="3694550"/>
              <a:ext cx="0" cy="2057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DF65D09F-FC35-7C28-F37B-8E761F284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935" y="3694550"/>
              <a:ext cx="3810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" name="Line 49">
              <a:extLst>
                <a:ext uri="{FF2B5EF4-FFF2-40B4-BE49-F238E27FC236}">
                  <a16:creationId xmlns:a16="http://schemas.microsoft.com/office/drawing/2014/main" id="{E3F6DA65-5535-CECC-CB07-DE2B50D78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935" y="4227950"/>
              <a:ext cx="0" cy="1524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1" name="Line 50">
              <a:extLst>
                <a:ext uri="{FF2B5EF4-FFF2-40B4-BE49-F238E27FC236}">
                  <a16:creationId xmlns:a16="http://schemas.microsoft.com/office/drawing/2014/main" id="{075F5757-EE24-69C3-6E9A-E2C097BDE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935" y="57519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2" name="Line 51">
              <a:extLst>
                <a:ext uri="{FF2B5EF4-FFF2-40B4-BE49-F238E27FC236}">
                  <a16:creationId xmlns:a16="http://schemas.microsoft.com/office/drawing/2014/main" id="{0CC266AF-D32E-E23C-CFB1-240548A37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3935" y="4227950"/>
              <a:ext cx="0" cy="15240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3" name="Line 52">
              <a:extLst>
                <a:ext uri="{FF2B5EF4-FFF2-40B4-BE49-F238E27FC236}">
                  <a16:creationId xmlns:a16="http://schemas.microsoft.com/office/drawing/2014/main" id="{1A8FAA81-866F-BAA2-5BC3-54AC36C77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935" y="4227950"/>
              <a:ext cx="426720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0ED72133-F145-A092-3557-D5FA1B153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935" y="4761350"/>
              <a:ext cx="914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CD3654BE-D436-8B5B-57A1-514DF9CE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8335" y="4761350"/>
              <a:ext cx="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0CCDD878-68CF-2EFB-1A47-47A1DED6F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8335" y="57519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A8DB3B56-6D47-3A46-3D0A-8116F11BA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9335" y="4761350"/>
              <a:ext cx="0" cy="9906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CE255793-864F-09AA-A180-232AA3351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9335" y="4761350"/>
              <a:ext cx="2667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9" name="Line 58">
              <a:extLst>
                <a:ext uri="{FF2B5EF4-FFF2-40B4-BE49-F238E27FC236}">
                  <a16:creationId xmlns:a16="http://schemas.microsoft.com/office/drawing/2014/main" id="{F746291A-7E31-FD7A-93C3-A91CC1996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9335" y="5370950"/>
              <a:ext cx="1295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0" name="Line 59">
              <a:extLst>
                <a:ext uri="{FF2B5EF4-FFF2-40B4-BE49-F238E27FC236}">
                  <a16:creationId xmlns:a16="http://schemas.microsoft.com/office/drawing/2014/main" id="{9D77F96F-9CB8-E7FF-F81E-45943330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4735" y="5370950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8EA70561-2940-DD88-3A9E-3C2DD5EBA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4735" y="5828150"/>
              <a:ext cx="38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" name="Line 61">
              <a:extLst>
                <a:ext uri="{FF2B5EF4-FFF2-40B4-BE49-F238E27FC236}">
                  <a16:creationId xmlns:a16="http://schemas.microsoft.com/office/drawing/2014/main" id="{42BE9A48-A259-611F-7848-7FD68C89C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55735" y="5370950"/>
              <a:ext cx="0" cy="4572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3" name="Line 62">
              <a:extLst>
                <a:ext uri="{FF2B5EF4-FFF2-40B4-BE49-F238E27FC236}">
                  <a16:creationId xmlns:a16="http://schemas.microsoft.com/office/drawing/2014/main" id="{068E6466-DC82-8BBE-6077-1AC995C69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5735" y="5370950"/>
              <a:ext cx="21336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4" name="Line 63">
              <a:extLst>
                <a:ext uri="{FF2B5EF4-FFF2-40B4-BE49-F238E27FC236}">
                  <a16:creationId xmlns:a16="http://schemas.microsoft.com/office/drawing/2014/main" id="{56D96CFA-DAF0-E120-63AF-C90C7B074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7335" y="4761350"/>
              <a:ext cx="9144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5" name="Line 64">
              <a:extLst>
                <a:ext uri="{FF2B5EF4-FFF2-40B4-BE49-F238E27FC236}">
                  <a16:creationId xmlns:a16="http://schemas.microsoft.com/office/drawing/2014/main" id="{C9DE80C2-BEFA-BE74-0E0C-18816D92F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935" y="4227950"/>
              <a:ext cx="419100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30391738-1A43-B04B-C73E-38F98C8DC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5335" y="3694550"/>
              <a:ext cx="76200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3732AA90-66C1-8B1C-4D78-B5351BF37E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7335" y="3694550"/>
              <a:ext cx="0" cy="10668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8" name="Text Box 67">
              <a:extLst>
                <a:ext uri="{FF2B5EF4-FFF2-40B4-BE49-F238E27FC236}">
                  <a16:creationId xmlns:a16="http://schemas.microsoft.com/office/drawing/2014/main" id="{62AB73AC-4B0E-6F9A-F3BD-94B860B7C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35421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69" name="Text Box 70">
              <a:extLst>
                <a:ext uri="{FF2B5EF4-FFF2-40B4-BE49-F238E27FC236}">
                  <a16:creationId xmlns:a16="http://schemas.microsoft.com/office/drawing/2014/main" id="{CC45B709-BFB1-ED62-9679-9A36AAFF4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40755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70" name="Text Box 71">
              <a:extLst>
                <a:ext uri="{FF2B5EF4-FFF2-40B4-BE49-F238E27FC236}">
                  <a16:creationId xmlns:a16="http://schemas.microsoft.com/office/drawing/2014/main" id="{23707DA2-132A-DD2A-64D8-801E0779C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46089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>
                  <a:latin typeface="+mn-ea"/>
                  <a:ea typeface="+mn-ea"/>
                </a:rPr>
                <a:t>程序</a:t>
              </a:r>
              <a:r>
                <a:rPr lang="en-US" altLang="zh-CN" sz="1400" b="1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71" name="Text Box 72">
              <a:extLst>
                <a:ext uri="{FF2B5EF4-FFF2-40B4-BE49-F238E27FC236}">
                  <a16:creationId xmlns:a16="http://schemas.microsoft.com/office/drawing/2014/main" id="{C23767E1-E3C9-B59E-6EA5-2C7404752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5142350"/>
              <a:ext cx="762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72" name="Text Box 73">
              <a:extLst>
                <a:ext uri="{FF2B5EF4-FFF2-40B4-BE49-F238E27FC236}">
                  <a16:creationId xmlns:a16="http://schemas.microsoft.com/office/drawing/2014/main" id="{E601F303-F700-ECB5-C3A5-53BA1680A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7335" y="5599550"/>
              <a:ext cx="990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调度程序</a:t>
              </a: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394AEBA5-1877-8048-A698-625500171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093" y="3401555"/>
              <a:ext cx="736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74" name="Text Box 75">
              <a:extLst>
                <a:ext uri="{FF2B5EF4-FFF2-40B4-BE49-F238E27FC236}">
                  <a16:creationId xmlns:a16="http://schemas.microsoft.com/office/drawing/2014/main" id="{CC998509-97C8-FFF0-A186-53C98BC83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135" y="3211592"/>
              <a:ext cx="1371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75" name="Line 76">
              <a:extLst>
                <a:ext uri="{FF2B5EF4-FFF2-40B4-BE49-F238E27FC236}">
                  <a16:creationId xmlns:a16="http://schemas.microsoft.com/office/drawing/2014/main" id="{38575D1B-B018-489E-0A8D-00DD657FA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935" y="34659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6" name="Text Box 77">
              <a:extLst>
                <a:ext uri="{FF2B5EF4-FFF2-40B4-BE49-F238E27FC236}">
                  <a16:creationId xmlns:a16="http://schemas.microsoft.com/office/drawing/2014/main" id="{4B1A11DC-2430-0206-F122-DD357AE2B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134" y="3923150"/>
              <a:ext cx="685799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2064990B-288F-D866-002D-ADF7D61ED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4335" y="3694550"/>
              <a:ext cx="1397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6C1CE5F3-93B4-E6E8-7D0E-C71861F79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2935" y="39993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79" name="Text Box 80">
              <a:extLst>
                <a:ext uri="{FF2B5EF4-FFF2-40B4-BE49-F238E27FC236}">
                  <a16:creationId xmlns:a16="http://schemas.microsoft.com/office/drawing/2014/main" id="{781B89BB-031A-1F77-FA32-ACFED969F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6335" y="4456550"/>
              <a:ext cx="685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80" name="Text Box 81">
              <a:extLst>
                <a:ext uri="{FF2B5EF4-FFF2-40B4-BE49-F238E27FC236}">
                  <a16:creationId xmlns:a16="http://schemas.microsoft.com/office/drawing/2014/main" id="{61F81BE3-4B5D-2ED2-DA09-314C10BAE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934" y="4227950"/>
              <a:ext cx="144779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81" name="Line 82">
              <a:extLst>
                <a:ext uri="{FF2B5EF4-FFF2-40B4-BE49-F238E27FC236}">
                  <a16:creationId xmlns:a16="http://schemas.microsoft.com/office/drawing/2014/main" id="{E3F840F0-1DAE-2DC7-4444-82DDE34AE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8335" y="4380350"/>
              <a:ext cx="0" cy="381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2" name="Text Box 83">
              <a:extLst>
                <a:ext uri="{FF2B5EF4-FFF2-40B4-BE49-F238E27FC236}">
                  <a16:creationId xmlns:a16="http://schemas.microsoft.com/office/drawing/2014/main" id="{3F4C97C6-3FA7-B256-34B9-0CA5E4554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2734" y="4761350"/>
              <a:ext cx="142240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D I/O</a:t>
              </a:r>
              <a:r>
                <a:rPr lang="zh-CN" altLang="en-US" sz="1400" b="1" dirty="0">
                  <a:latin typeface="+mn-ea"/>
                  <a:ea typeface="+mn-ea"/>
                </a:rPr>
                <a:t>请求</a:t>
              </a:r>
            </a:p>
          </p:txBody>
        </p:sp>
        <p:sp>
          <p:nvSpPr>
            <p:cNvPr id="83" name="Line 84">
              <a:extLst>
                <a:ext uri="{FF2B5EF4-FFF2-40B4-BE49-F238E27FC236}">
                  <a16:creationId xmlns:a16="http://schemas.microsoft.com/office/drawing/2014/main" id="{A1F9B7FE-9CF6-86A3-3A68-6950D6DAA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4735" y="506615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4" name="Text Box 87">
              <a:extLst>
                <a:ext uri="{FF2B5EF4-FFF2-40B4-BE49-F238E27FC236}">
                  <a16:creationId xmlns:a16="http://schemas.microsoft.com/office/drawing/2014/main" id="{B24DF230-397E-A39B-CA3E-219528DE0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1735" y="5066150"/>
              <a:ext cx="7239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85" name="Line 88">
              <a:extLst>
                <a:ext uri="{FF2B5EF4-FFF2-40B4-BE49-F238E27FC236}">
                  <a16:creationId xmlns:a16="http://schemas.microsoft.com/office/drawing/2014/main" id="{557D81EE-83EA-DB3D-9B24-78E9FE35A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5735" y="5370950"/>
              <a:ext cx="6096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6" name="Line 89">
              <a:extLst>
                <a:ext uri="{FF2B5EF4-FFF2-40B4-BE49-F238E27FC236}">
                  <a16:creationId xmlns:a16="http://schemas.microsoft.com/office/drawing/2014/main" id="{2C45E2FF-600D-ECD6-5D7B-5FE94FD7E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5335" y="3694550"/>
              <a:ext cx="0" cy="1676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7" name="Text Box 90">
              <a:extLst>
                <a:ext uri="{FF2B5EF4-FFF2-40B4-BE49-F238E27FC236}">
                  <a16:creationId xmlns:a16="http://schemas.microsoft.com/office/drawing/2014/main" id="{80499D86-CCA7-087C-DE3D-69364EC8F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6734" y="3237350"/>
              <a:ext cx="1625599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</a:t>
              </a:r>
              <a:r>
                <a:rPr lang="zh-CN" altLang="en-US" sz="1400" b="1" dirty="0">
                  <a:latin typeface="+mn-ea"/>
                  <a:ea typeface="+mn-ea"/>
                </a:rPr>
                <a:t>被再次调度</a:t>
              </a:r>
            </a:p>
          </p:txBody>
        </p:sp>
        <p:sp>
          <p:nvSpPr>
            <p:cNvPr id="88" name="Line 91">
              <a:extLst>
                <a:ext uri="{FF2B5EF4-FFF2-40B4-BE49-F238E27FC236}">
                  <a16:creationId xmlns:a16="http://schemas.microsoft.com/office/drawing/2014/main" id="{A41BBFED-1E44-C12C-800A-C255EF150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5335" y="338975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89" name="Line 92">
              <a:extLst>
                <a:ext uri="{FF2B5EF4-FFF2-40B4-BE49-F238E27FC236}">
                  <a16:creationId xmlns:a16="http://schemas.microsoft.com/office/drawing/2014/main" id="{2575CCF4-E939-2BB5-0B59-1AA5049DE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7335" y="34659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0" name="Text Box 93">
              <a:extLst>
                <a:ext uri="{FF2B5EF4-FFF2-40B4-BE49-F238E27FC236}">
                  <a16:creationId xmlns:a16="http://schemas.microsoft.com/office/drawing/2014/main" id="{9350A205-8A53-8CFF-A733-62735C576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7335" y="3542150"/>
              <a:ext cx="132079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91" name="Text Box 94">
              <a:extLst>
                <a:ext uri="{FF2B5EF4-FFF2-40B4-BE49-F238E27FC236}">
                  <a16:creationId xmlns:a16="http://schemas.microsoft.com/office/drawing/2014/main" id="{0124C300-DB74-A009-BB9E-97E2E0C98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3535" y="4456550"/>
              <a:ext cx="16256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 </a:t>
              </a:r>
              <a:r>
                <a:rPr lang="zh-CN" altLang="en-US" sz="1400" b="1" dirty="0">
                  <a:latin typeface="+mn-ea"/>
                  <a:ea typeface="+mn-ea"/>
                </a:rPr>
                <a:t>被再次调度</a:t>
              </a:r>
            </a:p>
          </p:txBody>
        </p:sp>
        <p:sp>
          <p:nvSpPr>
            <p:cNvPr id="92" name="Line 95">
              <a:extLst>
                <a:ext uri="{FF2B5EF4-FFF2-40B4-BE49-F238E27FC236}">
                  <a16:creationId xmlns:a16="http://schemas.microsoft.com/office/drawing/2014/main" id="{BB8FA610-DEF5-92D3-9804-89024BF01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7335" y="45327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3" name="Line 96">
              <a:extLst>
                <a:ext uri="{FF2B5EF4-FFF2-40B4-BE49-F238E27FC236}">
                  <a16:creationId xmlns:a16="http://schemas.microsoft.com/office/drawing/2014/main" id="{083F439A-2C65-BD9A-3E52-4466C9E14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935" y="34659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4" name="Text Box 97">
              <a:extLst>
                <a:ext uri="{FF2B5EF4-FFF2-40B4-BE49-F238E27FC236}">
                  <a16:creationId xmlns:a16="http://schemas.microsoft.com/office/drawing/2014/main" id="{18BE5D0B-6927-A53A-CD6B-EEB0C47CE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2731" y="3211950"/>
              <a:ext cx="1422404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A 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95" name="Text Box 98">
              <a:extLst>
                <a:ext uri="{FF2B5EF4-FFF2-40B4-BE49-F238E27FC236}">
                  <a16:creationId xmlns:a16="http://schemas.microsoft.com/office/drawing/2014/main" id="{AEA130E7-1E99-7B8F-61F6-E6DBD1DD9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7135" y="5561987"/>
              <a:ext cx="1295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b="1">
                  <a:latin typeface="+mn-ea"/>
                  <a:ea typeface="+mn-ea"/>
                </a:rPr>
                <a:t>CPU</a:t>
              </a:r>
              <a:r>
                <a:rPr lang="zh-CN" altLang="en-US" sz="1400" b="1">
                  <a:latin typeface="+mn-ea"/>
                  <a:ea typeface="+mn-ea"/>
                </a:rPr>
                <a:t>空闲</a:t>
              </a:r>
            </a:p>
          </p:txBody>
        </p:sp>
        <p:sp>
          <p:nvSpPr>
            <p:cNvPr id="96" name="Line 99">
              <a:extLst>
                <a:ext uri="{FF2B5EF4-FFF2-40B4-BE49-F238E27FC236}">
                  <a16:creationId xmlns:a16="http://schemas.microsoft.com/office/drawing/2014/main" id="{78CBB259-D6E5-821E-DC6F-B30C224EF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36735" y="5370950"/>
              <a:ext cx="0" cy="228600"/>
            </a:xfrm>
            <a:prstGeom prst="line">
              <a:avLst/>
            </a:prstGeom>
            <a:noFill/>
            <a:ln w="9525">
              <a:solidFill>
                <a:srgbClr val="E7110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97" name="Text Box 100">
              <a:extLst>
                <a:ext uri="{FF2B5EF4-FFF2-40B4-BE49-F238E27FC236}">
                  <a16:creationId xmlns:a16="http://schemas.microsoft.com/office/drawing/2014/main" id="{5AFC89D6-7450-6898-2DCF-ECAFF5450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9135" y="3770750"/>
              <a:ext cx="1473198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B 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98" name="Text Box 101">
              <a:extLst>
                <a:ext uri="{FF2B5EF4-FFF2-40B4-BE49-F238E27FC236}">
                  <a16:creationId xmlns:a16="http://schemas.microsoft.com/office/drawing/2014/main" id="{57053D3A-6A2B-DFF2-F476-00851A25E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5735" y="4304150"/>
              <a:ext cx="14478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b="1" dirty="0">
                  <a:latin typeface="+mn-ea"/>
                  <a:ea typeface="+mn-ea"/>
                </a:rPr>
                <a:t>程序</a:t>
              </a:r>
              <a:r>
                <a:rPr lang="en-US" altLang="zh-CN" sz="1400" b="1" dirty="0">
                  <a:latin typeface="+mn-ea"/>
                  <a:ea typeface="+mn-ea"/>
                </a:rPr>
                <a:t>C I/O</a:t>
              </a:r>
              <a:r>
                <a:rPr lang="zh-CN" altLang="en-US" sz="1400" b="1" dirty="0">
                  <a:latin typeface="+mn-ea"/>
                  <a:ea typeface="+mn-ea"/>
                </a:rPr>
                <a:t>完成</a:t>
              </a:r>
            </a:p>
          </p:txBody>
        </p:sp>
        <p:sp>
          <p:nvSpPr>
            <p:cNvPr id="99" name="Line 102">
              <a:extLst>
                <a:ext uri="{FF2B5EF4-FFF2-40B4-BE49-F238E27FC236}">
                  <a16:creationId xmlns:a16="http://schemas.microsoft.com/office/drawing/2014/main" id="{FD639FC6-30B5-47F0-E464-E051F49CC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6335" y="4532750"/>
              <a:ext cx="0" cy="2286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0" name="Line 103">
              <a:extLst>
                <a:ext uri="{FF2B5EF4-FFF2-40B4-BE49-F238E27FC236}">
                  <a16:creationId xmlns:a16="http://schemas.microsoft.com/office/drawing/2014/main" id="{C8870F3A-71F9-1980-073D-257B876AC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4935" y="3923150"/>
              <a:ext cx="0" cy="3048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101" name="Text Box 105">
              <a:extLst>
                <a:ext uri="{FF2B5EF4-FFF2-40B4-BE49-F238E27FC236}">
                  <a16:creationId xmlns:a16="http://schemas.microsoft.com/office/drawing/2014/main" id="{2C959CEA-AF36-13CE-B59C-0DE0C20D6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5347" y="2958019"/>
              <a:ext cx="19050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en-US" altLang="zh-CN" sz="1400" dirty="0">
                  <a:solidFill>
                    <a:srgbClr val="FF0000"/>
                  </a:solidFill>
                  <a:latin typeface="+mn-ea"/>
                  <a:ea typeface="+mn-ea"/>
                </a:rPr>
                <a:t>I/O</a:t>
              </a:r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占的时间比例很大</a:t>
              </a:r>
              <a:endParaRPr lang="zh-CN" altLang="en-US" sz="1400" baseline="-25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Text Box 106">
              <a:extLst>
                <a:ext uri="{FF2B5EF4-FFF2-40B4-BE49-F238E27FC236}">
                  <a16:creationId xmlns:a16="http://schemas.microsoft.com/office/drawing/2014/main" id="{3A4FC80C-D6E6-FD1F-F15F-C815B79C6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5935" y="4227950"/>
              <a:ext cx="129540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在</a:t>
              </a:r>
              <a:r>
                <a:rPr lang="en-US" altLang="zh-CN" sz="1400" dirty="0">
                  <a:solidFill>
                    <a:srgbClr val="FF0000"/>
                  </a:solidFill>
                  <a:latin typeface="+mn-ea"/>
                  <a:ea typeface="+mn-ea"/>
                </a:rPr>
                <a:t>A</a:t>
              </a:r>
              <a:r>
                <a:rPr lang="zh-CN" altLang="en-US" sz="1400" dirty="0">
                  <a:solidFill>
                    <a:srgbClr val="FF0000"/>
                  </a:solidFill>
                  <a:latin typeface="+mn-ea"/>
                  <a:ea typeface="+mn-ea"/>
                </a:rPr>
                <a:t>完成后！！</a:t>
              </a:r>
              <a:endParaRPr lang="zh-CN" altLang="en-US" sz="1400" baseline="-25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103" name="Text Box 104">
              <a:extLst>
                <a:ext uri="{FF2B5EF4-FFF2-40B4-BE49-F238E27FC236}">
                  <a16:creationId xmlns:a16="http://schemas.microsoft.com/office/drawing/2014/main" id="{C9F76C9C-9C4A-C1BE-333B-98BF50B6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938" y="5961943"/>
              <a:ext cx="533400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Ø"/>
                <a:defRPr sz="22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375"/>
                </a:spcBef>
                <a:buClr>
                  <a:srgbClr val="E6B1AB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375"/>
                </a:spcBef>
                <a:buClr>
                  <a:srgbClr val="A28E6A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ts val="375"/>
                </a:spcBef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A28E6A"/>
                </a:buClr>
                <a:buChar char="o"/>
                <a:defRPr sz="2000">
                  <a:solidFill>
                    <a:schemeClr val="tx1"/>
                  </a:solidFill>
                  <a:latin typeface="Perpetua" panose="02020502060401020303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600" b="1" dirty="0">
                  <a:solidFill>
                    <a:srgbClr val="0000FF"/>
                  </a:solidFill>
                  <a:latin typeface="+mn-ea"/>
                  <a:ea typeface="+mn-ea"/>
                </a:rPr>
                <a:t>单道和多道程序运行情况图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 typeface="Monotype Sorts" pitchFamily="2" charset="2"/>
                <a:buNone/>
              </a:pP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ea typeface="+mn-ea"/>
                </a:rPr>
                <a:t>a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）单道程序运行情况；（</a:t>
              </a:r>
              <a:r>
                <a:rPr lang="en-US" altLang="zh-CN" sz="1600" b="1" dirty="0">
                  <a:solidFill>
                    <a:schemeClr val="bg1"/>
                  </a:solidFill>
                  <a:latin typeface="+mn-ea"/>
                  <a:ea typeface="+mn-ea"/>
                </a:rPr>
                <a:t>b</a:t>
              </a:r>
              <a:r>
                <a:rPr lang="zh-CN" altLang="en-US" sz="1600" b="1" dirty="0">
                  <a:solidFill>
                    <a:schemeClr val="bg1"/>
                  </a:solidFill>
                  <a:latin typeface="+mn-ea"/>
                  <a:ea typeface="+mn-ea"/>
                </a:rPr>
                <a:t>）四道程序运行情况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270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05539-C605-5439-A1AB-E4D1DEC9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分时系统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FF255-8CD3-2282-6608-57643B6C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CPU</a:t>
            </a:r>
            <a:r>
              <a:rPr lang="zh-CN" altLang="en-US" dirty="0"/>
              <a:t>时间分成很小的间隔</a:t>
            </a:r>
            <a:r>
              <a:rPr lang="en-US" altLang="zh-CN" dirty="0"/>
              <a:t>(</a:t>
            </a:r>
            <a:r>
              <a:rPr lang="zh-CN" altLang="en-US" dirty="0"/>
              <a:t>时间片</a:t>
            </a:r>
            <a:r>
              <a:rPr lang="en-US" altLang="zh-CN" dirty="0"/>
              <a:t>)</a:t>
            </a:r>
            <a:r>
              <a:rPr lang="zh-CN" altLang="en-US" dirty="0"/>
              <a:t>，并分配给作业</a:t>
            </a:r>
            <a:endParaRPr lang="en-US" altLang="zh-CN" dirty="0"/>
          </a:p>
          <a:p>
            <a:r>
              <a:rPr lang="zh-CN" altLang="en-US" dirty="0"/>
              <a:t>轮流执行作业</a:t>
            </a:r>
            <a:r>
              <a:rPr lang="en-US" altLang="zh-CN" dirty="0"/>
              <a:t>(</a:t>
            </a:r>
            <a:r>
              <a:rPr lang="zh-CN" altLang="en-US" dirty="0"/>
              <a:t>时间片轮转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可以及时响应用户交互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7EF1BB-949F-DF7A-E1AE-3156C06B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739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71366-B9A8-F226-1FF5-FAB97514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 &amp; 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485BE-D85C-2CDF-1496-2ACC3C975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Multics</a:t>
            </a:r>
          </a:p>
          <a:p>
            <a:pPr lvl="1"/>
            <a:r>
              <a:rPr lang="zh-CN" altLang="en-US" dirty="0"/>
              <a:t>贝尔实验室的</a:t>
            </a:r>
            <a:r>
              <a:rPr lang="en-US" altLang="zh-CN" dirty="0"/>
              <a:t>Ken </a:t>
            </a:r>
            <a:r>
              <a:rPr lang="en-US" altLang="zh-CN" dirty="0" err="1"/>
              <a:t>Thompson&amp;Dennis</a:t>
            </a:r>
            <a:r>
              <a:rPr lang="en-US" altLang="zh-CN" dirty="0"/>
              <a:t> Ritchie</a:t>
            </a:r>
          </a:p>
          <a:p>
            <a:r>
              <a:rPr lang="en-US" altLang="zh-CN" dirty="0"/>
              <a:t>Unix &amp; C</a:t>
            </a:r>
          </a:p>
          <a:p>
            <a:pPr lvl="1"/>
            <a:r>
              <a:rPr lang="en-US" altLang="zh-CN" dirty="0"/>
              <a:t>Sun-</a:t>
            </a:r>
            <a:r>
              <a:rPr lang="en-US" altLang="zh-CN" dirty="0" err="1"/>
              <a:t>Solaris,IBM</a:t>
            </a:r>
            <a:r>
              <a:rPr lang="en-US" altLang="zh-CN" dirty="0"/>
              <a:t>-AIX,HP-</a:t>
            </a:r>
            <a:r>
              <a:rPr lang="en-US" altLang="zh-CN" dirty="0" err="1"/>
              <a:t>UX,FreeBSD</a:t>
            </a:r>
            <a:endParaRPr lang="en-US" altLang="zh-CN" dirty="0"/>
          </a:p>
          <a:p>
            <a:r>
              <a:rPr lang="en-US" altLang="zh-CN" dirty="0" err="1"/>
              <a:t>Minix</a:t>
            </a:r>
            <a:endParaRPr lang="en-US" altLang="zh-CN" dirty="0"/>
          </a:p>
          <a:p>
            <a:pPr lvl="1"/>
            <a:r>
              <a:rPr lang="zh-CN" altLang="en-US" dirty="0"/>
              <a:t>塔能鲍姆</a:t>
            </a:r>
            <a:r>
              <a:rPr lang="en-US" altLang="zh-CN" dirty="0"/>
              <a:t>(Andrew S. Tanenbaum)</a:t>
            </a:r>
          </a:p>
          <a:p>
            <a:r>
              <a:rPr lang="en-US" altLang="zh-CN" dirty="0"/>
              <a:t>Linux</a:t>
            </a:r>
          </a:p>
          <a:p>
            <a:pPr lvl="1"/>
            <a:r>
              <a:rPr lang="en-US" altLang="zh-CN" dirty="0"/>
              <a:t>Linus Torvalds(</a:t>
            </a:r>
            <a:r>
              <a:rPr lang="en-US" altLang="zh-CN" dirty="0" err="1"/>
              <a:t>linux</a:t>
            </a:r>
            <a:r>
              <a:rPr lang="en-US" altLang="zh-CN" dirty="0"/>
              <a:t> &amp; git)</a:t>
            </a:r>
          </a:p>
          <a:p>
            <a:pPr lvl="1"/>
            <a:r>
              <a:rPr lang="zh-CN" altLang="en-US" dirty="0"/>
              <a:t>发行版：</a:t>
            </a:r>
            <a:r>
              <a:rPr lang="en-US" altLang="zh-CN" dirty="0"/>
              <a:t>CentOS(RedHat),Ubuntu</a:t>
            </a:r>
            <a:r>
              <a:rPr lang="zh-CN" altLang="en-US" dirty="0"/>
              <a:t>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A99074-9A82-AF08-3EA3-DEA59CA5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r>
              <a:rPr lang="en-US" altLang="zh-CN"/>
              <a:t>/25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3EABC8-683F-939C-1F70-383A3639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92" y="747757"/>
            <a:ext cx="2344508" cy="16114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FBD074-3E42-F222-3325-DEEBDBBE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092" y="2847283"/>
            <a:ext cx="1326024" cy="15514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13C764D-57DB-0446-2A66-D2F322166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092" y="4722385"/>
            <a:ext cx="1433209" cy="19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34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92FC0-FB46-471A-9429-2D118AEC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A2598-A9ED-4958-A56B-762D0CA0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构建、修改、管理操作系统</a:t>
            </a:r>
            <a:endParaRPr lang="en-US" altLang="zh-CN" dirty="0"/>
          </a:p>
          <a:p>
            <a:r>
              <a:rPr lang="zh-CN" altLang="en-US" dirty="0"/>
              <a:t>理解设计决策</a:t>
            </a:r>
            <a:endParaRPr lang="en-US" altLang="zh-CN" dirty="0"/>
          </a:p>
          <a:p>
            <a:r>
              <a:rPr lang="zh-CN" altLang="en-US" dirty="0"/>
              <a:t>理解系统性能</a:t>
            </a:r>
            <a:endParaRPr lang="en-US" altLang="zh-CN" dirty="0"/>
          </a:p>
          <a:p>
            <a:r>
              <a:rPr lang="zh-CN" altLang="en-US" dirty="0"/>
              <a:t>有助于理解复杂系统</a:t>
            </a:r>
            <a:endParaRPr lang="en-US" altLang="zh-CN" dirty="0"/>
          </a:p>
          <a:p>
            <a:r>
              <a:rPr lang="zh-CN" altLang="en-US"/>
              <a:t>成为更</a:t>
            </a:r>
            <a:r>
              <a:rPr lang="zh-CN" altLang="en-US" dirty="0"/>
              <a:t>优秀的</a:t>
            </a:r>
            <a:r>
              <a:rPr lang="en-US" altLang="zh-CN" dirty="0"/>
              <a:t>(</a:t>
            </a:r>
            <a:r>
              <a:rPr lang="zh-CN" altLang="en-US" dirty="0"/>
              <a:t>系统级</a:t>
            </a:r>
            <a:r>
              <a:rPr lang="en-US" altLang="zh-CN" dirty="0"/>
              <a:t>)</a:t>
            </a:r>
            <a:r>
              <a:rPr lang="zh-CN" altLang="en-US" dirty="0"/>
              <a:t>软件设计师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4F6A8-8284-3D7F-41EF-0139F73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96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5A5B9-A6E3-268B-EE01-3946473E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什么是操作系统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C844-7AD0-4445-8CFC-36E519E2F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操作系统是用户程序和硬件之间的中间件</a:t>
            </a:r>
            <a:r>
              <a:rPr lang="en-US" altLang="zh-CN" dirty="0"/>
              <a:t>(</a:t>
            </a:r>
            <a:r>
              <a:rPr lang="zh-CN" altLang="en-US" dirty="0"/>
              <a:t>接口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管理硬件资源</a:t>
            </a:r>
            <a:endParaRPr lang="en-US" altLang="zh-CN" dirty="0"/>
          </a:p>
          <a:p>
            <a:pPr lvl="1"/>
            <a:r>
              <a:rPr lang="zh-CN" altLang="en-US" dirty="0"/>
              <a:t>为应用程序提供标准的接口用于访问硬件资源</a:t>
            </a:r>
            <a:endParaRPr lang="en-US" altLang="zh-CN" dirty="0"/>
          </a:p>
          <a:p>
            <a:pPr lvl="1"/>
            <a:r>
              <a:rPr lang="zh-CN" altLang="en-US" dirty="0"/>
              <a:t>让程序运行变得容易</a:t>
            </a:r>
            <a:endParaRPr lang="en-US" altLang="zh-CN" dirty="0"/>
          </a:p>
          <a:p>
            <a:r>
              <a:rPr lang="zh-CN" altLang="en-US" dirty="0"/>
              <a:t>硬件资源包括：</a:t>
            </a:r>
            <a:r>
              <a:rPr lang="en-US" altLang="zh-CN" dirty="0"/>
              <a:t>CPU</a:t>
            </a:r>
            <a:r>
              <a:rPr lang="zh-CN" altLang="en-US" dirty="0"/>
              <a:t>、内存、各种</a:t>
            </a:r>
            <a:r>
              <a:rPr lang="en-US" altLang="zh-CN" dirty="0"/>
              <a:t>IO</a:t>
            </a:r>
            <a:r>
              <a:rPr lang="zh-CN" altLang="en-US" dirty="0"/>
              <a:t>设备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AFB83-EF9D-3D34-3787-485BA756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F62F39-CBD2-3077-9869-2C32577C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241" y="1384182"/>
            <a:ext cx="3073722" cy="47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90E9-5FB1-D246-C558-85F9E0BB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288670-957F-452A-9429-62FC0F9B7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虚拟化</a:t>
            </a:r>
            <a:r>
              <a:rPr lang="en-US" altLang="zh-CN" dirty="0"/>
              <a:t>(Virtualization)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虚拟化</a:t>
            </a:r>
            <a:endParaRPr lang="en-US" altLang="zh-CN" dirty="0"/>
          </a:p>
          <a:p>
            <a:pPr lvl="1"/>
            <a:r>
              <a:rPr lang="zh-CN" altLang="en-US" dirty="0"/>
              <a:t>内存虚拟化</a:t>
            </a:r>
            <a:endParaRPr lang="en-US" altLang="zh-CN" dirty="0"/>
          </a:p>
          <a:p>
            <a:r>
              <a:rPr lang="zh-CN" altLang="en-US" dirty="0"/>
              <a:t>并发</a:t>
            </a:r>
            <a:r>
              <a:rPr lang="en-US" altLang="zh-CN" dirty="0"/>
              <a:t>(Concurrency)</a:t>
            </a:r>
          </a:p>
          <a:p>
            <a:r>
              <a:rPr lang="zh-CN" altLang="en-US" dirty="0"/>
              <a:t>持久化</a:t>
            </a:r>
            <a:r>
              <a:rPr lang="en-US" altLang="zh-CN" dirty="0"/>
              <a:t>(Persistence)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BDCDC-2F73-C8AC-61F8-F1CB8921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r>
              <a:rPr lang="en-US" altLang="zh-CN"/>
              <a:t>/25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54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845DA-7014-534B-063E-4D7D94F4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61C03-65D4-5A8B-FC92-5706CA09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虚拟化：</a:t>
            </a:r>
            <a:r>
              <a:rPr lang="en-US" altLang="zh-CN" dirty="0"/>
              <a:t>OS</a:t>
            </a:r>
            <a:r>
              <a:rPr lang="zh-CN" altLang="en-US" dirty="0"/>
              <a:t>将物理资源转换为更通用、强大、易于使用的虚拟形式。</a:t>
            </a:r>
            <a:endParaRPr lang="en-US" altLang="zh-CN" dirty="0"/>
          </a:p>
          <a:p>
            <a:r>
              <a:rPr lang="zh-CN" altLang="en-US" dirty="0"/>
              <a:t>因此，</a:t>
            </a:r>
            <a:r>
              <a:rPr lang="en-US" altLang="zh-CN" dirty="0"/>
              <a:t>OS</a:t>
            </a:r>
            <a:r>
              <a:rPr lang="zh-CN" altLang="en-US" dirty="0"/>
              <a:t>被称为虚拟机</a:t>
            </a:r>
            <a:r>
              <a:rPr lang="en-US" altLang="zh-CN" dirty="0"/>
              <a:t>(virtual machine)</a:t>
            </a:r>
          </a:p>
          <a:p>
            <a:r>
              <a:rPr lang="zh-CN" altLang="en-US" dirty="0"/>
              <a:t>虚拟化将底层的复杂的硬件交互屏蔽掉，同时为应用程序提供一些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en-US" altLang="zh-CN" dirty="0"/>
              <a:t>(API)-</a:t>
            </a:r>
            <a:r>
              <a:rPr lang="zh-CN" altLang="en-US" dirty="0"/>
              <a:t>系统调用</a:t>
            </a:r>
            <a:r>
              <a:rPr lang="en-US" altLang="zh-CN" dirty="0"/>
              <a:t>(System Call)</a:t>
            </a:r>
          </a:p>
          <a:p>
            <a:pPr lvl="1"/>
            <a:r>
              <a:rPr lang="en-US" altLang="zh-CN" dirty="0" err="1"/>
              <a:t>VMWare,VirtualBox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虚拟机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664DCA-F1F1-6EA3-DE47-2CE9C147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27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79323-DBAA-0C10-DB1A-0EA3340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</a:t>
            </a:r>
            <a:r>
              <a:rPr lang="en-US" altLang="zh-CN" dirty="0"/>
              <a:t>CPU(1/3)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71267-8048-D8E3-DE0F-8907C500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AFFAA6-23ED-452F-E6DB-C1D16017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A4AF0E-DFAD-311F-9CE8-FB72B03D8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8" y="662730"/>
            <a:ext cx="7488407" cy="54025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6EA562-DDDB-5C00-7268-94B2BD104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835" y="969158"/>
            <a:ext cx="3688571" cy="15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9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0E0DE-578F-1908-7D94-29A8231F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</a:t>
            </a:r>
            <a:r>
              <a:rPr lang="en-US" altLang="zh-CN" dirty="0"/>
              <a:t>CPU(2/3)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29918-05E9-6FD2-2333-D84C1D53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86B08-AB39-1747-67A1-B9BF12C7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DEA876-1609-7FAF-C5FA-49DCA3285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722616"/>
            <a:ext cx="7794525" cy="43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38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93EF1-3C76-9449-E978-E9AA0949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</a:t>
            </a:r>
            <a:r>
              <a:rPr lang="en-US" altLang="zh-CN" dirty="0"/>
              <a:t>CPU(3/3)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16752-4B66-C36E-3D65-85DF164E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尽管只有一个</a:t>
            </a:r>
            <a:r>
              <a:rPr lang="en-US" altLang="zh-CN" dirty="0"/>
              <a:t>CPU</a:t>
            </a:r>
            <a:r>
              <a:rPr lang="zh-CN" altLang="en-US" dirty="0"/>
              <a:t>，但</a:t>
            </a:r>
            <a:r>
              <a:rPr lang="en-US" altLang="zh-CN" dirty="0"/>
              <a:t>4</a:t>
            </a:r>
            <a:r>
              <a:rPr lang="zh-CN" altLang="en-US" dirty="0"/>
              <a:t>个程序似乎在同时运行</a:t>
            </a:r>
            <a:r>
              <a:rPr lang="en-US" altLang="zh-CN" dirty="0"/>
              <a:t>-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在硬件的帮助下，操作系统负责提供这种假象</a:t>
            </a:r>
            <a:endParaRPr lang="en-US" altLang="zh-CN" dirty="0"/>
          </a:p>
          <a:p>
            <a:r>
              <a:rPr lang="zh-CN" altLang="en-US" dirty="0"/>
              <a:t>将物理上的单</a:t>
            </a:r>
            <a:r>
              <a:rPr lang="en-US" altLang="zh-CN" dirty="0"/>
              <a:t>CPU</a:t>
            </a:r>
            <a:r>
              <a:rPr lang="zh-CN" altLang="en-US" dirty="0">
                <a:solidFill>
                  <a:srgbClr val="FF0000"/>
                </a:solidFill>
              </a:rPr>
              <a:t>虚拟</a:t>
            </a:r>
            <a:r>
              <a:rPr lang="zh-CN" altLang="en-US" dirty="0"/>
              <a:t>成无限数量的</a:t>
            </a:r>
            <a:r>
              <a:rPr lang="en-US" altLang="zh-CN" dirty="0"/>
              <a:t>CPU</a:t>
            </a:r>
          </a:p>
          <a:p>
            <a:r>
              <a:rPr lang="zh-CN" altLang="en-US" dirty="0"/>
              <a:t>新问题：如果两个程序需要在特定的时间同时运行，应该运行哪个？</a:t>
            </a:r>
            <a:endParaRPr lang="en-US" altLang="zh-CN" dirty="0"/>
          </a:p>
          <a:p>
            <a:pPr lvl="1"/>
            <a:r>
              <a:rPr lang="zh-CN" altLang="en-US" dirty="0"/>
              <a:t>由操作系统的调度</a:t>
            </a:r>
            <a:r>
              <a:rPr lang="zh-CN" altLang="en-US" dirty="0">
                <a:solidFill>
                  <a:srgbClr val="FF0000"/>
                </a:solidFill>
              </a:rPr>
              <a:t>策略</a:t>
            </a:r>
            <a:r>
              <a:rPr lang="en-US" altLang="zh-CN" dirty="0">
                <a:solidFill>
                  <a:srgbClr val="FF0000"/>
                </a:solidFill>
              </a:rPr>
              <a:t>(policy)</a:t>
            </a:r>
            <a:r>
              <a:rPr lang="zh-CN" altLang="en-US" dirty="0"/>
              <a:t>来负责</a:t>
            </a:r>
            <a:endParaRPr lang="en-US" altLang="zh-CN" dirty="0"/>
          </a:p>
          <a:p>
            <a:pPr lvl="1"/>
            <a:r>
              <a:rPr lang="zh-CN" altLang="en-US" dirty="0"/>
              <a:t>进程切换</a:t>
            </a:r>
            <a:r>
              <a:rPr lang="zh-CN" altLang="en-US" dirty="0">
                <a:solidFill>
                  <a:srgbClr val="FF0000"/>
                </a:solidFill>
              </a:rPr>
              <a:t>机制</a:t>
            </a:r>
            <a:r>
              <a:rPr lang="en-US" altLang="zh-CN" dirty="0">
                <a:solidFill>
                  <a:srgbClr val="FF0000"/>
                </a:solidFill>
              </a:rPr>
              <a:t>(mechanism)</a:t>
            </a:r>
            <a:r>
              <a:rPr lang="zh-CN" altLang="en-US" dirty="0"/>
              <a:t>决定如何进行切换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F9A18-BA77-01FF-41DB-DEF3C2B3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7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018A1-8C36-BD14-5A23-864E8630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1D0C4-F0EB-3A03-DD44-362E90A8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物理内存模型</a:t>
            </a:r>
            <a:endParaRPr lang="en-US" altLang="zh-CN" dirty="0"/>
          </a:p>
          <a:p>
            <a:pPr lvl="1"/>
            <a:r>
              <a:rPr lang="zh-CN" altLang="en-US" dirty="0"/>
              <a:t>字节数组</a:t>
            </a:r>
            <a:endParaRPr lang="en-US" altLang="zh-CN" dirty="0"/>
          </a:p>
          <a:p>
            <a:pPr lvl="1"/>
            <a:r>
              <a:rPr lang="zh-CN" altLang="en-US" dirty="0"/>
              <a:t>读写均需要给出具体物理地址</a:t>
            </a:r>
            <a:endParaRPr lang="en-US" altLang="zh-CN" dirty="0"/>
          </a:p>
          <a:p>
            <a:r>
              <a:rPr lang="zh-CN" altLang="en-US" dirty="0"/>
              <a:t>程序运行时需要访问内存</a:t>
            </a:r>
            <a:endParaRPr lang="en-US" altLang="zh-CN" dirty="0"/>
          </a:p>
          <a:p>
            <a:pPr lvl="1"/>
            <a:r>
              <a:rPr lang="zh-CN" altLang="en-US" dirty="0"/>
              <a:t>程序指令</a:t>
            </a:r>
            <a:endParaRPr lang="en-US" altLang="zh-CN" dirty="0"/>
          </a:p>
          <a:p>
            <a:pPr lvl="1"/>
            <a:r>
              <a:rPr lang="zh-CN" altLang="en-US" dirty="0"/>
              <a:t>程序中的数据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9F19E0-20C7-7D0C-038A-665BDD4E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12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1090</Words>
  <Application>Microsoft Office PowerPoint</Application>
  <PresentationFormat>宽屏</PresentationFormat>
  <Paragraphs>198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Monotype Sorts</vt:lpstr>
      <vt:lpstr>等线</vt:lpstr>
      <vt:lpstr>等线 Light</vt:lpstr>
      <vt:lpstr>黑体</vt:lpstr>
      <vt:lpstr>宋体</vt:lpstr>
      <vt:lpstr>Arial</vt:lpstr>
      <vt:lpstr>Wingdings</vt:lpstr>
      <vt:lpstr>Office 主题​​</vt:lpstr>
      <vt:lpstr>操作系统概要</vt:lpstr>
      <vt:lpstr>课程组织</vt:lpstr>
      <vt:lpstr>什么是操作系统?</vt:lpstr>
      <vt:lpstr>课程架构</vt:lpstr>
      <vt:lpstr>虚拟化</vt:lpstr>
      <vt:lpstr>虚拟化CPU(1/3)</vt:lpstr>
      <vt:lpstr>虚拟化CPU(2/3)</vt:lpstr>
      <vt:lpstr>虚拟化CPU(3/3)</vt:lpstr>
      <vt:lpstr>虚拟化内存</vt:lpstr>
      <vt:lpstr>虚拟化内存</vt:lpstr>
      <vt:lpstr>虚拟化内存</vt:lpstr>
      <vt:lpstr>虚拟化内存</vt:lpstr>
      <vt:lpstr>内存虚拟化</vt:lpstr>
      <vt:lpstr>并发(Concurrency)</vt:lpstr>
      <vt:lpstr>一个多线程程序实例</vt:lpstr>
      <vt:lpstr>一个多线程程序实例</vt:lpstr>
      <vt:lpstr>一个多线程程序实例</vt:lpstr>
      <vt:lpstr>持久化(Persistence)</vt:lpstr>
      <vt:lpstr>持久化(Persistence)</vt:lpstr>
      <vt:lpstr>持久化(Persistence)</vt:lpstr>
      <vt:lpstr>操作系统的设计目标</vt:lpstr>
      <vt:lpstr>操作系统的历史</vt:lpstr>
      <vt:lpstr>操作系统的历史</vt:lpstr>
      <vt:lpstr>单道和多道</vt:lpstr>
      <vt:lpstr>分时系统</vt:lpstr>
      <vt:lpstr>Unix &amp; Linux</vt:lpstr>
      <vt:lpstr>为什么要学习操作系统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301</cp:revision>
  <dcterms:created xsi:type="dcterms:W3CDTF">2023-02-07T10:14:07Z</dcterms:created>
  <dcterms:modified xsi:type="dcterms:W3CDTF">2024-02-28T11:41:26Z</dcterms:modified>
</cp:coreProperties>
</file>