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3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1CC2B-5E58-46F6-8F81-B6792C597A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8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57A1-8039-F532-14A2-833A7222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fsync</a:t>
            </a:r>
            <a:r>
              <a:rPr lang="en-US" altLang="zh-CN" dirty="0"/>
              <a:t>()</a:t>
            </a:r>
            <a:r>
              <a:rPr lang="zh-CN" altLang="en-US" dirty="0"/>
              <a:t>立即写入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1E9AB-142C-9C0C-B6D4-0BB2AC71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当程序调用</a:t>
            </a:r>
            <a:r>
              <a:rPr lang="en-US" altLang="zh-CN" dirty="0"/>
              <a:t>write()</a:t>
            </a:r>
          </a:p>
          <a:p>
            <a:pPr lvl="1"/>
            <a:r>
              <a:rPr lang="zh-CN" altLang="en-US" dirty="0"/>
              <a:t>告诉文件系统，在将来的某个时刻，将数据写入持久存储</a:t>
            </a:r>
            <a:endParaRPr lang="en-US" altLang="zh-CN" dirty="0"/>
          </a:p>
          <a:p>
            <a:pPr lvl="1"/>
            <a:r>
              <a:rPr lang="zh-CN" altLang="en-US" dirty="0"/>
              <a:t>这些数据存储于内存中的缓冲区</a:t>
            </a:r>
            <a:endParaRPr lang="en-US" altLang="zh-CN" dirty="0"/>
          </a:p>
          <a:p>
            <a:r>
              <a:rPr lang="zh-CN" altLang="en-US" dirty="0"/>
              <a:t>有些应用程序中需要将数据立即写入磁盘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DBMS(</a:t>
            </a:r>
            <a:r>
              <a:rPr lang="zh-CN" altLang="en-US" dirty="0"/>
              <a:t>数据库管理系统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linux</a:t>
            </a:r>
            <a:r>
              <a:rPr lang="zh-CN" altLang="en-US" dirty="0"/>
              <a:t>中可以通过</a:t>
            </a:r>
            <a:r>
              <a:rPr lang="en-US" altLang="zh-CN" dirty="0" err="1"/>
              <a:t>fsync</a:t>
            </a:r>
            <a:r>
              <a:rPr lang="en-US" altLang="zh-CN" dirty="0"/>
              <a:t>(int </a:t>
            </a:r>
            <a:r>
              <a:rPr lang="en-US" altLang="zh-CN" dirty="0" err="1"/>
              <a:t>fd</a:t>
            </a:r>
            <a:r>
              <a:rPr lang="en-US" altLang="zh-CN" dirty="0"/>
              <a:t>)</a:t>
            </a:r>
            <a:r>
              <a:rPr lang="zh-CN" altLang="en-US" dirty="0"/>
              <a:t>系统调用完成此功能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9FE83-A8AF-AFC4-7480-0CB68A08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784693-BD67-58B2-2ECD-A583145A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26" y="4211391"/>
            <a:ext cx="6811561" cy="19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6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549A2-4C92-2A9F-7B65-5431AB00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文件重命名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A774-1184-1B3C-08C9-7F510788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</a:t>
            </a:r>
            <a:r>
              <a:rPr lang="en-US" altLang="zh-CN" dirty="0"/>
              <a:t>mv</a:t>
            </a:r>
            <a:r>
              <a:rPr lang="zh-CN" altLang="en-US" dirty="0"/>
              <a:t>命令完成文件的重命名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strace</a:t>
            </a:r>
            <a:r>
              <a:rPr lang="zh-CN" altLang="en-US" dirty="0"/>
              <a:t>可以查看</a:t>
            </a:r>
            <a:r>
              <a:rPr lang="en-US" altLang="zh-CN" dirty="0"/>
              <a:t>mv</a:t>
            </a:r>
            <a:r>
              <a:rPr lang="zh-CN" altLang="en-US" dirty="0"/>
              <a:t>命令使用的系统调用</a:t>
            </a:r>
            <a:endParaRPr lang="en-US" altLang="zh-CN" dirty="0"/>
          </a:p>
          <a:p>
            <a:pPr lvl="1"/>
            <a:r>
              <a:rPr lang="en-US" altLang="zh-CN" dirty="0"/>
              <a:t>rename(char* old, char* new);</a:t>
            </a:r>
          </a:p>
          <a:p>
            <a:pPr lvl="1"/>
            <a:r>
              <a:rPr lang="en-US" altLang="zh-CN" dirty="0"/>
              <a:t>rename</a:t>
            </a:r>
            <a:r>
              <a:rPr lang="zh-CN" altLang="en-US" dirty="0"/>
              <a:t>系统调用是原子</a:t>
            </a:r>
            <a:r>
              <a:rPr lang="en-US" altLang="zh-CN" dirty="0"/>
              <a:t>(atomic)</a:t>
            </a:r>
            <a:r>
              <a:rPr lang="zh-CN" altLang="en-US" dirty="0"/>
              <a:t>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EBA26-D375-06C2-B4FC-32F160A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3D19DA-27A0-B614-B65B-AFFAF4D8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7" y="1452725"/>
            <a:ext cx="3302531" cy="6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2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07AF-2BE1-0E74-CE02-05CC412E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文件重命名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3C395-A70F-C2F4-3B37-B16B1DE4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rename()</a:t>
            </a:r>
            <a:r>
              <a:rPr lang="zh-CN" altLang="en-US" dirty="0"/>
              <a:t>系统调用的应用</a:t>
            </a:r>
            <a:endParaRPr lang="en-US" altLang="zh-CN" dirty="0"/>
          </a:p>
          <a:p>
            <a:pPr lvl="1"/>
            <a:r>
              <a:rPr lang="zh-CN" altLang="en-US" dirty="0"/>
              <a:t>文本编辑器编辑并保存文件的操作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解释</a:t>
            </a:r>
            <a:endParaRPr lang="en-US" altLang="zh-CN" dirty="0"/>
          </a:p>
          <a:p>
            <a:pPr lvl="1"/>
            <a:r>
              <a:rPr lang="zh-CN" altLang="en-US" dirty="0"/>
              <a:t>创建一个临时文件</a:t>
            </a:r>
            <a:endParaRPr lang="en-US" altLang="zh-CN" dirty="0"/>
          </a:p>
          <a:p>
            <a:pPr lvl="1"/>
            <a:r>
              <a:rPr lang="zh-CN" altLang="en-US" dirty="0"/>
              <a:t>将新的文件内容</a:t>
            </a:r>
            <a:r>
              <a:rPr lang="en-US" altLang="zh-CN" dirty="0"/>
              <a:t>(</a:t>
            </a:r>
            <a:r>
              <a:rPr lang="zh-CN" altLang="en-US" dirty="0"/>
              <a:t>编辑内容</a:t>
            </a:r>
            <a:r>
              <a:rPr lang="en-US" altLang="zh-CN" dirty="0"/>
              <a:t>)</a:t>
            </a:r>
            <a:r>
              <a:rPr lang="zh-CN" altLang="en-US" dirty="0"/>
              <a:t>写入临时文件</a:t>
            </a:r>
            <a:endParaRPr lang="en-US" altLang="zh-CN" dirty="0"/>
          </a:p>
          <a:p>
            <a:pPr lvl="1"/>
            <a:r>
              <a:rPr lang="zh-CN" altLang="en-US" dirty="0"/>
              <a:t>保存并关闭文件</a:t>
            </a:r>
            <a:endParaRPr lang="en-US" altLang="zh-CN" dirty="0"/>
          </a:p>
          <a:p>
            <a:pPr lvl="1"/>
            <a:r>
              <a:rPr lang="zh-CN" altLang="en-US" dirty="0"/>
              <a:t>将临时文件重命名为</a:t>
            </a:r>
            <a:r>
              <a:rPr lang="en-US" altLang="zh-CN" dirty="0"/>
              <a:t>foo.txt(</a:t>
            </a:r>
            <a:r>
              <a:rPr lang="zh-CN" altLang="en-US" dirty="0"/>
              <a:t>删除旧的</a:t>
            </a:r>
            <a:r>
              <a:rPr lang="en-US" altLang="zh-CN" dirty="0"/>
              <a:t>foo.txt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07B2E3-0FC4-718C-63EB-30804AD2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AF663C-D735-248D-3E60-A0DC807F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27" y="2027966"/>
            <a:ext cx="8016371" cy="174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3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257EC-2D67-94EB-8CE9-F0115729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获取文件信息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F99E3-BCA5-58EE-D330-943DE5E0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/>
              <a:t>stat</a:t>
            </a:r>
            <a:r>
              <a:rPr lang="zh-CN" altLang="en-US" dirty="0"/>
              <a:t>命令查看这些元数据</a:t>
            </a:r>
            <a:endParaRPr lang="en-US" altLang="zh-CN" dirty="0"/>
          </a:p>
          <a:p>
            <a:pPr lvl="1"/>
            <a:r>
              <a:rPr lang="zh-CN" altLang="en-US" dirty="0"/>
              <a:t>这些信息通常保存在</a:t>
            </a:r>
            <a:r>
              <a:rPr lang="en-US" altLang="zh-CN" dirty="0" err="1"/>
              <a:t>inode</a:t>
            </a:r>
            <a:r>
              <a:rPr lang="zh-CN" altLang="en-US" dirty="0"/>
              <a:t>结构中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0650C-CBB2-D39D-C5FE-BF17CC38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B3C26F-E098-B09E-91E1-CADB80C7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69" y="1938313"/>
            <a:ext cx="8679605" cy="31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1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88C18-832E-D19F-CC35-3463E22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A022C-737E-E364-B350-FAE5E306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/>
              <a:t>rm</a:t>
            </a:r>
            <a:r>
              <a:rPr lang="zh-CN" altLang="en-US" dirty="0"/>
              <a:t>命令删除一个文件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为何使用</a:t>
            </a:r>
            <a:r>
              <a:rPr lang="en-US" altLang="zh-CN" dirty="0"/>
              <a:t>unlink()</a:t>
            </a:r>
            <a:r>
              <a:rPr lang="zh-CN" altLang="en-US" dirty="0"/>
              <a:t>系统调用，而不是</a:t>
            </a:r>
            <a:r>
              <a:rPr lang="en-US" altLang="zh-CN" dirty="0"/>
              <a:t>remove</a:t>
            </a:r>
            <a:r>
              <a:rPr lang="zh-CN" altLang="en-US" dirty="0"/>
              <a:t>或</a:t>
            </a:r>
            <a:r>
              <a:rPr lang="en-US" altLang="zh-CN" dirty="0"/>
              <a:t>delete?</a:t>
            </a:r>
          </a:p>
          <a:p>
            <a:pPr lvl="1"/>
            <a:r>
              <a:rPr lang="zh-CN" altLang="en-US" dirty="0"/>
              <a:t>可以有多个文件名指向同一个文件</a:t>
            </a:r>
            <a:r>
              <a:rPr lang="en-US" altLang="zh-CN" dirty="0"/>
              <a:t>(</a:t>
            </a:r>
            <a:r>
              <a:rPr lang="en-US" altLang="zh-CN" dirty="0" err="1"/>
              <a:t>inode</a:t>
            </a:r>
            <a:r>
              <a:rPr lang="zh-CN" altLang="en-US" dirty="0"/>
              <a:t>节点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F1B962-FAEA-1479-586D-38F9EE30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8D74E5-6065-322A-10FF-27745069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1" y="1474405"/>
            <a:ext cx="4323548" cy="14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8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7B2A-EF19-1B1F-81B2-AA909F5B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DD49B-6556-9D51-5DF6-16BFC7F0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</a:t>
            </a:r>
            <a:r>
              <a:rPr lang="en-US" altLang="zh-CN" dirty="0" err="1"/>
              <a:t>mkdir</a:t>
            </a:r>
            <a:r>
              <a:rPr lang="zh-CN" altLang="en-US" dirty="0"/>
              <a:t>命令创建一个目录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此时的目录是“空的”</a:t>
            </a:r>
            <a:endParaRPr lang="en-US" altLang="zh-CN" dirty="0"/>
          </a:p>
          <a:p>
            <a:pPr lvl="1"/>
            <a:r>
              <a:rPr lang="zh-CN" altLang="en-US" dirty="0"/>
              <a:t>实际上目录中有</a:t>
            </a:r>
            <a:r>
              <a:rPr lang="en-US" altLang="zh-CN" dirty="0"/>
              <a:t>2</a:t>
            </a:r>
            <a:r>
              <a:rPr lang="zh-CN" altLang="en-US" dirty="0"/>
              <a:t>个条目</a:t>
            </a:r>
            <a:endParaRPr lang="en-US" altLang="zh-CN" dirty="0"/>
          </a:p>
          <a:p>
            <a:pPr lvl="1"/>
            <a:r>
              <a:rPr lang="zh-CN" altLang="en-US" dirty="0"/>
              <a:t>一个引用自身的条目“</a:t>
            </a:r>
            <a:r>
              <a:rPr lang="en-US" altLang="zh-CN" dirty="0"/>
              <a:t>.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另一个是引用父目录的条目“</a:t>
            </a:r>
            <a:r>
              <a:rPr lang="en-US" altLang="zh-CN" dirty="0"/>
              <a:t>..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75268-BC46-3AD1-C7C4-43F1C12A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F68039-F53D-201E-9540-0863953B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51" y="1363767"/>
            <a:ext cx="3741473" cy="14608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58CFBF-4B36-F773-670B-AEE63947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3" y="4955897"/>
            <a:ext cx="6981552" cy="15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3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311EC-5A08-01D6-FA13-D5E5E409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8B992-1165-1633-5DFA-A14415F30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可以通过</a:t>
            </a:r>
            <a:r>
              <a:rPr lang="en-US" altLang="zh-CN" dirty="0"/>
              <a:t>ls</a:t>
            </a:r>
            <a:r>
              <a:rPr lang="zh-CN" altLang="en-US" dirty="0"/>
              <a:t>命令读取目录内容</a:t>
            </a:r>
            <a:endParaRPr lang="en-US" altLang="zh-CN" dirty="0"/>
          </a:p>
          <a:p>
            <a:pPr lvl="1"/>
            <a:r>
              <a:rPr lang="zh-CN" altLang="en-US" dirty="0"/>
              <a:t>也可以编写类似</a:t>
            </a:r>
            <a:r>
              <a:rPr lang="en-US" altLang="zh-CN" dirty="0"/>
              <a:t>ls</a:t>
            </a:r>
            <a:r>
              <a:rPr lang="zh-CN" altLang="en-US" dirty="0"/>
              <a:t>的程序，读取目录内容</a:t>
            </a:r>
            <a:endParaRPr lang="en-US" altLang="zh-CN" dirty="0"/>
          </a:p>
          <a:p>
            <a:pPr lvl="1"/>
            <a:r>
              <a:rPr lang="zh-CN" altLang="en-US" dirty="0"/>
              <a:t>程序需要在每个文件上调用</a:t>
            </a:r>
            <a:r>
              <a:rPr lang="en-US" altLang="zh-CN" dirty="0"/>
              <a:t>stat()</a:t>
            </a:r>
            <a:r>
              <a:rPr lang="zh-CN" altLang="en-US" dirty="0"/>
              <a:t>获取更多信息（类似</a:t>
            </a:r>
            <a:r>
              <a:rPr lang="en-US" altLang="zh-CN" dirty="0"/>
              <a:t>ls –l)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24687-042F-3BF6-5302-95B45D08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A4918-011A-6AFF-FE19-7D6285F0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4" y="2387981"/>
            <a:ext cx="7690641" cy="30332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C32CFB-9EF0-4F84-4AF3-F5A9D330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837" y="4955151"/>
            <a:ext cx="6132628" cy="13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00AF9-7E0C-286F-A626-F3236964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C41A8-9D6D-A605-3DEB-B013FAA5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删除目录</a:t>
            </a:r>
            <a:endParaRPr lang="en-US" altLang="zh-CN" dirty="0"/>
          </a:p>
          <a:p>
            <a:pPr lvl="1"/>
            <a:r>
              <a:rPr lang="zh-CN" altLang="en-US" dirty="0"/>
              <a:t>可以通过</a:t>
            </a:r>
            <a:r>
              <a:rPr lang="en-US" altLang="zh-CN" dirty="0" err="1"/>
              <a:t>rmdir</a:t>
            </a:r>
            <a:r>
              <a:rPr lang="en-US" altLang="zh-CN" dirty="0"/>
              <a:t>()</a:t>
            </a:r>
            <a:r>
              <a:rPr lang="zh-CN" altLang="en-US" dirty="0"/>
              <a:t>系统调用来删除目录</a:t>
            </a:r>
            <a:endParaRPr lang="en-US" altLang="zh-CN" dirty="0"/>
          </a:p>
          <a:p>
            <a:pPr lvl="1"/>
            <a:r>
              <a:rPr lang="en-US" altLang="zh-CN" dirty="0" err="1"/>
              <a:t>rmdir</a:t>
            </a:r>
            <a:r>
              <a:rPr lang="en-US" altLang="zh-CN" dirty="0"/>
              <a:t>()</a:t>
            </a:r>
            <a:r>
              <a:rPr lang="zh-CN" altLang="en-US" dirty="0"/>
              <a:t>要求删除该目录在被删除之前是空的</a:t>
            </a:r>
            <a:r>
              <a:rPr lang="en-US" altLang="zh-CN" dirty="0"/>
              <a:t>(</a:t>
            </a:r>
            <a:r>
              <a:rPr lang="zh-CN" altLang="en-US" dirty="0"/>
              <a:t>只有</a:t>
            </a:r>
            <a:r>
              <a:rPr lang="en-US" altLang="zh-CN" dirty="0"/>
              <a:t>.</a:t>
            </a:r>
            <a:r>
              <a:rPr lang="zh-CN" altLang="en-US" dirty="0"/>
              <a:t>和</a:t>
            </a:r>
            <a:r>
              <a:rPr lang="en-US" altLang="zh-CN" dirty="0"/>
              <a:t>..)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85D80C-D726-7212-5E4E-EFD9070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96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E1A5-D29C-D87B-CFB5-B2EACB63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D1CA5-C90A-CAF1-9231-68D5B66B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在文件系统树种创建条目的新方法：</a:t>
            </a:r>
            <a:r>
              <a:rPr lang="en-US" altLang="zh-CN" dirty="0"/>
              <a:t>link()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/>
              <a:t>一个新的文件名“链接”到一个旧文件名时，实际上有两个文件名指向同一个文件</a:t>
            </a:r>
            <a:endParaRPr lang="en-US" altLang="zh-CN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ln</a:t>
            </a:r>
            <a:r>
              <a:rPr lang="zh-CN" altLang="en-US" dirty="0"/>
              <a:t>命令完成该操作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99633-9549-E60F-E33F-43DFB01B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568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9921E-EB0E-8244-A548-B4807BE4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F59EB-D70B-956B-EC8F-CD246B3A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硬链接的一个实例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解释</a:t>
            </a:r>
            <a:endParaRPr lang="en-US" altLang="zh-CN" dirty="0"/>
          </a:p>
          <a:p>
            <a:pPr lvl="1"/>
            <a:r>
              <a:rPr lang="zh-CN" altLang="en-US" dirty="0"/>
              <a:t>创建一个文件</a:t>
            </a:r>
            <a:r>
              <a:rPr lang="en-US" altLang="zh-CN" dirty="0"/>
              <a:t>file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ln</a:t>
            </a:r>
            <a:r>
              <a:rPr lang="zh-CN" altLang="en-US" dirty="0"/>
              <a:t>命令将</a:t>
            </a:r>
            <a:r>
              <a:rPr lang="en-US" altLang="zh-CN" dirty="0"/>
              <a:t>file2</a:t>
            </a:r>
            <a:r>
              <a:rPr lang="zh-CN" altLang="en-US" dirty="0"/>
              <a:t>文件名链接到</a:t>
            </a:r>
            <a:r>
              <a:rPr lang="en-US" altLang="zh-CN" dirty="0"/>
              <a:t>file</a:t>
            </a:r>
          </a:p>
          <a:p>
            <a:pPr lvl="1"/>
            <a:r>
              <a:rPr lang="zh-CN" altLang="en-US" dirty="0"/>
              <a:t>现在</a:t>
            </a:r>
            <a:r>
              <a:rPr lang="en-US" altLang="zh-CN" dirty="0"/>
              <a:t>file</a:t>
            </a:r>
            <a:r>
              <a:rPr lang="zh-CN" altLang="en-US" dirty="0"/>
              <a:t>和</a:t>
            </a:r>
            <a:r>
              <a:rPr lang="en-US" altLang="zh-CN" dirty="0"/>
              <a:t>file2</a:t>
            </a:r>
            <a:r>
              <a:rPr lang="zh-CN" altLang="en-US" dirty="0"/>
              <a:t>两个文件名指向同一个文件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48AC5-63FF-AC8E-2106-60B151E6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9374A6-16B8-7801-1BD3-27520381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9" y="1367146"/>
            <a:ext cx="4788199" cy="212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目前为止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虚拟化的结果：进程</a:t>
            </a:r>
            <a:endParaRPr lang="en-US" altLang="zh-CN" dirty="0"/>
          </a:p>
          <a:p>
            <a:pPr lvl="1"/>
            <a:r>
              <a:rPr lang="zh-CN" altLang="en-US" dirty="0"/>
              <a:t>内存虚拟化的结果：地址空间</a:t>
            </a:r>
            <a:endParaRPr lang="en-US" altLang="zh-CN" dirty="0"/>
          </a:p>
          <a:p>
            <a:r>
              <a:rPr lang="zh-CN" altLang="en-US" dirty="0"/>
              <a:t>虚拟化的最后一块拼图</a:t>
            </a:r>
            <a:endParaRPr lang="en-US" altLang="zh-CN" dirty="0"/>
          </a:p>
          <a:p>
            <a:pPr lvl="1"/>
            <a:r>
              <a:rPr lang="zh-CN" altLang="en-US" dirty="0"/>
              <a:t>持久存储</a:t>
            </a:r>
            <a:r>
              <a:rPr lang="en-US" altLang="zh-CN" dirty="0"/>
              <a:t>(persistent storage)</a:t>
            </a:r>
            <a:r>
              <a:rPr lang="zh-CN" altLang="en-US" dirty="0"/>
              <a:t>：文件和目录</a:t>
            </a:r>
            <a:r>
              <a:rPr lang="en-US" altLang="zh-CN" dirty="0"/>
              <a:t>(</a:t>
            </a:r>
            <a:r>
              <a:rPr lang="zh-CN" altLang="en-US" dirty="0"/>
              <a:t>文件系统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3ED0-32A6-4054-892C-8668E17D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2BCFC-1CB2-3B37-A361-A2C2D772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可以通过带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zh-CN" altLang="en-US" dirty="0"/>
              <a:t>标志的</a:t>
            </a:r>
            <a:r>
              <a:rPr lang="en-US" altLang="zh-CN" dirty="0"/>
              <a:t>ls</a:t>
            </a:r>
            <a:r>
              <a:rPr lang="zh-CN" altLang="en-US" dirty="0"/>
              <a:t>命令查看每个文件的</a:t>
            </a:r>
            <a:r>
              <a:rPr lang="en-US" altLang="zh-CN" dirty="0" err="1"/>
              <a:t>inode</a:t>
            </a:r>
            <a:r>
              <a:rPr lang="zh-CN" altLang="en-US" dirty="0"/>
              <a:t>号及文件名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创建一个文件时，实际上做了两件事</a:t>
            </a:r>
            <a:endParaRPr lang="en-US" altLang="zh-CN" dirty="0"/>
          </a:p>
          <a:p>
            <a:pPr lvl="1"/>
            <a:r>
              <a:rPr lang="zh-CN" altLang="en-US" dirty="0"/>
              <a:t>建立一个</a:t>
            </a:r>
            <a:r>
              <a:rPr lang="en-US" altLang="zh-CN" dirty="0" err="1"/>
              <a:t>inode</a:t>
            </a:r>
            <a:r>
              <a:rPr lang="zh-CN" altLang="en-US" dirty="0"/>
              <a:t>，跟踪文件元信息</a:t>
            </a:r>
            <a:r>
              <a:rPr lang="en-US" altLang="zh-CN" dirty="0"/>
              <a:t>(</a:t>
            </a:r>
            <a:r>
              <a:rPr lang="zh-CN" altLang="en-US" dirty="0"/>
              <a:t>包括文件大小，文件块在磁盘中的位置等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将文件名</a:t>
            </a:r>
            <a:r>
              <a:rPr lang="en-US" altLang="zh-CN" dirty="0"/>
              <a:t>(</a:t>
            </a:r>
            <a:r>
              <a:rPr lang="zh-CN" altLang="en-US" dirty="0"/>
              <a:t>人类可读的名称</a:t>
            </a:r>
            <a:r>
              <a:rPr lang="en-US" altLang="zh-CN" dirty="0"/>
              <a:t>)</a:t>
            </a:r>
            <a:r>
              <a:rPr lang="zh-CN" altLang="en-US" dirty="0"/>
              <a:t>链接到该文件，并将链接放入目录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2F5E6-A64B-4C2D-22EC-47A9DAEC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B09F8F-E96A-2961-17E8-E51FD84B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3" y="1500909"/>
            <a:ext cx="4270207" cy="13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908FB-5540-E717-5705-42BE4C2F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035DB-8FED-5E78-2F7B-B1B833B9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删除一个文件时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unlink()</a:t>
            </a:r>
            <a:r>
              <a:rPr lang="zh-CN" altLang="en-US" dirty="0"/>
              <a:t>系统调用</a:t>
            </a:r>
            <a:r>
              <a:rPr lang="en-US" altLang="zh-CN" dirty="0"/>
              <a:t>(rm</a:t>
            </a:r>
            <a:r>
              <a:rPr lang="zh-CN" altLang="en-US" dirty="0"/>
              <a:t>命令内部也是调用</a:t>
            </a:r>
            <a:r>
              <a:rPr lang="en-US" altLang="zh-CN" dirty="0"/>
              <a:t>unlink()</a:t>
            </a:r>
            <a:r>
              <a:rPr lang="zh-CN" altLang="en-US" dirty="0"/>
              <a:t>系统调用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上述操作实际上时</a:t>
            </a:r>
            <a:r>
              <a:rPr lang="en-US" altLang="zh-CN" dirty="0"/>
              <a:t>unlink</a:t>
            </a:r>
            <a:r>
              <a:rPr lang="zh-CN" altLang="en-US" dirty="0"/>
              <a:t>了</a:t>
            </a:r>
            <a:r>
              <a:rPr lang="en-US" altLang="zh-CN" dirty="0"/>
              <a:t>file</a:t>
            </a:r>
            <a:r>
              <a:rPr lang="zh-CN" altLang="en-US" dirty="0"/>
              <a:t>到该文件的链接</a:t>
            </a:r>
            <a:endParaRPr lang="en-US" altLang="zh-CN" dirty="0"/>
          </a:p>
          <a:p>
            <a:pPr lvl="1"/>
            <a:r>
              <a:rPr lang="zh-CN" altLang="en-US" dirty="0"/>
              <a:t>同时将</a:t>
            </a:r>
            <a:r>
              <a:rPr lang="en-US" altLang="zh-CN" dirty="0" err="1"/>
              <a:t>inode</a:t>
            </a:r>
            <a:r>
              <a:rPr lang="zh-CN" altLang="en-US" dirty="0"/>
              <a:t>中的引用计数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当文件</a:t>
            </a:r>
            <a:r>
              <a:rPr lang="en-US" altLang="zh-CN" dirty="0" err="1"/>
              <a:t>inode</a:t>
            </a:r>
            <a:r>
              <a:rPr lang="zh-CN" altLang="en-US" dirty="0"/>
              <a:t>中的引用计数为</a:t>
            </a:r>
            <a:r>
              <a:rPr lang="en-US" altLang="zh-CN" dirty="0"/>
              <a:t>0</a:t>
            </a:r>
            <a:r>
              <a:rPr lang="zh-CN" altLang="en-US" dirty="0"/>
              <a:t>时，文件系统释放</a:t>
            </a:r>
            <a:r>
              <a:rPr lang="en-US" altLang="zh-CN" dirty="0" err="1"/>
              <a:t>inode</a:t>
            </a:r>
            <a:r>
              <a:rPr lang="zh-CN" altLang="en-US" dirty="0"/>
              <a:t>及相关数据块</a:t>
            </a:r>
            <a:r>
              <a:rPr lang="en-US" altLang="zh-CN" dirty="0"/>
              <a:t>(</a:t>
            </a:r>
            <a:r>
              <a:rPr lang="zh-CN" altLang="en-US" dirty="0"/>
              <a:t>真正的删除该文件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8D6EA-92E4-E42F-AEF2-DCB4A908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66C494-D5CC-62BE-879D-55CC8D80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84" y="1844379"/>
            <a:ext cx="2780541" cy="11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1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B3A6-048A-F966-CA69-6BF0C911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D28BD-B740-2B1A-9B04-DC650D43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同一文件，</a:t>
            </a:r>
            <a:r>
              <a:rPr lang="en-US" altLang="zh-CN" dirty="0"/>
              <a:t>3</a:t>
            </a:r>
            <a:r>
              <a:rPr lang="zh-CN" altLang="en-US" dirty="0"/>
              <a:t>个链接，并删除它们时引用计数的变化情况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642EB-7CAB-2A32-6A1B-B5F4DEF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107AE6-18DE-72BB-490F-DE7AA51F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0" y="1584099"/>
            <a:ext cx="5548104" cy="452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9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0465-627A-94E3-66AF-324A0EF2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E97FC-E9B9-1853-1BD0-6D9E5732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硬链接</a:t>
            </a:r>
            <a:endParaRPr lang="en-US" altLang="zh-CN" dirty="0"/>
          </a:p>
          <a:p>
            <a:pPr lvl="1"/>
            <a:r>
              <a:rPr lang="zh-CN" altLang="en-US" dirty="0"/>
              <a:t>无法创建目录的硬链接，因为有可能在目录结构中引入环结构</a:t>
            </a:r>
            <a:endParaRPr lang="en-US" altLang="zh-CN" dirty="0"/>
          </a:p>
          <a:p>
            <a:pPr lvl="1"/>
            <a:r>
              <a:rPr lang="zh-CN" altLang="en-US" dirty="0"/>
              <a:t>不能硬链接到其他磁盘分区中的文件</a:t>
            </a:r>
            <a:endParaRPr lang="en-US" altLang="zh-CN" dirty="0"/>
          </a:p>
          <a:p>
            <a:r>
              <a:rPr lang="zh-CN" altLang="en-US" dirty="0"/>
              <a:t>符号链接</a:t>
            </a:r>
            <a:r>
              <a:rPr lang="en-US" altLang="zh-CN" dirty="0"/>
              <a:t>(symbolic link)</a:t>
            </a:r>
          </a:p>
          <a:p>
            <a:pPr lvl="1"/>
            <a:r>
              <a:rPr lang="zh-CN" altLang="en-US" dirty="0"/>
              <a:t>有时被称为软链接</a:t>
            </a:r>
            <a:r>
              <a:rPr lang="en-US" altLang="zh-CN" dirty="0"/>
              <a:t>(soft link)</a:t>
            </a:r>
          </a:p>
          <a:p>
            <a:pPr lvl="1"/>
            <a:r>
              <a:rPr lang="zh-CN" altLang="en-US" dirty="0"/>
              <a:t>可以用</a:t>
            </a:r>
            <a:r>
              <a:rPr lang="en-US" altLang="zh-CN" dirty="0"/>
              <a:t>ln -s</a:t>
            </a:r>
            <a:r>
              <a:rPr lang="zh-CN" altLang="en-US" dirty="0"/>
              <a:t>命令创建符号链接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578FF-864B-35C9-C689-C637F807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C3F21C-FC33-4D07-9E29-6759D77A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20" y="4075764"/>
            <a:ext cx="4926482" cy="14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8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71605-6AA8-FCD1-AD37-10D7E9BA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B53F5-53E5-7E35-EA22-9F11D3BA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符号链接是一个不同类型的文件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</a:t>
            </a:r>
            <a:r>
              <a:rPr lang="en-US" altLang="zh-CN" dirty="0"/>
              <a:t>ls</a:t>
            </a:r>
            <a:r>
              <a:rPr lang="zh-CN" altLang="en-US" dirty="0"/>
              <a:t>命令查看第一个字符确认符号链接</a:t>
            </a:r>
            <a:endParaRPr lang="en-US" altLang="zh-CN" dirty="0"/>
          </a:p>
          <a:p>
            <a:pPr lvl="1"/>
            <a:r>
              <a:rPr lang="zh-CN" altLang="en-US" dirty="0"/>
              <a:t>常规文件“</a:t>
            </a:r>
            <a:r>
              <a:rPr lang="en-US" altLang="zh-CN" dirty="0"/>
              <a:t>-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目录“</a:t>
            </a:r>
            <a:r>
              <a:rPr lang="en-US" altLang="zh-CN" dirty="0"/>
              <a:t>d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符号链接“</a:t>
            </a:r>
            <a:r>
              <a:rPr lang="en-US" altLang="zh-CN" dirty="0"/>
              <a:t>l</a:t>
            </a:r>
            <a:r>
              <a:rPr lang="zh-CN" altLang="en-US" dirty="0"/>
              <a:t>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6F71A-A7B8-601A-6B56-1721234F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159766-DD0F-7F31-ED0B-90776D1F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0" y="1486578"/>
            <a:ext cx="3999746" cy="14134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11F8F4-785F-C1BE-56CD-848E75AC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0" y="4813394"/>
            <a:ext cx="8181198" cy="14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1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2BBD7-DCC9-F329-221D-07D7007F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9B14-FA94-1D93-9510-7BA3F43E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符号链接的大小是链接目标文件名长度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悬空引用</a:t>
            </a:r>
            <a:r>
              <a:rPr lang="en-US" altLang="zh-CN" dirty="0"/>
              <a:t>(dangling reference)</a:t>
            </a:r>
          </a:p>
          <a:p>
            <a:pPr lvl="1"/>
            <a:r>
              <a:rPr lang="zh-CN" altLang="en-US" dirty="0"/>
              <a:t>删除原始文件会导致符号链接指向不存在的路径名</a:t>
            </a:r>
            <a:endParaRPr lang="en-US" altLang="zh-CN" dirty="0"/>
          </a:p>
          <a:p>
            <a:pPr lvl="1"/>
            <a:r>
              <a:rPr lang="zh-CN" altLang="en-US" dirty="0"/>
              <a:t>这一点和硬链接完全不同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BA15D-8B56-97E8-BBC0-0970DE4F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8B6C9-4C9E-AFEE-BE87-AB07CA67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8" y="1431132"/>
            <a:ext cx="8691379" cy="17859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3C10EE-7C95-9AF6-742C-BC240495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19" y="4561931"/>
            <a:ext cx="5314245" cy="18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79CEA-9085-E47B-E942-200FDD57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存储虚拟化的两个抽象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29A4B-84D8-0385-4343-4B96E19D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文件就是一个线性字节数组</a:t>
            </a:r>
            <a:endParaRPr lang="en-US" altLang="zh-CN" dirty="0"/>
          </a:p>
          <a:p>
            <a:pPr lvl="1"/>
            <a:r>
              <a:rPr lang="zh-CN" altLang="en-US" dirty="0"/>
              <a:t>每个文件都有某种低级名称：</a:t>
            </a:r>
            <a:r>
              <a:rPr lang="en-US" altLang="zh-CN" dirty="0" err="1"/>
              <a:t>inode</a:t>
            </a:r>
            <a:r>
              <a:rPr lang="zh-CN" altLang="en-US"/>
              <a:t>号</a:t>
            </a:r>
            <a:r>
              <a:rPr lang="en-US" altLang="zh-CN"/>
              <a:t>(</a:t>
            </a:r>
            <a:r>
              <a:rPr lang="zh-CN" altLang="en-US" dirty="0"/>
              <a:t>通常是某种数字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操作系统不太了解文件的内部结构</a:t>
            </a:r>
            <a:r>
              <a:rPr lang="en-US" altLang="zh-CN" dirty="0"/>
              <a:t>(</a:t>
            </a:r>
            <a:r>
              <a:rPr lang="zh-CN" altLang="en-US" dirty="0"/>
              <a:t>例如，图片，文本还是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zh-CN" altLang="en-US" dirty="0"/>
              <a:t>目录也是一个文件</a:t>
            </a:r>
            <a:endParaRPr lang="en-US" altLang="zh-CN" dirty="0"/>
          </a:p>
          <a:p>
            <a:pPr lvl="1"/>
            <a:r>
              <a:rPr lang="zh-CN" altLang="en-US" dirty="0"/>
              <a:t>目录文件中包括目录项</a:t>
            </a:r>
            <a:r>
              <a:rPr lang="en-US" altLang="zh-CN" dirty="0"/>
              <a:t>(</a:t>
            </a:r>
            <a:r>
              <a:rPr lang="en-US" altLang="zh-CN" dirty="0" err="1"/>
              <a:t>dirent</a:t>
            </a:r>
            <a:r>
              <a:rPr lang="en-US" altLang="zh-CN" dirty="0"/>
              <a:t>)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/>
            <a:r>
              <a:rPr lang="zh-CN" altLang="en-US" dirty="0"/>
              <a:t>每个目录项</a:t>
            </a:r>
            <a:r>
              <a:rPr lang="en-US" altLang="zh-CN" dirty="0"/>
              <a:t>(</a:t>
            </a:r>
            <a:r>
              <a:rPr lang="zh-CN" altLang="en-US" dirty="0"/>
              <a:t>条目</a:t>
            </a:r>
            <a:r>
              <a:rPr lang="en-US" altLang="zh-CN" dirty="0"/>
              <a:t>)</a:t>
            </a:r>
            <a:r>
              <a:rPr lang="zh-CN" altLang="en-US" dirty="0"/>
              <a:t>结构：</a:t>
            </a:r>
            <a:r>
              <a:rPr lang="en-US" altLang="zh-CN" dirty="0"/>
              <a:t>(</a:t>
            </a:r>
            <a:r>
              <a:rPr lang="zh-CN" altLang="en-US" dirty="0"/>
              <a:t>文件名</a:t>
            </a:r>
            <a:r>
              <a:rPr lang="en-US" altLang="zh-CN" dirty="0"/>
              <a:t>,</a:t>
            </a:r>
            <a:r>
              <a:rPr lang="en-US" altLang="zh-CN" dirty="0" err="1"/>
              <a:t>inode</a:t>
            </a:r>
            <a:r>
              <a:rPr lang="zh-CN" altLang="en-US" dirty="0"/>
              <a:t>号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8E44E-CE82-5A86-A530-79A25A18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12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3DB56-6C38-E076-EDF6-D01F746D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存储虚拟化的两个抽象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E93C7-0D4E-C30F-8AC4-6D1D13E6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目录层次结构</a:t>
            </a:r>
            <a:endParaRPr lang="en-US" altLang="zh-CN" dirty="0"/>
          </a:p>
          <a:p>
            <a:pPr lvl="1"/>
            <a:r>
              <a:rPr lang="zh-CN" altLang="en-US" dirty="0"/>
              <a:t>目录条目中可以包含其他文件或目录</a:t>
            </a:r>
            <a:endParaRPr lang="en-US" altLang="zh-CN" dirty="0"/>
          </a:p>
          <a:p>
            <a:pPr lvl="1"/>
            <a:r>
              <a:rPr lang="zh-CN" altLang="en-US" dirty="0"/>
              <a:t>可以构建目录树或目录层次结构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zh-CN" altLang="en-US" dirty="0"/>
              <a:t>代表根目录</a:t>
            </a:r>
            <a:endParaRPr lang="en-US" altLang="zh-CN" dirty="0"/>
          </a:p>
          <a:p>
            <a:pPr lvl="1"/>
            <a:r>
              <a:rPr lang="zh-CN" altLang="en-US" dirty="0"/>
              <a:t>绝对路径：</a:t>
            </a:r>
            <a:r>
              <a:rPr lang="en-US" altLang="zh-CN" dirty="0"/>
              <a:t>/foo/bar.txt</a:t>
            </a:r>
          </a:p>
          <a:p>
            <a:pPr lvl="1"/>
            <a:r>
              <a:rPr lang="zh-CN" altLang="en-US" dirty="0"/>
              <a:t>目录和文件可以具有相同的名称，只要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它们位于文件树的不同位置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B9104-5A29-0C6A-2074-7F0DC6F7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7D49A8-2424-E5B4-A237-EA790A52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29" y="1855132"/>
            <a:ext cx="4911054" cy="36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C32E1-C248-FB6C-7FC3-59ED8E42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76CC7-6CFD-2516-B815-5026DA21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  <a:endParaRPr lang="en-US" altLang="zh-CN" dirty="0"/>
          </a:p>
          <a:p>
            <a:pPr lvl="1"/>
            <a:r>
              <a:rPr lang="en-US" altLang="zh-CN" dirty="0"/>
              <a:t>open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 err="1"/>
              <a:t>creat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2A770-F27B-3CCA-0601-DF4CE019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1CBBEA-AA47-E1E0-3694-3DD40686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74" y="1924306"/>
            <a:ext cx="8012446" cy="10240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7C2CA6-1A18-A6E7-1804-F4B8D50C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1" y="3710577"/>
            <a:ext cx="4468857" cy="3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3915D-F074-43E4-D5DA-747A4B4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B9784-0F2D-9D57-95A8-95903964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  <a:r>
              <a:rPr lang="en-US" altLang="zh-CN" dirty="0"/>
              <a:t>Linux Shell</a:t>
            </a:r>
            <a:r>
              <a:rPr lang="zh-CN" altLang="en-US" dirty="0"/>
              <a:t>的</a:t>
            </a:r>
            <a:r>
              <a:rPr lang="en-US" altLang="zh-CN" dirty="0"/>
              <a:t>cat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strace</a:t>
            </a:r>
            <a:r>
              <a:rPr lang="zh-CN" altLang="en-US" dirty="0"/>
              <a:t>跟踪</a:t>
            </a:r>
            <a:r>
              <a:rPr lang="en-US" altLang="zh-CN" dirty="0"/>
              <a:t>shell</a:t>
            </a:r>
            <a:r>
              <a:rPr lang="zh-CN" altLang="en-US" dirty="0"/>
              <a:t>命令的系统调用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E6B38-31B2-A063-6907-02C171F0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478988-C083-2821-5F19-13575059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6" y="1393036"/>
            <a:ext cx="4094665" cy="13723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18B79B-FE13-D48F-01B9-2505E95DC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6" y="3500159"/>
            <a:ext cx="6407341" cy="27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9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9ED1-C0C7-B201-AD4E-3DDEB202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1EC8D-0056-12CD-5FE1-96B7CF46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strace</a:t>
            </a:r>
            <a:r>
              <a:rPr lang="zh-CN" altLang="en-US" dirty="0"/>
              <a:t>跟踪</a:t>
            </a:r>
            <a:r>
              <a:rPr lang="en-US" altLang="zh-CN" dirty="0"/>
              <a:t>cat</a:t>
            </a:r>
            <a:r>
              <a:rPr lang="zh-CN" altLang="en-US" dirty="0"/>
              <a:t>命令的解释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open</a:t>
            </a:r>
            <a:r>
              <a:rPr lang="zh-CN" altLang="en-US" dirty="0"/>
              <a:t>系统调用，打开</a:t>
            </a:r>
            <a:r>
              <a:rPr lang="en-US" altLang="zh-CN" dirty="0"/>
              <a:t>foo</a:t>
            </a:r>
            <a:r>
              <a:rPr lang="zh-CN" altLang="en-US" dirty="0"/>
              <a:t>文件，返回文件描述符</a:t>
            </a:r>
            <a:r>
              <a:rPr lang="en-US" altLang="zh-CN" dirty="0"/>
              <a:t>3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read</a:t>
            </a:r>
            <a:r>
              <a:rPr lang="zh-CN" altLang="en-US" dirty="0"/>
              <a:t>系统调用，读取文件内容，缓冲区大小为</a:t>
            </a:r>
            <a:r>
              <a:rPr lang="en-US" altLang="zh-CN" dirty="0"/>
              <a:t>4096</a:t>
            </a:r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write</a:t>
            </a:r>
            <a:r>
              <a:rPr lang="zh-CN" altLang="en-US" dirty="0"/>
              <a:t>系统调用，往标准输出写入读到的内容“</a:t>
            </a:r>
            <a:r>
              <a:rPr lang="en-US" altLang="zh-CN" dirty="0"/>
              <a:t>hello\n”</a:t>
            </a:r>
          </a:p>
          <a:p>
            <a:pPr lvl="1"/>
            <a:r>
              <a:rPr lang="zh-CN" altLang="en-US" dirty="0"/>
              <a:t>再次尝试从文件中读取</a:t>
            </a:r>
            <a:r>
              <a:rPr lang="en-US" altLang="zh-CN" dirty="0"/>
              <a:t>4096</a:t>
            </a:r>
            <a:r>
              <a:rPr lang="zh-CN" altLang="en-US" dirty="0"/>
              <a:t>字节，发现返回</a:t>
            </a:r>
            <a:r>
              <a:rPr lang="en-US" altLang="zh-CN" dirty="0"/>
              <a:t>0</a:t>
            </a:r>
            <a:r>
              <a:rPr lang="zh-CN" altLang="en-US" dirty="0"/>
              <a:t>，读到文件尾</a:t>
            </a:r>
            <a:endParaRPr lang="en-US" altLang="zh-CN" dirty="0"/>
          </a:p>
          <a:p>
            <a:pPr lvl="1"/>
            <a:r>
              <a:rPr lang="zh-CN" altLang="en-US" dirty="0"/>
              <a:t>关闭文件描述符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zh-CN" altLang="en-US" dirty="0"/>
              <a:t>文件描述符是进程相关的概念，每个进程都有自己的打开文件列表</a:t>
            </a:r>
            <a:endParaRPr lang="en-US" altLang="zh-CN" dirty="0"/>
          </a:p>
          <a:p>
            <a:pPr lvl="1"/>
            <a:r>
              <a:rPr lang="en-US" altLang="zh-CN" dirty="0" err="1"/>
              <a:t>inode</a:t>
            </a:r>
            <a:r>
              <a:rPr lang="zh-CN" altLang="en-US" dirty="0"/>
              <a:t>是文件的属性，每个文件有一个唯一标识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283B36-A9EE-0608-9CCF-224D24DA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9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0952F-70F2-B8B0-8B52-2A16E344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读取和写入</a:t>
            </a:r>
            <a:r>
              <a:rPr lang="en-US" altLang="zh-CN" dirty="0"/>
              <a:t>(</a:t>
            </a:r>
            <a:r>
              <a:rPr lang="zh-CN" altLang="en-US" dirty="0"/>
              <a:t>不按顺序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87FDA-D944-D34F-5F61-5753C788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顺序读写</a:t>
            </a:r>
            <a:endParaRPr lang="en-US" altLang="zh-CN" dirty="0"/>
          </a:p>
          <a:p>
            <a:pPr lvl="1"/>
            <a:r>
              <a:rPr lang="zh-CN" altLang="en-US" dirty="0"/>
              <a:t>从头到尾读取一个文件，或者从头到尾写一个文件</a:t>
            </a:r>
            <a:endParaRPr lang="en-US" altLang="zh-CN" dirty="0"/>
          </a:p>
          <a:p>
            <a:r>
              <a:rPr lang="zh-CN" altLang="en-US" dirty="0"/>
              <a:t>随机读写</a:t>
            </a:r>
            <a:endParaRPr lang="en-US" altLang="zh-CN" dirty="0"/>
          </a:p>
          <a:p>
            <a:pPr lvl="1"/>
            <a:r>
              <a:rPr lang="zh-CN" altLang="en-US" dirty="0"/>
              <a:t>从文件中的随机偏移量中读写数据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 err="1"/>
              <a:t>lseek</a:t>
            </a:r>
            <a:r>
              <a:rPr lang="en-US" altLang="zh-CN" dirty="0"/>
              <a:t>()</a:t>
            </a:r>
            <a:r>
              <a:rPr lang="zh-CN" altLang="en-US" dirty="0"/>
              <a:t>系统调用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1C187-B601-B6D1-5F24-8052E1C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3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F58-40F5-616C-A2F8-1AF46407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读取和写入</a:t>
            </a:r>
            <a:r>
              <a:rPr lang="en-US" altLang="zh-CN" dirty="0"/>
              <a:t>(</a:t>
            </a:r>
            <a:r>
              <a:rPr lang="zh-CN" altLang="en-US" dirty="0"/>
              <a:t>不按顺序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B918A-A163-6063-61F4-EB7393AF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lseek</a:t>
            </a:r>
            <a:r>
              <a:rPr lang="zh-CN" altLang="en-US" dirty="0"/>
              <a:t>函数原型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fildes</a:t>
            </a:r>
            <a:r>
              <a:rPr lang="zh-CN" altLang="en-US" dirty="0"/>
              <a:t>：文件描述符</a:t>
            </a:r>
            <a:endParaRPr lang="en-US" altLang="zh-CN" dirty="0"/>
          </a:p>
          <a:p>
            <a:pPr lvl="1"/>
            <a:r>
              <a:rPr lang="en-US" altLang="zh-CN" dirty="0"/>
              <a:t>offset</a:t>
            </a:r>
            <a:r>
              <a:rPr lang="zh-CN" altLang="en-US" dirty="0"/>
              <a:t>：偏移量</a:t>
            </a:r>
            <a:endParaRPr lang="en-US" altLang="zh-CN" dirty="0"/>
          </a:p>
          <a:p>
            <a:pPr lvl="1"/>
            <a:r>
              <a:rPr lang="en-US" altLang="zh-CN" dirty="0"/>
              <a:t>whence</a:t>
            </a:r>
            <a:r>
              <a:rPr lang="zh-CN" altLang="en-US" dirty="0"/>
              <a:t>：搜索的执行方式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</a:t>
            </a:r>
            <a:endParaRPr lang="en-US" altLang="zh-CN" dirty="0"/>
          </a:p>
          <a:p>
            <a:pPr lvl="1"/>
            <a:r>
              <a:rPr lang="en-US" altLang="zh-CN" dirty="0" err="1"/>
              <a:t>lseek</a:t>
            </a:r>
            <a:r>
              <a:rPr lang="en-US" altLang="zh-CN" dirty="0"/>
              <a:t>()</a:t>
            </a:r>
            <a:r>
              <a:rPr lang="zh-CN" altLang="en-US" dirty="0"/>
              <a:t>与磁盘的寻道</a:t>
            </a:r>
            <a:r>
              <a:rPr lang="en-US" altLang="zh-CN" dirty="0"/>
              <a:t>(</a:t>
            </a:r>
            <a:r>
              <a:rPr lang="zh-CN" altLang="en-US" dirty="0"/>
              <a:t>移动磁盘臂</a:t>
            </a:r>
            <a:r>
              <a:rPr lang="en-US" altLang="zh-CN" dirty="0"/>
              <a:t>)</a:t>
            </a:r>
            <a:r>
              <a:rPr lang="zh-CN" altLang="en-US" dirty="0"/>
              <a:t>操作无关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E132B-B331-E895-AE3A-71CFF10C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72C6D-3B55-3360-DA11-BBDDEABB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0" y="1467238"/>
            <a:ext cx="9960232" cy="539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9CBBB2-A7A4-3FA2-64BA-B0FFE1C9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5" y="3787735"/>
            <a:ext cx="8699227" cy="15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9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1137</Words>
  <Application>Microsoft Office PowerPoint</Application>
  <PresentationFormat>宽屏</PresentationFormat>
  <Paragraphs>195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文件系统</vt:lpstr>
      <vt:lpstr>概要</vt:lpstr>
      <vt:lpstr>存储虚拟化的两个抽象</vt:lpstr>
      <vt:lpstr>存储虚拟化的两个抽象</vt:lpstr>
      <vt:lpstr>文件系统接口</vt:lpstr>
      <vt:lpstr>读写文件</vt:lpstr>
      <vt:lpstr>读写文件</vt:lpstr>
      <vt:lpstr>读取和写入(不按顺序)</vt:lpstr>
      <vt:lpstr>读取和写入(不按顺序)</vt:lpstr>
      <vt:lpstr>用fsync()立即写入</vt:lpstr>
      <vt:lpstr>文件重命名</vt:lpstr>
      <vt:lpstr>文件重命名</vt:lpstr>
      <vt:lpstr>获取文件信息</vt:lpstr>
      <vt:lpstr>删除文件</vt:lpstr>
      <vt:lpstr>创建目录</vt:lpstr>
      <vt:lpstr>读取目录</vt:lpstr>
      <vt:lpstr>删除目录</vt:lpstr>
      <vt:lpstr>硬链接</vt:lpstr>
      <vt:lpstr>硬链接</vt:lpstr>
      <vt:lpstr>硬链接</vt:lpstr>
      <vt:lpstr>硬链接</vt:lpstr>
      <vt:lpstr>硬链接</vt:lpstr>
      <vt:lpstr>符号链接</vt:lpstr>
      <vt:lpstr>符号链接</vt:lpstr>
      <vt:lpstr>符号链接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154</cp:revision>
  <dcterms:created xsi:type="dcterms:W3CDTF">2023-02-07T10:14:07Z</dcterms:created>
  <dcterms:modified xsi:type="dcterms:W3CDTF">2023-05-31T11:38:17Z</dcterms:modified>
</cp:coreProperties>
</file>