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3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2023/06/07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2023/06/07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2023/06/07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2023/06/07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2023/06/07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2023/06/07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2023/06/07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2023/06/07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2023/06/07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2023/06/07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2023/06/07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2023/06/07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文件系统实现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ACB9D1-F748-C36A-09AD-2DEF564EE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文件组织</a:t>
            </a:r>
            <a:r>
              <a:rPr lang="en-US" altLang="zh-CN" dirty="0"/>
              <a:t>:</a:t>
            </a:r>
            <a:r>
              <a:rPr lang="en-US" altLang="zh-CN" dirty="0" err="1"/>
              <a:t>inode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9E903E-7371-9130-B298-CB1AAE8F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 err="1"/>
              <a:t>inode</a:t>
            </a:r>
            <a:endParaRPr lang="en-US" altLang="zh-CN" dirty="0"/>
          </a:p>
          <a:p>
            <a:pPr lvl="1"/>
            <a:r>
              <a:rPr lang="zh-CN" altLang="en-US" dirty="0"/>
              <a:t>文件系统最重要的磁盘结构之一是：</a:t>
            </a:r>
            <a:r>
              <a:rPr lang="en-US" altLang="zh-CN" dirty="0" err="1"/>
              <a:t>inode</a:t>
            </a:r>
            <a:endParaRPr lang="en-US" altLang="zh-CN" dirty="0"/>
          </a:p>
          <a:p>
            <a:pPr lvl="1"/>
            <a:r>
              <a:rPr lang="zh-CN" altLang="en-US" dirty="0"/>
              <a:t>名称</a:t>
            </a:r>
            <a:r>
              <a:rPr lang="en-US" altLang="zh-CN" dirty="0" err="1"/>
              <a:t>inode</a:t>
            </a:r>
            <a:r>
              <a:rPr lang="zh-CN" altLang="en-US" dirty="0"/>
              <a:t>是</a:t>
            </a:r>
            <a:r>
              <a:rPr lang="en-US" altLang="zh-CN" dirty="0"/>
              <a:t>index node(</a:t>
            </a:r>
            <a:r>
              <a:rPr lang="zh-CN" altLang="en-US" dirty="0"/>
              <a:t>索引节点</a:t>
            </a:r>
            <a:r>
              <a:rPr lang="en-US" altLang="zh-CN" dirty="0"/>
              <a:t>)</a:t>
            </a:r>
            <a:r>
              <a:rPr lang="zh-CN" altLang="en-US" dirty="0"/>
              <a:t>的缩写</a:t>
            </a:r>
            <a:endParaRPr lang="en-US" altLang="zh-CN" dirty="0"/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Unix</a:t>
            </a:r>
            <a:r>
              <a:rPr lang="zh-CN" altLang="en-US" dirty="0"/>
              <a:t>开发者</a:t>
            </a:r>
            <a:r>
              <a:rPr lang="en-US" altLang="zh-CN" dirty="0"/>
              <a:t>Ken Thompson</a:t>
            </a:r>
            <a:r>
              <a:rPr lang="zh-CN" altLang="en-US" dirty="0"/>
              <a:t>给出的历史性名称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 err="1"/>
              <a:t>inode</a:t>
            </a:r>
            <a:r>
              <a:rPr lang="zh-CN" altLang="en-US" dirty="0"/>
              <a:t>都由一个数字</a:t>
            </a:r>
            <a:r>
              <a:rPr lang="en-US" altLang="zh-CN" dirty="0"/>
              <a:t>(</a:t>
            </a:r>
            <a:r>
              <a:rPr lang="en-US" altLang="zh-CN" dirty="0" err="1"/>
              <a:t>inumber</a:t>
            </a:r>
            <a:r>
              <a:rPr lang="en-US" altLang="zh-CN" dirty="0"/>
              <a:t>)</a:t>
            </a:r>
            <a:r>
              <a:rPr lang="zh-CN" altLang="en-US" dirty="0"/>
              <a:t>隐式引用：低级名称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88EF6B-EBCF-862C-532D-756A5A95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800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282C0-1BA3-8F2D-9BF4-521DA180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文件组织</a:t>
            </a:r>
            <a:r>
              <a:rPr lang="en-US" altLang="zh-CN" dirty="0"/>
              <a:t>:</a:t>
            </a:r>
            <a:r>
              <a:rPr lang="en-US" altLang="zh-CN" dirty="0" err="1"/>
              <a:t>inode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35AED-1C23-166D-562F-B6E5D1AF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VSFS</a:t>
            </a:r>
            <a:r>
              <a:rPr lang="zh-CN" altLang="en-US" dirty="0"/>
              <a:t>中的</a:t>
            </a:r>
            <a:r>
              <a:rPr lang="en-US" altLang="zh-CN" dirty="0" err="1"/>
              <a:t>inode</a:t>
            </a:r>
            <a:endParaRPr lang="en-US" altLang="zh-CN" dirty="0"/>
          </a:p>
          <a:p>
            <a:pPr lvl="1"/>
            <a:r>
              <a:rPr lang="zh-CN" altLang="en-US" dirty="0"/>
              <a:t>给定</a:t>
            </a:r>
            <a:r>
              <a:rPr lang="en-US" altLang="zh-CN" dirty="0" err="1"/>
              <a:t>inumber</a:t>
            </a:r>
            <a:r>
              <a:rPr lang="zh-CN" altLang="en-US" dirty="0"/>
              <a:t>，可直接计算该</a:t>
            </a:r>
            <a:r>
              <a:rPr lang="en-US" altLang="zh-CN" dirty="0" err="1"/>
              <a:t>inode</a:t>
            </a:r>
            <a:r>
              <a:rPr lang="zh-CN" altLang="en-US" dirty="0"/>
              <a:t>在磁盘中的位置</a:t>
            </a:r>
            <a:endParaRPr lang="en-US" altLang="zh-CN" dirty="0"/>
          </a:p>
          <a:p>
            <a:pPr lvl="1"/>
            <a:r>
              <a:rPr lang="zh-CN" altLang="en-US" dirty="0"/>
              <a:t>例如：要读取第</a:t>
            </a:r>
            <a:r>
              <a:rPr lang="en-US" altLang="zh-CN" dirty="0"/>
              <a:t>32</a:t>
            </a:r>
            <a:r>
              <a:rPr lang="zh-CN" altLang="en-US" dirty="0"/>
              <a:t>个</a:t>
            </a:r>
            <a:r>
              <a:rPr lang="en-US" altLang="zh-CN" dirty="0" err="1"/>
              <a:t>inode</a:t>
            </a:r>
            <a:endParaRPr lang="en-US" altLang="zh-CN" dirty="0"/>
          </a:p>
          <a:p>
            <a:pPr lvl="1"/>
            <a:r>
              <a:rPr lang="en-US" altLang="zh-CN" dirty="0"/>
              <a:t>32*</a:t>
            </a:r>
            <a:r>
              <a:rPr lang="en-US" altLang="zh-CN" dirty="0" err="1"/>
              <a:t>inode</a:t>
            </a:r>
            <a:r>
              <a:rPr lang="zh-CN" altLang="en-US" dirty="0"/>
              <a:t>大小</a:t>
            </a:r>
            <a:r>
              <a:rPr lang="en-US" altLang="zh-CN" dirty="0"/>
              <a:t>(256</a:t>
            </a:r>
            <a:r>
              <a:rPr lang="zh-CN" altLang="en-US" dirty="0"/>
              <a:t>字节</a:t>
            </a:r>
            <a:r>
              <a:rPr lang="en-US" altLang="zh-CN" dirty="0"/>
              <a:t>)+</a:t>
            </a:r>
            <a:r>
              <a:rPr lang="en-US" altLang="zh-CN" dirty="0" err="1"/>
              <a:t>inode</a:t>
            </a:r>
            <a:r>
              <a:rPr lang="zh-CN" altLang="en-US" dirty="0"/>
              <a:t>表起始地址</a:t>
            </a:r>
            <a:r>
              <a:rPr lang="en-US" altLang="zh-CN" dirty="0"/>
              <a:t>(12KB)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E8DDC0-3632-63E3-1BB6-E67B0BB2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4B2F65-ACC8-2246-B2E1-E9A674885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2" y="3124480"/>
            <a:ext cx="7835845" cy="19901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F10B76-12A2-ED28-F070-6C482BAF6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07" y="5493706"/>
            <a:ext cx="9621476" cy="7948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E116EF7-55E2-FB86-07AE-E4B3DEDE4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086" y="5594163"/>
            <a:ext cx="1708238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15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5E803-73BB-FFE9-0324-63E55406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定位数据块</a:t>
            </a:r>
            <a:r>
              <a:rPr lang="en-US" altLang="zh-CN" dirty="0"/>
              <a:t>(</a:t>
            </a:r>
            <a:r>
              <a:rPr lang="zh-CN" altLang="en-US" dirty="0"/>
              <a:t>一级索引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77E990-CB2A-D08B-1044-17A93CC8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inode</a:t>
            </a:r>
            <a:r>
              <a:rPr lang="zh-CN" altLang="en-US" dirty="0"/>
              <a:t>结构中除了元数据，最重要的是如何引用数据块的位置</a:t>
            </a:r>
            <a:endParaRPr lang="en-US" altLang="zh-CN" dirty="0"/>
          </a:p>
          <a:p>
            <a:r>
              <a:rPr lang="zh-CN" altLang="en-US" dirty="0"/>
              <a:t>最简单的方法</a:t>
            </a:r>
            <a:endParaRPr lang="en-US" altLang="zh-CN" dirty="0"/>
          </a:p>
          <a:p>
            <a:pPr lvl="1"/>
            <a:r>
              <a:rPr lang="en-US" altLang="zh-CN" dirty="0" err="1"/>
              <a:t>inode</a:t>
            </a:r>
            <a:r>
              <a:rPr lang="zh-CN" altLang="en-US" dirty="0"/>
              <a:t>中设置一个或多个直接指针</a:t>
            </a:r>
            <a:endParaRPr lang="en-US" altLang="zh-CN" dirty="0"/>
          </a:p>
          <a:p>
            <a:pPr lvl="1"/>
            <a:r>
              <a:rPr lang="zh-CN" altLang="en-US" dirty="0"/>
              <a:t>每个指针指向该文件的一个数据块</a:t>
            </a:r>
            <a:endParaRPr lang="en-US" altLang="zh-CN" dirty="0"/>
          </a:p>
          <a:p>
            <a:pPr lvl="1"/>
            <a:r>
              <a:rPr lang="zh-CN" altLang="en-US" dirty="0"/>
              <a:t>局限性：无法表示大文件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386DFF-4D50-0805-0B5C-620182DF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553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651A0-91ED-0643-97B5-4744CCF1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定位数据块</a:t>
            </a:r>
            <a:r>
              <a:rPr lang="en-US" altLang="zh-CN" dirty="0"/>
              <a:t>(</a:t>
            </a:r>
            <a:r>
              <a:rPr lang="zh-CN" altLang="en-US" dirty="0"/>
              <a:t>多级索引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00A99-E522-BC80-6577-DBD4E8FD3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间接指针</a:t>
            </a:r>
            <a:endParaRPr lang="en-US" altLang="zh-CN" dirty="0"/>
          </a:p>
          <a:p>
            <a:pPr lvl="1"/>
            <a:r>
              <a:rPr lang="en-US" altLang="zh-CN" dirty="0" err="1"/>
              <a:t>inode</a:t>
            </a:r>
            <a:r>
              <a:rPr lang="zh-CN" altLang="en-US" dirty="0"/>
              <a:t>中的指针不是指向用户数据块</a:t>
            </a:r>
            <a:endParaRPr lang="en-US" altLang="zh-CN" dirty="0"/>
          </a:p>
          <a:p>
            <a:pPr lvl="1"/>
            <a:r>
              <a:rPr lang="zh-CN" altLang="en-US" dirty="0"/>
              <a:t>指向包含更多指针的块</a:t>
            </a:r>
            <a:r>
              <a:rPr lang="en-US" altLang="zh-CN" dirty="0"/>
              <a:t>(</a:t>
            </a:r>
            <a:r>
              <a:rPr lang="zh-CN" altLang="en-US" dirty="0"/>
              <a:t>存储于数据块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多级索引</a:t>
            </a:r>
            <a:endParaRPr lang="en-US" altLang="zh-CN" dirty="0"/>
          </a:p>
          <a:p>
            <a:pPr lvl="1"/>
            <a:r>
              <a:rPr lang="en-US" altLang="zh-CN" dirty="0" err="1"/>
              <a:t>inode</a:t>
            </a:r>
            <a:r>
              <a:rPr lang="zh-CN" altLang="en-US" dirty="0"/>
              <a:t>可以包含一些固定数量的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12</a:t>
            </a:r>
            <a:r>
              <a:rPr lang="zh-CN" altLang="en-US" dirty="0"/>
              <a:t>个</a:t>
            </a:r>
            <a:r>
              <a:rPr lang="en-US" altLang="zh-CN" dirty="0"/>
              <a:t>)</a:t>
            </a:r>
            <a:r>
              <a:rPr lang="zh-CN" altLang="en-US" dirty="0"/>
              <a:t>直接指针和一个间接指针</a:t>
            </a:r>
            <a:endParaRPr lang="en-US" altLang="zh-CN" dirty="0"/>
          </a:p>
          <a:p>
            <a:pPr lvl="1"/>
            <a:r>
              <a:rPr lang="zh-CN" altLang="en-US" dirty="0"/>
              <a:t>如果文件变得足够大，则会分配一个间接块，让间接指针指向它</a:t>
            </a:r>
            <a:endParaRPr lang="en-US" altLang="zh-CN" dirty="0"/>
          </a:p>
          <a:p>
            <a:pPr lvl="1"/>
            <a:r>
              <a:rPr lang="zh-CN" altLang="en-US" dirty="0"/>
              <a:t>假设一个块是</a:t>
            </a:r>
            <a:r>
              <a:rPr lang="en-US" altLang="zh-CN" dirty="0"/>
              <a:t>4KB</a:t>
            </a:r>
            <a:r>
              <a:rPr lang="zh-CN" altLang="en-US" dirty="0"/>
              <a:t>，磁盘地址是</a:t>
            </a:r>
            <a:r>
              <a:rPr lang="en-US" altLang="zh-CN" dirty="0"/>
              <a:t>4</a:t>
            </a:r>
            <a:r>
              <a:rPr lang="zh-CN" altLang="en-US" dirty="0"/>
              <a:t>字节，间接块包含</a:t>
            </a:r>
            <a:r>
              <a:rPr lang="en-US" altLang="zh-CN" dirty="0"/>
              <a:t>1024</a:t>
            </a:r>
            <a:r>
              <a:rPr lang="zh-CN" altLang="en-US" dirty="0"/>
              <a:t>个指针</a:t>
            </a:r>
            <a:endParaRPr lang="en-US" altLang="zh-CN" dirty="0"/>
          </a:p>
          <a:p>
            <a:pPr lvl="1"/>
            <a:r>
              <a:rPr lang="zh-CN" altLang="en-US" dirty="0"/>
              <a:t>文件可以增长到</a:t>
            </a:r>
            <a:r>
              <a:rPr lang="en-US" altLang="zh-CN" dirty="0"/>
              <a:t>(12+1024)*4KB=4144KB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A5FB30-1E63-AA78-D2CC-0CAE2059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8978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D3367-7A5C-C107-92C7-A0104769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定位数据块</a:t>
            </a:r>
            <a:r>
              <a:rPr lang="en-US" altLang="zh-CN" dirty="0"/>
              <a:t>(</a:t>
            </a:r>
            <a:r>
              <a:rPr lang="zh-CN" altLang="en-US" dirty="0"/>
              <a:t>多级索引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996EC2-F2C5-542F-F586-19EEDCC20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双重间接指针</a:t>
            </a:r>
            <a:endParaRPr lang="en-US" altLang="zh-CN" dirty="0"/>
          </a:p>
          <a:p>
            <a:pPr lvl="1"/>
            <a:r>
              <a:rPr lang="zh-CN" altLang="en-US" dirty="0"/>
              <a:t>每个间接块包含指向数据块的指针</a:t>
            </a:r>
            <a:endParaRPr lang="en-US" altLang="zh-CN" dirty="0"/>
          </a:p>
          <a:p>
            <a:pPr lvl="1"/>
            <a:r>
              <a:rPr lang="zh-CN" altLang="en-US" dirty="0"/>
              <a:t>最多支持</a:t>
            </a:r>
            <a:r>
              <a:rPr lang="en-US" altLang="zh-CN" dirty="0"/>
              <a:t>1024*1024</a:t>
            </a:r>
            <a:r>
              <a:rPr lang="zh-CN" altLang="en-US" dirty="0"/>
              <a:t>个</a:t>
            </a:r>
            <a:r>
              <a:rPr lang="en-US" altLang="zh-CN" dirty="0"/>
              <a:t>4KB</a:t>
            </a:r>
            <a:r>
              <a:rPr lang="zh-CN" altLang="en-US" dirty="0"/>
              <a:t>块构成的文件</a:t>
            </a:r>
            <a:r>
              <a:rPr lang="en-US" altLang="zh-CN" dirty="0"/>
              <a:t>(4GB)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48ABDD-6BEF-2783-EABC-0328C34D9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9321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C1D3B-451E-EA9C-2712-EB02A4EC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定位数据块</a:t>
            </a:r>
            <a:r>
              <a:rPr lang="en-US" altLang="zh-CN" dirty="0"/>
              <a:t>(</a:t>
            </a:r>
            <a:r>
              <a:rPr lang="zh-CN" altLang="en-US" dirty="0"/>
              <a:t>多级索引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392514-A544-3FAE-60DC-6F3C985B0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设计</a:t>
            </a:r>
            <a:r>
              <a:rPr lang="en-US" altLang="zh-CN" dirty="0" err="1"/>
              <a:t>inode</a:t>
            </a:r>
            <a:r>
              <a:rPr lang="zh-CN" altLang="en-US" dirty="0"/>
              <a:t>结构的依据</a:t>
            </a:r>
            <a:endParaRPr lang="en-US" altLang="zh-CN" dirty="0"/>
          </a:p>
          <a:p>
            <a:pPr lvl="1"/>
            <a:r>
              <a:rPr lang="en-US" altLang="zh-CN" dirty="0"/>
              <a:t>Agrawal</a:t>
            </a:r>
            <a:r>
              <a:rPr lang="zh-CN" altLang="en-US" dirty="0"/>
              <a:t>等人通过研究，总结出以下规律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ED6DE3-03A0-AC9A-65A8-69B0820F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1DC6BB-8273-F993-DE18-6A30B426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77" y="2167685"/>
            <a:ext cx="7992824" cy="233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5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750AA-3C19-2D57-5B64-CA979B67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4262A-1C8F-60CA-85C8-7B207A25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一个目录包含一个二元组列表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32D263-E7FA-7AB5-61D6-D92BDC4A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F39C69-6DAF-2819-D125-322BDE46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15" y="1780306"/>
            <a:ext cx="9656797" cy="20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4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8FC5C-AAC5-CB24-BA8A-E6B2F5285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4D656-CF06-1C3D-9AF4-DA84F7F27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目录内容存储在哪里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文件系统将目录视为特殊类型的文件</a:t>
            </a:r>
            <a:endParaRPr lang="en-US" altLang="zh-CN" dirty="0"/>
          </a:p>
          <a:p>
            <a:pPr lvl="1"/>
            <a:r>
              <a:rPr lang="zh-CN" altLang="en-US" dirty="0"/>
              <a:t>目录有一个</a:t>
            </a:r>
            <a:r>
              <a:rPr lang="en-US" altLang="zh-CN" dirty="0" err="1"/>
              <a:t>inode</a:t>
            </a:r>
            <a:r>
              <a:rPr lang="zh-CN" altLang="en-US" dirty="0"/>
              <a:t>，位于</a:t>
            </a:r>
            <a:r>
              <a:rPr lang="en-US" altLang="zh-CN" dirty="0" err="1"/>
              <a:t>inode</a:t>
            </a:r>
            <a:r>
              <a:rPr lang="zh-CN" altLang="en-US" dirty="0"/>
              <a:t>表的某处</a:t>
            </a:r>
            <a:endParaRPr lang="en-US" altLang="zh-CN" dirty="0"/>
          </a:p>
          <a:p>
            <a:pPr lvl="1"/>
            <a:r>
              <a:rPr lang="en-US" altLang="zh-CN" dirty="0" err="1"/>
              <a:t>inode</a:t>
            </a:r>
            <a:r>
              <a:rPr lang="zh-CN" altLang="en-US" dirty="0"/>
              <a:t>表中该文件被标识为“目录”</a:t>
            </a:r>
            <a:endParaRPr lang="en-US" altLang="zh-CN" dirty="0"/>
          </a:p>
          <a:p>
            <a:pPr lvl="1"/>
            <a:r>
              <a:rPr lang="en-US" altLang="zh-CN" dirty="0" err="1"/>
              <a:t>inode</a:t>
            </a:r>
            <a:r>
              <a:rPr lang="zh-CN" altLang="en-US" dirty="0"/>
              <a:t>中的指针指向数据块，该数据块中保存目录内容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A08792-A2FA-3BA6-0D31-46617AA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7929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D0022-5F7E-7D65-B5E6-EF57A14C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334CED-D499-2CDE-E5F5-BA99F6C2C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目前为止，介绍了文件系统的组织</a:t>
            </a:r>
            <a:r>
              <a:rPr lang="en-US" altLang="zh-CN" dirty="0"/>
              <a:t>(</a:t>
            </a:r>
            <a:r>
              <a:rPr lang="zh-CN" altLang="en-US" dirty="0"/>
              <a:t>数据结构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访问方法</a:t>
            </a:r>
            <a:endParaRPr lang="en-US" altLang="zh-CN" dirty="0"/>
          </a:p>
          <a:p>
            <a:pPr lvl="1"/>
            <a:r>
              <a:rPr lang="zh-CN" altLang="en-US" dirty="0"/>
              <a:t>在打开、读、写文件过程中如何访问文件系统中的数据结构</a:t>
            </a:r>
            <a:endParaRPr lang="en-US" altLang="zh-CN" dirty="0"/>
          </a:p>
          <a:p>
            <a:pPr lvl="1"/>
            <a:r>
              <a:rPr lang="zh-CN" altLang="en-US" dirty="0"/>
              <a:t>数据结构是对文件系统的静态理解</a:t>
            </a:r>
            <a:endParaRPr lang="en-US" altLang="zh-CN" dirty="0"/>
          </a:p>
          <a:p>
            <a:pPr lvl="1"/>
            <a:r>
              <a:rPr lang="zh-CN" altLang="en-US" dirty="0"/>
              <a:t>访问方法是对文件系统的动态理解</a:t>
            </a:r>
            <a:endParaRPr lang="en-US" altLang="zh-CN" dirty="0"/>
          </a:p>
          <a:p>
            <a:r>
              <a:rPr lang="zh-CN" altLang="en-US" dirty="0"/>
              <a:t>接下来的讨论中假设</a:t>
            </a:r>
            <a:endParaRPr lang="en-US" altLang="zh-CN" dirty="0"/>
          </a:p>
          <a:p>
            <a:pPr lvl="1"/>
            <a:r>
              <a:rPr lang="zh-CN" altLang="en-US" dirty="0"/>
              <a:t>文件系统已经被挂载</a:t>
            </a:r>
            <a:endParaRPr lang="en-US" altLang="zh-CN" dirty="0"/>
          </a:p>
          <a:p>
            <a:pPr lvl="1"/>
            <a:r>
              <a:rPr lang="zh-CN" altLang="en-US" dirty="0"/>
              <a:t>超级快已经在内存中</a:t>
            </a:r>
            <a:endParaRPr lang="en-US" altLang="zh-CN" dirty="0"/>
          </a:p>
          <a:p>
            <a:pPr lvl="1"/>
            <a:r>
              <a:rPr lang="zh-CN" altLang="en-US" dirty="0"/>
              <a:t>其他所有内容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err="1"/>
              <a:t>inode</a:t>
            </a:r>
            <a:r>
              <a:rPr lang="zh-CN" altLang="en-US" dirty="0"/>
              <a:t>、目录</a:t>
            </a:r>
            <a:r>
              <a:rPr lang="en-US" altLang="zh-CN" dirty="0"/>
              <a:t>)</a:t>
            </a:r>
            <a:r>
              <a:rPr lang="zh-CN" altLang="en-US" dirty="0"/>
              <a:t>仍在磁盘上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1B46B-72AE-8ECE-4D04-FBBA8BA78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0794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BE584-6625-454F-4BFF-2EBE4FF5E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打开文件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7E25C7-AE83-8F09-61FA-D508B7027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当用户发出</a:t>
            </a:r>
            <a:r>
              <a:rPr lang="en-US" altLang="zh-CN" dirty="0"/>
              <a:t>open(“/foo/</a:t>
            </a:r>
            <a:r>
              <a:rPr lang="en-US" altLang="zh-CN" dirty="0" err="1"/>
              <a:t>bar”,O_RDONLY</a:t>
            </a:r>
            <a:r>
              <a:rPr lang="en-US" altLang="zh-CN" dirty="0"/>
              <a:t>)</a:t>
            </a:r>
            <a:r>
              <a:rPr lang="zh-CN" altLang="en-US" dirty="0"/>
              <a:t>系统调用</a:t>
            </a:r>
            <a:endParaRPr lang="en-US" altLang="zh-CN" dirty="0"/>
          </a:p>
          <a:p>
            <a:pPr lvl="1"/>
            <a:r>
              <a:rPr lang="zh-CN" altLang="en-US" dirty="0"/>
              <a:t>文件系统需要找到</a:t>
            </a:r>
            <a:r>
              <a:rPr lang="en-US" altLang="zh-CN" dirty="0"/>
              <a:t>bar</a:t>
            </a:r>
            <a:r>
              <a:rPr lang="zh-CN" altLang="en-US" dirty="0"/>
              <a:t>文件的</a:t>
            </a:r>
            <a:r>
              <a:rPr lang="en-US" altLang="zh-CN" dirty="0" err="1"/>
              <a:t>inode</a:t>
            </a:r>
            <a:endParaRPr lang="en-US" altLang="zh-CN" dirty="0"/>
          </a:p>
          <a:p>
            <a:pPr lvl="1"/>
            <a:r>
              <a:rPr lang="zh-CN" altLang="en-US" dirty="0"/>
              <a:t>为此，文件系统需要遍历绝对路径</a:t>
            </a:r>
            <a:endParaRPr lang="en-US" altLang="zh-CN" dirty="0"/>
          </a:p>
          <a:p>
            <a:pPr lvl="1"/>
            <a:r>
              <a:rPr lang="zh-CN" altLang="en-US" dirty="0"/>
              <a:t>根目录“</a:t>
            </a:r>
            <a:r>
              <a:rPr lang="en-US" altLang="zh-CN" dirty="0"/>
              <a:t>/”</a:t>
            </a:r>
            <a:r>
              <a:rPr lang="zh-CN" altLang="en-US" dirty="0"/>
              <a:t>的</a:t>
            </a:r>
            <a:r>
              <a:rPr lang="en-US" altLang="zh-CN" dirty="0" err="1"/>
              <a:t>inode</a:t>
            </a:r>
            <a:r>
              <a:rPr lang="zh-CN" altLang="en-US" dirty="0"/>
              <a:t>号是“众所周知”的</a:t>
            </a:r>
            <a:r>
              <a:rPr lang="en-US" altLang="zh-CN" dirty="0"/>
              <a:t>(</a:t>
            </a:r>
            <a:r>
              <a:rPr lang="zh-CN" altLang="en-US" dirty="0"/>
              <a:t>例如</a:t>
            </a:r>
            <a:r>
              <a:rPr lang="en-US" altLang="zh-CN" dirty="0"/>
              <a:t>Unix</a:t>
            </a:r>
            <a:r>
              <a:rPr lang="zh-CN" altLang="en-US" dirty="0"/>
              <a:t>中是</a:t>
            </a:r>
            <a:r>
              <a:rPr lang="en-US" altLang="zh-CN" dirty="0"/>
              <a:t>2)</a:t>
            </a:r>
          </a:p>
          <a:p>
            <a:pPr lvl="1"/>
            <a:r>
              <a:rPr lang="zh-CN" altLang="en-US" dirty="0"/>
              <a:t>根据根目录的</a:t>
            </a:r>
            <a:r>
              <a:rPr lang="en-US" altLang="zh-CN" dirty="0" err="1"/>
              <a:t>inode</a:t>
            </a:r>
            <a:r>
              <a:rPr lang="zh-CN" altLang="en-US" dirty="0"/>
              <a:t>号，访问根目录的条目列表，找到</a:t>
            </a:r>
            <a:r>
              <a:rPr lang="en-US" altLang="zh-CN" dirty="0"/>
              <a:t>foo</a:t>
            </a:r>
            <a:r>
              <a:rPr lang="zh-CN" altLang="en-US" dirty="0"/>
              <a:t>所在条目</a:t>
            </a:r>
            <a:endParaRPr lang="en-US" altLang="zh-CN" dirty="0"/>
          </a:p>
          <a:p>
            <a:pPr lvl="1"/>
            <a:r>
              <a:rPr lang="zh-CN" altLang="en-US" dirty="0"/>
              <a:t>根据目录“</a:t>
            </a:r>
            <a:r>
              <a:rPr lang="en-US" altLang="zh-CN" dirty="0"/>
              <a:t>foo</a:t>
            </a:r>
            <a:r>
              <a:rPr lang="zh-CN" altLang="en-US" dirty="0"/>
              <a:t>”的</a:t>
            </a:r>
            <a:r>
              <a:rPr lang="en-US" altLang="zh-CN" dirty="0" err="1"/>
              <a:t>inode</a:t>
            </a:r>
            <a:r>
              <a:rPr lang="zh-CN" altLang="en-US" dirty="0"/>
              <a:t>号，找到对应的条目列表，找到“</a:t>
            </a:r>
            <a:r>
              <a:rPr lang="en-US" altLang="zh-CN" dirty="0"/>
              <a:t>bar”</a:t>
            </a:r>
            <a:r>
              <a:rPr lang="zh-CN" altLang="en-US" dirty="0"/>
              <a:t>的</a:t>
            </a:r>
            <a:r>
              <a:rPr lang="en-US" altLang="zh-CN" dirty="0" err="1"/>
              <a:t>inode</a:t>
            </a:r>
            <a:r>
              <a:rPr lang="zh-CN" altLang="en-US" dirty="0"/>
              <a:t>号</a:t>
            </a:r>
            <a:endParaRPr lang="en-US" altLang="zh-CN" dirty="0"/>
          </a:p>
          <a:p>
            <a:pPr lvl="1"/>
            <a:r>
              <a:rPr lang="zh-CN" altLang="en-US" dirty="0"/>
              <a:t>将“</a:t>
            </a:r>
            <a:r>
              <a:rPr lang="en-US" altLang="zh-CN" dirty="0"/>
              <a:t>bar</a:t>
            </a:r>
            <a:r>
              <a:rPr lang="zh-CN" altLang="en-US" dirty="0"/>
              <a:t>”的</a:t>
            </a:r>
            <a:r>
              <a:rPr lang="en-US" altLang="zh-CN" dirty="0" err="1"/>
              <a:t>inode</a:t>
            </a:r>
            <a:r>
              <a:rPr lang="zh-CN" altLang="en-US" dirty="0"/>
              <a:t>结构载入内存，检查文件访问权限</a:t>
            </a:r>
            <a:endParaRPr lang="en-US" altLang="zh-CN" dirty="0"/>
          </a:p>
          <a:p>
            <a:pPr lvl="1"/>
            <a:r>
              <a:rPr lang="zh-CN" altLang="en-US" dirty="0"/>
              <a:t>在进程的打开文件表中，为“</a:t>
            </a:r>
            <a:r>
              <a:rPr lang="en-US" altLang="zh-CN" dirty="0"/>
              <a:t>bar</a:t>
            </a:r>
            <a:r>
              <a:rPr lang="zh-CN" altLang="en-US" dirty="0"/>
              <a:t>”分配一个文件描述符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FA920B-A0FC-B7AD-ADFD-C8E62DB3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999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文件系统的两个方面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文件系统的数据结构</a:t>
            </a:r>
            <a:endParaRPr lang="en-US" altLang="zh-CN" dirty="0"/>
          </a:p>
          <a:p>
            <a:pPr lvl="1"/>
            <a:r>
              <a:rPr lang="zh-CN" altLang="en-US" dirty="0"/>
              <a:t>在磁盘上使用哪些类型的结构来组织数据和元数据</a:t>
            </a:r>
            <a:endParaRPr lang="en-US" altLang="zh-CN" dirty="0"/>
          </a:p>
          <a:p>
            <a:r>
              <a:rPr lang="zh-CN" altLang="en-US" dirty="0"/>
              <a:t>访问方法</a:t>
            </a:r>
            <a:endParaRPr lang="en-US" altLang="zh-CN" dirty="0"/>
          </a:p>
          <a:p>
            <a:pPr lvl="1"/>
            <a:r>
              <a:rPr lang="zh-CN" altLang="en-US" dirty="0"/>
              <a:t>如何将进程发出的调用，如</a:t>
            </a:r>
            <a:r>
              <a:rPr lang="en-US" altLang="zh-CN" dirty="0"/>
              <a:t>open()</a:t>
            </a:r>
            <a:r>
              <a:rPr lang="zh-CN" altLang="en-US" dirty="0"/>
              <a:t>、</a:t>
            </a:r>
            <a:r>
              <a:rPr lang="en-US" altLang="zh-CN" dirty="0"/>
              <a:t>read()</a:t>
            </a:r>
            <a:r>
              <a:rPr lang="zh-CN" altLang="en-US" dirty="0"/>
              <a:t>、</a:t>
            </a:r>
            <a:r>
              <a:rPr lang="en-US" altLang="zh-CN" dirty="0"/>
              <a:t>write()</a:t>
            </a:r>
            <a:r>
              <a:rPr lang="zh-CN" altLang="en-US" dirty="0"/>
              <a:t>映射到它的数据结构上</a:t>
            </a:r>
            <a:endParaRPr lang="en-US" altLang="zh-CN" dirty="0"/>
          </a:p>
          <a:p>
            <a:pPr lvl="1"/>
            <a:r>
              <a:rPr lang="zh-CN" altLang="en-US" dirty="0"/>
              <a:t>在特定系统调用期间读写哪些结构</a:t>
            </a:r>
            <a:endParaRPr lang="en-US" altLang="zh-CN" dirty="0"/>
          </a:p>
          <a:p>
            <a:pPr lvl="1"/>
            <a:r>
              <a:rPr lang="zh-CN" altLang="en-US" dirty="0"/>
              <a:t>执行效率如何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8D0F0-1943-960D-155D-A54530D27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读取文件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8291F-0D62-FFE0-9FDF-DAD354A1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当用户发出</a:t>
            </a:r>
            <a:r>
              <a:rPr lang="en-US" altLang="zh-CN" dirty="0"/>
              <a:t>read()</a:t>
            </a:r>
            <a:r>
              <a:rPr lang="zh-CN" altLang="en-US" dirty="0"/>
              <a:t>系统调用</a:t>
            </a:r>
            <a:endParaRPr lang="en-US" altLang="zh-CN" dirty="0"/>
          </a:p>
          <a:p>
            <a:pPr lvl="1"/>
            <a:r>
              <a:rPr lang="zh-CN" altLang="en-US" dirty="0"/>
              <a:t>在“</a:t>
            </a:r>
            <a:r>
              <a:rPr lang="en-US" altLang="zh-CN" dirty="0"/>
              <a:t>bar”</a:t>
            </a:r>
            <a:r>
              <a:rPr lang="zh-CN" altLang="en-US" dirty="0"/>
              <a:t>文件的</a:t>
            </a:r>
            <a:r>
              <a:rPr lang="en-US" altLang="zh-CN" dirty="0" err="1"/>
              <a:t>inode</a:t>
            </a:r>
            <a:r>
              <a:rPr lang="zh-CN" altLang="en-US" dirty="0"/>
              <a:t>结构中查找第一个数据块的索引，并读取数据</a:t>
            </a:r>
            <a:endParaRPr lang="en-US" altLang="zh-CN" dirty="0"/>
          </a:p>
          <a:p>
            <a:pPr lvl="1"/>
            <a:r>
              <a:rPr lang="zh-CN" altLang="en-US" dirty="0"/>
              <a:t>在文件的</a:t>
            </a:r>
            <a:r>
              <a:rPr lang="en-US" altLang="zh-CN" dirty="0" err="1"/>
              <a:t>inode</a:t>
            </a:r>
            <a:r>
              <a:rPr lang="zh-CN" altLang="en-US" dirty="0"/>
              <a:t>结构中更新最后访问时间</a:t>
            </a:r>
            <a:endParaRPr lang="en-US" altLang="zh-CN" dirty="0"/>
          </a:p>
          <a:p>
            <a:pPr lvl="1"/>
            <a:r>
              <a:rPr lang="zh-CN" altLang="en-US" dirty="0"/>
              <a:t>更新文件偏移量，如果需要读取下一个数据块，则在</a:t>
            </a:r>
            <a:r>
              <a:rPr lang="en-US" altLang="zh-CN" dirty="0" err="1"/>
              <a:t>inode</a:t>
            </a:r>
            <a:r>
              <a:rPr lang="zh-CN" altLang="en-US" dirty="0"/>
              <a:t>结构中查找下一个数据块的索引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095E4-7305-1FA7-53D1-F61AED0A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5F99C8-6E83-E2F9-D7E1-F25B5AFB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098" y="3040065"/>
            <a:ext cx="5704052" cy="33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3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C24E6-46B6-002D-F23C-5C374DC7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写入磁盘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9F4E6-DD1A-85BC-FCF3-36994EE9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B5E4E8-E4A4-2B6F-B79A-12C7AFA8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0D78843-1F92-23FC-5EFF-635773260B4F}"/>
              </a:ext>
            </a:extLst>
          </p:cNvPr>
          <p:cNvGrpSpPr/>
          <p:nvPr/>
        </p:nvGrpSpPr>
        <p:grpSpPr>
          <a:xfrm>
            <a:off x="356889" y="808437"/>
            <a:ext cx="11389531" cy="5680028"/>
            <a:chOff x="356889" y="808437"/>
            <a:chExt cx="11389531" cy="5680028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417492A-DA27-B160-639D-701D32455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6889" y="808437"/>
              <a:ext cx="6424584" cy="5680028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176A404-00BA-C091-EC60-F2626797A919}"/>
                </a:ext>
              </a:extLst>
            </p:cNvPr>
            <p:cNvSpPr txBox="1"/>
            <p:nvPr/>
          </p:nvSpPr>
          <p:spPr>
            <a:xfrm>
              <a:off x="5156745" y="2335056"/>
              <a:ext cx="3405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foo</a:t>
              </a:r>
              <a:r>
                <a:rPr lang="zh-CN" altLang="en-US" dirty="0">
                  <a:solidFill>
                    <a:srgbClr val="FF0000"/>
                  </a:solidFill>
                </a:rPr>
                <a:t>的文件中添加</a:t>
              </a:r>
              <a:r>
                <a:rPr lang="en-US" altLang="zh-CN" dirty="0">
                  <a:solidFill>
                    <a:srgbClr val="FF0000"/>
                  </a:solidFill>
                </a:rPr>
                <a:t>bar</a:t>
              </a:r>
              <a:r>
                <a:rPr lang="zh-CN" altLang="en-US" dirty="0">
                  <a:solidFill>
                    <a:srgbClr val="FF0000"/>
                  </a:solidFill>
                </a:rPr>
                <a:t>的条目信息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5E15C98-7294-6D78-AEE6-F40011D4B1F8}"/>
                </a:ext>
              </a:extLst>
            </p:cNvPr>
            <p:cNvSpPr txBox="1"/>
            <p:nvPr/>
          </p:nvSpPr>
          <p:spPr>
            <a:xfrm>
              <a:off x="1245976" y="2684766"/>
              <a:ext cx="16706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更新</a:t>
              </a:r>
              <a:r>
                <a:rPr lang="en-US" altLang="zh-CN" dirty="0" err="1">
                  <a:solidFill>
                    <a:srgbClr val="FF0000"/>
                  </a:solidFill>
                </a:rPr>
                <a:t>inode</a:t>
              </a:r>
              <a:r>
                <a:rPr lang="zh-CN" altLang="en-US" dirty="0">
                  <a:solidFill>
                    <a:srgbClr val="FF0000"/>
                  </a:solidFill>
                </a:rPr>
                <a:t>位图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2430EC8-58F7-32AB-A223-AB3D7F580B33}"/>
                </a:ext>
              </a:extLst>
            </p:cNvPr>
            <p:cNvSpPr txBox="1"/>
            <p:nvPr/>
          </p:nvSpPr>
          <p:spPr>
            <a:xfrm>
              <a:off x="4096486" y="2907783"/>
              <a:ext cx="3865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读取并写入新的</a:t>
              </a:r>
              <a:r>
                <a:rPr lang="en-US" altLang="zh-CN" dirty="0">
                  <a:solidFill>
                    <a:srgbClr val="FF0000"/>
                  </a:solidFill>
                </a:rPr>
                <a:t>bar</a:t>
              </a:r>
              <a:r>
                <a:rPr lang="zh-CN" altLang="en-US" dirty="0">
                  <a:solidFill>
                    <a:srgbClr val="FF0000"/>
                  </a:solidFill>
                </a:rPr>
                <a:t>文件的</a:t>
              </a:r>
              <a:r>
                <a:rPr lang="en-US" altLang="zh-CN" dirty="0" err="1">
                  <a:solidFill>
                    <a:srgbClr val="FF0000"/>
                  </a:solidFill>
                </a:rPr>
                <a:t>inode</a:t>
              </a:r>
              <a:r>
                <a:rPr lang="zh-CN" altLang="en-US" dirty="0">
                  <a:solidFill>
                    <a:srgbClr val="FF0000"/>
                  </a:solidFill>
                </a:rPr>
                <a:t>信息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B10438C-1340-8033-AC29-2D7C5072A8F4}"/>
                </a:ext>
              </a:extLst>
            </p:cNvPr>
            <p:cNvSpPr txBox="1"/>
            <p:nvPr/>
          </p:nvSpPr>
          <p:spPr>
            <a:xfrm>
              <a:off x="3569181" y="3230715"/>
              <a:ext cx="81772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更新</a:t>
              </a:r>
              <a:r>
                <a:rPr lang="en-US" altLang="zh-CN" dirty="0">
                  <a:solidFill>
                    <a:srgbClr val="FF0000"/>
                  </a:solidFill>
                </a:rPr>
                <a:t>foo</a:t>
              </a:r>
              <a:r>
                <a:rPr lang="zh-CN" altLang="en-US" dirty="0">
                  <a:solidFill>
                    <a:srgbClr val="FF0000"/>
                  </a:solidFill>
                </a:rPr>
                <a:t>目录的</a:t>
              </a:r>
              <a:r>
                <a:rPr lang="en-US" altLang="zh-CN" dirty="0" err="1">
                  <a:solidFill>
                    <a:srgbClr val="FF0000"/>
                  </a:solidFill>
                </a:rPr>
                <a:t>inode</a:t>
              </a:r>
              <a:r>
                <a:rPr lang="en-US" altLang="zh-CN" dirty="0">
                  <a:solidFill>
                    <a:srgbClr val="FF0000"/>
                  </a:solidFill>
                </a:rPr>
                <a:t>,</a:t>
              </a:r>
              <a:r>
                <a:rPr lang="zh-CN" altLang="en-US" dirty="0">
                  <a:solidFill>
                    <a:srgbClr val="FF0000"/>
                  </a:solidFill>
                </a:rPr>
                <a:t>目录的最后更新时间，因为</a:t>
              </a:r>
              <a:r>
                <a:rPr lang="en-US" altLang="zh-CN" dirty="0">
                  <a:solidFill>
                    <a:srgbClr val="FF0000"/>
                  </a:solidFill>
                </a:rPr>
                <a:t>foo</a:t>
              </a:r>
              <a:r>
                <a:rPr lang="zh-CN" altLang="en-US" dirty="0">
                  <a:solidFill>
                    <a:srgbClr val="FF0000"/>
                  </a:solidFill>
                </a:rPr>
                <a:t>目录中创建了一个新文件</a:t>
              </a:r>
              <a:r>
                <a:rPr lang="en-US" altLang="zh-CN" dirty="0">
                  <a:solidFill>
                    <a:srgbClr val="FF0000"/>
                  </a:solidFill>
                </a:rPr>
                <a:t>bar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FCE1888-5C6A-BD90-C6A3-162386F6DD71}"/>
                </a:ext>
              </a:extLst>
            </p:cNvPr>
            <p:cNvSpPr txBox="1"/>
            <p:nvPr/>
          </p:nvSpPr>
          <p:spPr>
            <a:xfrm>
              <a:off x="1826142" y="3692699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更新数据块位图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6264294-0161-8C26-1880-246442010A67}"/>
                </a:ext>
              </a:extLst>
            </p:cNvPr>
            <p:cNvSpPr txBox="1"/>
            <p:nvPr/>
          </p:nvSpPr>
          <p:spPr>
            <a:xfrm>
              <a:off x="4050659" y="4202225"/>
              <a:ext cx="3286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>
                  <a:solidFill>
                    <a:srgbClr val="FF0000"/>
                  </a:solidFill>
                </a:rPr>
                <a:t>inode</a:t>
              </a:r>
              <a:r>
                <a:rPr lang="zh-CN" altLang="en-US" dirty="0">
                  <a:solidFill>
                    <a:srgbClr val="FF0000"/>
                  </a:solidFill>
                </a:rPr>
                <a:t>中用指针指向新的数据块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445337C-B29C-CC43-B130-F1BA5B8744FB}"/>
                </a:ext>
              </a:extLst>
            </p:cNvPr>
            <p:cNvSpPr txBox="1"/>
            <p:nvPr/>
          </p:nvSpPr>
          <p:spPr>
            <a:xfrm>
              <a:off x="5360776" y="3828696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数据块中写入数据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7098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6EBD4-1C57-1E75-FEF9-E7D59BC2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VSFS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51007-3CD8-268F-E0CC-30261A85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一个简单的文件系统实现</a:t>
            </a:r>
            <a:endParaRPr lang="en-US" altLang="zh-CN" dirty="0"/>
          </a:p>
          <a:p>
            <a:r>
              <a:rPr lang="en-US" altLang="zh-CN" dirty="0"/>
              <a:t>VSFS(Very Simple File System)</a:t>
            </a:r>
          </a:p>
          <a:p>
            <a:r>
              <a:rPr lang="zh-CN" altLang="en-US" dirty="0"/>
              <a:t>是</a:t>
            </a:r>
            <a:r>
              <a:rPr lang="en-US" altLang="zh-CN" dirty="0"/>
              <a:t>Unix</a:t>
            </a:r>
            <a:r>
              <a:rPr lang="zh-CN" altLang="en-US" dirty="0"/>
              <a:t>文件系统的简化版本</a:t>
            </a:r>
            <a:endParaRPr lang="en-US" altLang="zh-CN" dirty="0"/>
          </a:p>
          <a:p>
            <a:r>
              <a:rPr lang="zh-CN" altLang="en-US" dirty="0"/>
              <a:t>可用于介绍一些基本磁盘结构、访问方法和各种策略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37DDE7-7949-ABD0-1154-DEA12FF1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69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09CBD-D1BC-6456-50EB-F10A0260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VSFS</a:t>
            </a:r>
            <a:r>
              <a:rPr lang="zh-CN" altLang="en-US" dirty="0"/>
              <a:t>的整体组织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DCC2A-70A9-C07C-E64C-602A7ABCB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第一件事</a:t>
            </a:r>
            <a:endParaRPr lang="en-US" altLang="zh-CN" dirty="0"/>
          </a:p>
          <a:p>
            <a:pPr lvl="1"/>
            <a:r>
              <a:rPr lang="zh-CN" altLang="en-US" dirty="0"/>
              <a:t>将磁盘分成块，例如典型的</a:t>
            </a:r>
            <a:r>
              <a:rPr lang="en-US" altLang="zh-CN" dirty="0"/>
              <a:t>4KB</a:t>
            </a:r>
            <a:r>
              <a:rPr lang="zh-CN" altLang="en-US" dirty="0"/>
              <a:t>大小</a:t>
            </a:r>
            <a:endParaRPr lang="en-US" altLang="zh-CN" dirty="0"/>
          </a:p>
          <a:p>
            <a:r>
              <a:rPr lang="zh-CN" altLang="en-US" dirty="0"/>
              <a:t>磁盘分区可以被看成是一系列块</a:t>
            </a:r>
            <a:r>
              <a:rPr lang="en-US" altLang="zh-CN" dirty="0"/>
              <a:t>(4KB)</a:t>
            </a:r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VSFS</a:t>
            </a:r>
            <a:r>
              <a:rPr lang="zh-CN" altLang="en-US" dirty="0"/>
              <a:t>中假设每个块大小为</a:t>
            </a:r>
            <a:r>
              <a:rPr lang="en-US" altLang="zh-CN" dirty="0"/>
              <a:t>4KB</a:t>
            </a: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64</a:t>
            </a:r>
            <a:r>
              <a:rPr lang="zh-CN" altLang="en-US" dirty="0"/>
              <a:t>个块组成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C9C86A-5252-EA7D-744B-9FB48515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AA383B3-CC51-B8DA-E382-275B02972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75" y="4110643"/>
            <a:ext cx="8958242" cy="185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17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EC895-AB53-8236-95C0-DF9A7379E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VSFS</a:t>
            </a:r>
            <a:r>
              <a:rPr lang="zh-CN" altLang="en-US" dirty="0"/>
              <a:t>的整体组织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5A7D7-26B8-5C23-3EC9-71B17EC4F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为了构建文件系统，需要在这些块中存储什么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用户数据：大多数磁盘空间应该存储用户数据</a:t>
            </a:r>
            <a:endParaRPr lang="en-US" altLang="zh-CN" dirty="0"/>
          </a:p>
          <a:p>
            <a:pPr lvl="1"/>
            <a:r>
              <a:rPr lang="zh-CN" altLang="en-US" dirty="0"/>
              <a:t>存放用户数据的磁盘区域称为：数据区域</a:t>
            </a:r>
            <a:r>
              <a:rPr lang="en-US" altLang="zh-CN" dirty="0"/>
              <a:t>(data region)</a:t>
            </a:r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VSFS</a:t>
            </a:r>
            <a:r>
              <a:rPr lang="zh-CN" altLang="en-US" dirty="0"/>
              <a:t>中</a:t>
            </a:r>
            <a:r>
              <a:rPr lang="en-US" altLang="zh-CN" dirty="0"/>
              <a:t>64</a:t>
            </a:r>
            <a:r>
              <a:rPr lang="zh-CN" altLang="en-US" dirty="0"/>
              <a:t>个块中的</a:t>
            </a:r>
            <a:r>
              <a:rPr lang="en-US" altLang="zh-CN" dirty="0"/>
              <a:t>56</a:t>
            </a:r>
            <a:r>
              <a:rPr lang="zh-CN" altLang="en-US" dirty="0"/>
              <a:t>个块分配给数据区域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BA439-19B8-8BA4-3583-566E8F61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B9A196-5968-25F7-3D3C-05B28960E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09" y="3238826"/>
            <a:ext cx="9527289" cy="229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6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1B3CE-583A-247A-E0A8-89E73B6B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VSFS</a:t>
            </a:r>
            <a:r>
              <a:rPr lang="zh-CN" altLang="en-US" dirty="0"/>
              <a:t>的整体组织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986B32-638B-A84C-ACF1-2C145A037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除了用户数据，文件系统还需要记录哪些信息？</a:t>
            </a:r>
            <a:endParaRPr lang="en-US" altLang="zh-CN" dirty="0"/>
          </a:p>
          <a:p>
            <a:r>
              <a:rPr lang="zh-CN" altLang="en-US" dirty="0"/>
              <a:t>需要记录每个文件的信息</a:t>
            </a:r>
            <a:r>
              <a:rPr lang="en-US" altLang="zh-CN" dirty="0"/>
              <a:t>-</a:t>
            </a:r>
            <a:r>
              <a:rPr lang="zh-CN" altLang="en-US" dirty="0"/>
              <a:t>元数据</a:t>
            </a:r>
            <a:r>
              <a:rPr lang="en-US" altLang="zh-CN" dirty="0"/>
              <a:t>(metadata)</a:t>
            </a:r>
          </a:p>
          <a:p>
            <a:pPr lvl="1"/>
            <a:r>
              <a:rPr lang="zh-CN" altLang="en-US" dirty="0"/>
              <a:t>文件包含哪些数据块</a:t>
            </a:r>
            <a:endParaRPr lang="en-US" altLang="zh-CN" dirty="0"/>
          </a:p>
          <a:p>
            <a:pPr lvl="1"/>
            <a:r>
              <a:rPr lang="zh-CN" altLang="en-US" dirty="0"/>
              <a:t>文件大小</a:t>
            </a:r>
            <a:endParaRPr lang="en-US" altLang="zh-CN" dirty="0"/>
          </a:p>
          <a:p>
            <a:pPr lvl="1"/>
            <a:r>
              <a:rPr lang="zh-CN" altLang="en-US" dirty="0"/>
              <a:t>所有者</a:t>
            </a:r>
            <a:endParaRPr lang="en-US" altLang="zh-CN" dirty="0"/>
          </a:p>
          <a:p>
            <a:pPr lvl="1"/>
            <a:r>
              <a:rPr lang="zh-CN" altLang="en-US" dirty="0"/>
              <a:t>访问权限</a:t>
            </a:r>
            <a:endParaRPr lang="en-US" altLang="zh-CN" dirty="0"/>
          </a:p>
          <a:p>
            <a:pPr lvl="1"/>
            <a:r>
              <a:rPr lang="zh-CN" altLang="en-US" dirty="0"/>
              <a:t>访问和修改时间</a:t>
            </a:r>
            <a:endParaRPr lang="en-US" altLang="zh-CN" dirty="0"/>
          </a:p>
          <a:p>
            <a:r>
              <a:rPr lang="zh-CN" altLang="en-US" dirty="0"/>
              <a:t>上述这些元数据通常存储于</a:t>
            </a:r>
            <a:r>
              <a:rPr lang="en-US" altLang="zh-CN" dirty="0" err="1"/>
              <a:t>inode</a:t>
            </a:r>
            <a:r>
              <a:rPr lang="zh-CN" altLang="en-US" dirty="0"/>
              <a:t>数据结构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7FEA5A-3B7C-95D6-AA17-3D92B11B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127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2472A-9F18-8E95-7D78-03ECC6FF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VSFS</a:t>
            </a:r>
            <a:r>
              <a:rPr lang="zh-CN" altLang="en-US" dirty="0"/>
              <a:t>的整体组织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BB8F2-40EE-69CD-1B8C-2709907F6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为了存放文件的</a:t>
            </a:r>
            <a:r>
              <a:rPr lang="en-US" altLang="zh-CN" dirty="0" err="1"/>
              <a:t>inode</a:t>
            </a:r>
            <a:r>
              <a:rPr lang="zh-CN" altLang="en-US" dirty="0"/>
              <a:t>，需要在磁盘中留出一些空间</a:t>
            </a:r>
            <a:r>
              <a:rPr lang="en-US" altLang="zh-CN" dirty="0"/>
              <a:t>-</a:t>
            </a:r>
            <a:r>
              <a:rPr lang="en-US" altLang="zh-CN" dirty="0" err="1"/>
              <a:t>inode</a:t>
            </a:r>
            <a:r>
              <a:rPr lang="zh-CN" altLang="en-US" dirty="0"/>
              <a:t>表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VSFS</a:t>
            </a:r>
            <a:r>
              <a:rPr lang="zh-CN" altLang="en-US" dirty="0"/>
              <a:t>中用</a:t>
            </a:r>
            <a:r>
              <a:rPr lang="en-US" altLang="zh-CN" dirty="0"/>
              <a:t>64</a:t>
            </a:r>
            <a:r>
              <a:rPr lang="zh-CN" altLang="en-US" dirty="0"/>
              <a:t>个块中的</a:t>
            </a:r>
            <a:r>
              <a:rPr lang="en-US" altLang="zh-CN" dirty="0"/>
              <a:t>5</a:t>
            </a:r>
            <a:r>
              <a:rPr lang="zh-CN" altLang="en-US" dirty="0"/>
              <a:t>个块分配给</a:t>
            </a:r>
            <a:r>
              <a:rPr lang="en-US" altLang="zh-CN" dirty="0" err="1"/>
              <a:t>inode</a:t>
            </a:r>
            <a:r>
              <a:rPr lang="zh-CN" altLang="en-US" dirty="0"/>
              <a:t>表</a:t>
            </a:r>
            <a:endParaRPr lang="en-US" altLang="zh-CN" dirty="0"/>
          </a:p>
          <a:p>
            <a:pPr lvl="1"/>
            <a:r>
              <a:rPr lang="zh-CN" altLang="en-US" dirty="0"/>
              <a:t>每个</a:t>
            </a:r>
            <a:r>
              <a:rPr lang="en-US" altLang="zh-CN" dirty="0" err="1"/>
              <a:t>inode</a:t>
            </a:r>
            <a:r>
              <a:rPr lang="zh-CN" altLang="en-US" dirty="0"/>
              <a:t>大小通常是</a:t>
            </a:r>
            <a:r>
              <a:rPr lang="en-US" altLang="zh-CN" dirty="0"/>
              <a:t>128</a:t>
            </a:r>
            <a:r>
              <a:rPr lang="zh-CN" altLang="en-US" dirty="0"/>
              <a:t>或</a:t>
            </a:r>
            <a:r>
              <a:rPr lang="en-US" altLang="zh-CN" dirty="0"/>
              <a:t>256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r>
              <a:rPr lang="en-US" altLang="zh-CN" dirty="0"/>
              <a:t>VSFS</a:t>
            </a:r>
            <a:r>
              <a:rPr lang="zh-CN" altLang="en-US" dirty="0"/>
              <a:t>中采用</a:t>
            </a:r>
            <a:r>
              <a:rPr lang="en-US" altLang="zh-CN" dirty="0"/>
              <a:t>256</a:t>
            </a:r>
            <a:r>
              <a:rPr lang="zh-CN" altLang="en-US" dirty="0"/>
              <a:t>字节大小的</a:t>
            </a:r>
            <a:r>
              <a:rPr lang="en-US" altLang="zh-CN" dirty="0" err="1"/>
              <a:t>inode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4KB</a:t>
            </a:r>
            <a:r>
              <a:rPr lang="zh-CN" altLang="en-US" dirty="0"/>
              <a:t>大小的块中可以容纳</a:t>
            </a:r>
            <a:r>
              <a:rPr lang="en-US" altLang="zh-CN" dirty="0"/>
              <a:t>16</a:t>
            </a:r>
            <a:r>
              <a:rPr lang="zh-CN" altLang="en-US" dirty="0"/>
              <a:t>个</a:t>
            </a:r>
            <a:r>
              <a:rPr lang="en-US" altLang="zh-CN" dirty="0" err="1"/>
              <a:t>inode</a:t>
            </a:r>
            <a:endParaRPr lang="en-US" altLang="zh-CN" dirty="0"/>
          </a:p>
          <a:p>
            <a:pPr lvl="1"/>
            <a:r>
              <a:rPr lang="en-US" altLang="zh-CN" dirty="0"/>
              <a:t>5</a:t>
            </a:r>
            <a:r>
              <a:rPr lang="zh-CN" altLang="en-US" dirty="0"/>
              <a:t>个块中包含共</a:t>
            </a:r>
            <a:r>
              <a:rPr lang="en-US" altLang="zh-CN" dirty="0"/>
              <a:t>80</a:t>
            </a:r>
            <a:r>
              <a:rPr lang="zh-CN" altLang="en-US" dirty="0"/>
              <a:t>个</a:t>
            </a:r>
            <a:r>
              <a:rPr lang="en-US" altLang="zh-CN" dirty="0" err="1"/>
              <a:t>inode</a:t>
            </a:r>
            <a:r>
              <a:rPr lang="en-US" altLang="zh-CN" dirty="0"/>
              <a:t>(80</a:t>
            </a:r>
            <a:r>
              <a:rPr lang="zh-CN" altLang="en-US" dirty="0"/>
              <a:t>个文件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189153-455C-DF81-5691-5C79821A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B31349-2254-45E0-333E-92A4FDD26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26" y="4052912"/>
            <a:ext cx="8801264" cy="2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1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5C06E-28E9-4687-BB1E-F7E8F3B26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VSFS</a:t>
            </a:r>
            <a:r>
              <a:rPr lang="zh-CN" altLang="en-US" dirty="0"/>
              <a:t>的整体组织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68C8A-30CF-9F71-BE35-2CA51666B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除了数据块</a:t>
            </a:r>
            <a:r>
              <a:rPr lang="en-US" altLang="zh-CN" dirty="0"/>
              <a:t>(D)</a:t>
            </a:r>
            <a:r>
              <a:rPr lang="zh-CN" altLang="en-US" dirty="0"/>
              <a:t>和</a:t>
            </a:r>
            <a:r>
              <a:rPr lang="en-US" altLang="zh-CN" dirty="0" err="1"/>
              <a:t>inode</a:t>
            </a:r>
            <a:r>
              <a:rPr lang="en-US" altLang="zh-CN" dirty="0"/>
              <a:t>(I)</a:t>
            </a:r>
            <a:r>
              <a:rPr lang="zh-CN" altLang="en-US" dirty="0"/>
              <a:t>还需要哪些信息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需要某种方法记录</a:t>
            </a:r>
            <a:r>
              <a:rPr lang="en-US" altLang="zh-CN" dirty="0" err="1"/>
              <a:t>inode</a:t>
            </a:r>
            <a:r>
              <a:rPr lang="zh-CN" altLang="en-US" dirty="0"/>
              <a:t>和数据块的分配状态</a:t>
            </a:r>
            <a:endParaRPr lang="en-US" altLang="zh-CN" dirty="0"/>
          </a:p>
          <a:p>
            <a:pPr lvl="1"/>
            <a:r>
              <a:rPr lang="zh-CN" altLang="en-US" dirty="0"/>
              <a:t>可以用空闲列表记录</a:t>
            </a:r>
            <a:endParaRPr lang="en-US" altLang="zh-CN" dirty="0"/>
          </a:p>
          <a:p>
            <a:pPr lvl="1"/>
            <a:r>
              <a:rPr lang="zh-CN" altLang="en-US" dirty="0"/>
              <a:t>位图</a:t>
            </a:r>
            <a:r>
              <a:rPr lang="en-US" altLang="zh-CN" dirty="0"/>
              <a:t>(bitmap)</a:t>
            </a:r>
            <a:r>
              <a:rPr lang="zh-CN" altLang="en-US" dirty="0"/>
              <a:t>：空闲用</a:t>
            </a:r>
            <a:r>
              <a:rPr lang="en-US" altLang="zh-CN" dirty="0"/>
              <a:t>0</a:t>
            </a:r>
            <a:r>
              <a:rPr lang="zh-CN" altLang="en-US" dirty="0"/>
              <a:t>表示，正在使用用</a:t>
            </a:r>
            <a:r>
              <a:rPr lang="en-US" altLang="zh-CN" dirty="0"/>
              <a:t>1</a:t>
            </a:r>
            <a:r>
              <a:rPr lang="zh-CN" altLang="en-US" dirty="0"/>
              <a:t>表示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3D9BE0-769C-C7DA-293D-0C52998E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7A2F06-CE9A-3F8B-DE72-6B22F6537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00" y="3356353"/>
            <a:ext cx="10108110" cy="24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5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905E30-92C9-5EDE-37B2-BE8B88D6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VSFS</a:t>
            </a:r>
            <a:r>
              <a:rPr lang="zh-CN" altLang="en-US" dirty="0"/>
              <a:t>的整体组织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D234C-2AC9-8886-40CE-8793BEF5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超级快</a:t>
            </a:r>
            <a:r>
              <a:rPr lang="en-US" altLang="zh-CN" dirty="0"/>
              <a:t>(superblock)</a:t>
            </a:r>
          </a:p>
          <a:p>
            <a:pPr lvl="1"/>
            <a:r>
              <a:rPr lang="zh-CN" altLang="en-US" dirty="0"/>
              <a:t>包含特定文件系统的信息</a:t>
            </a:r>
            <a:endParaRPr lang="en-US" altLang="zh-CN" dirty="0"/>
          </a:p>
          <a:p>
            <a:pPr lvl="1"/>
            <a:r>
              <a:rPr lang="zh-CN" altLang="en-US" dirty="0"/>
              <a:t>该文件系统中包含多少个</a:t>
            </a:r>
            <a:r>
              <a:rPr lang="en-US" altLang="zh-CN" dirty="0" err="1"/>
              <a:t>inode</a:t>
            </a:r>
            <a:r>
              <a:rPr lang="zh-CN" altLang="en-US" dirty="0"/>
              <a:t>和数据块</a:t>
            </a:r>
            <a:r>
              <a:rPr lang="en-US" altLang="zh-CN" dirty="0"/>
              <a:t>(VSFS</a:t>
            </a:r>
            <a:r>
              <a:rPr lang="zh-CN" altLang="en-US" dirty="0"/>
              <a:t>中是</a:t>
            </a:r>
            <a:r>
              <a:rPr lang="en-US" altLang="zh-CN" dirty="0"/>
              <a:t>80</a:t>
            </a:r>
            <a:r>
              <a:rPr lang="zh-CN" altLang="en-US" dirty="0"/>
              <a:t>和</a:t>
            </a:r>
            <a:r>
              <a:rPr lang="en-US" altLang="zh-CN" dirty="0"/>
              <a:t>56)</a:t>
            </a:r>
          </a:p>
          <a:p>
            <a:pPr lvl="1"/>
            <a:r>
              <a:rPr lang="en-US" altLang="zh-CN" dirty="0" err="1"/>
              <a:t>inode</a:t>
            </a:r>
            <a:r>
              <a:rPr lang="zh-CN" altLang="en-US" dirty="0"/>
              <a:t>表开始的位置</a:t>
            </a:r>
            <a:r>
              <a:rPr lang="en-US" altLang="zh-CN" dirty="0"/>
              <a:t>(VSFS</a:t>
            </a:r>
            <a:r>
              <a:rPr lang="zh-CN" altLang="en-US" dirty="0"/>
              <a:t>中是块</a:t>
            </a:r>
            <a:r>
              <a:rPr lang="en-US" altLang="zh-CN" dirty="0"/>
              <a:t>3)</a:t>
            </a:r>
          </a:p>
          <a:p>
            <a:pPr lvl="1"/>
            <a:r>
              <a:rPr lang="zh-CN" altLang="en-US" dirty="0"/>
              <a:t>幻数：标识文件系统类型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627615-91F5-0031-CB8B-0436EE30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44572D-F97F-2BBB-83A9-9748E73D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73" y="3605485"/>
            <a:ext cx="8659983" cy="21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01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1152</Words>
  <Application>Microsoft Office PowerPoint</Application>
  <PresentationFormat>宽屏</PresentationFormat>
  <Paragraphs>145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8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文件系统实现</vt:lpstr>
      <vt:lpstr>文件系统的两个方面</vt:lpstr>
      <vt:lpstr>VSFS</vt:lpstr>
      <vt:lpstr>VSFS的整体组织</vt:lpstr>
      <vt:lpstr>VSFS的整体组织</vt:lpstr>
      <vt:lpstr>VSFS的整体组织</vt:lpstr>
      <vt:lpstr>VSFS的整体组织</vt:lpstr>
      <vt:lpstr>VSFS的整体组织</vt:lpstr>
      <vt:lpstr>VSFS的整体组织</vt:lpstr>
      <vt:lpstr>文件组织:inode</vt:lpstr>
      <vt:lpstr>文件组织:inode</vt:lpstr>
      <vt:lpstr>定位数据块(一级索引)</vt:lpstr>
      <vt:lpstr>定位数据块(多级索引)</vt:lpstr>
      <vt:lpstr>定位数据块(多级索引)</vt:lpstr>
      <vt:lpstr>定位数据块(多级索引)</vt:lpstr>
      <vt:lpstr>目录组织</vt:lpstr>
      <vt:lpstr>目录组织</vt:lpstr>
      <vt:lpstr>访问方法</vt:lpstr>
      <vt:lpstr>打开文件</vt:lpstr>
      <vt:lpstr>读取文件</vt:lpstr>
      <vt:lpstr>写入磁盘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147</cp:revision>
  <dcterms:created xsi:type="dcterms:W3CDTF">2023-02-07T10:14:07Z</dcterms:created>
  <dcterms:modified xsi:type="dcterms:W3CDTF">2023-06-07T11:01:58Z</dcterms:modified>
</cp:coreProperties>
</file>