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33B3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28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4" d="100"/>
          <a:sy n="124" d="100"/>
        </p:scale>
        <p:origin x="4960" y="8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4494557B-A5BA-8EC9-AC9B-74C69E6F59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204DD56-A02B-864E-9753-19E4731021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239B2F-0F50-4DD2-AFF0-5AD65435FA39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B8ACB85-A642-87A0-AC82-25F0564CBBC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2F5985D-8DA1-C2CD-56F3-832FB44A70C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6DEEF44-DFB6-4F68-A100-AFA4FDD00EF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5473460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F10C42-C15F-4A21-90B7-1EA21CFD4452}" type="datetimeFigureOut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71CC2B-5E58-46F6-8F81-B6792C597AE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814157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71CC2B-5E58-46F6-8F81-B6792C597AE6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73707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A1C672-2641-0520-2A1A-8AE76889C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solidFill>
            <a:srgbClr val="3333B3"/>
          </a:solidFill>
          <a:ln>
            <a:solidFill>
              <a:srgbClr val="FFFFFF"/>
            </a:solidFill>
          </a:ln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D1A16F1-8F3F-E322-14E8-918BF9CCB8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灯片编号占位符 5">
            <a:extLst>
              <a:ext uri="{FF2B5EF4-FFF2-40B4-BE49-F238E27FC236}">
                <a16:creationId xmlns:a16="http://schemas.microsoft.com/office/drawing/2014/main" id="{41E7D2E0-A2D8-FC1C-EF2D-8F1BBE7D8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2491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BB8014-219E-47BB-3BFC-9A96EA624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8F72705-4BA4-6510-0B23-6056781D80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BB124-37F5-A060-1AE6-7198F9B49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214366-5FB2-49C3-BB65-B979D2FAD098}" type="datetime1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7ABEC6E-4892-3D40-8127-8FBA43066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5313CD-DD83-0D3A-AA62-B9BA386FD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64428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C7D3044-7F28-6244-DAE1-76DAC26851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58B888F-C68D-2EA3-00FF-2817964122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708587-120A-A170-E452-12547ED35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BC6C44-F673-46E9-8025-7385D4D32FDE}" type="datetime1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FFAFDF8-DB01-943D-23E8-356ED2042D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89401-4A18-9837-90C5-23E805DDFC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9732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7E2E97-3991-D11E-062C-88E621DF2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537652"/>
          </a:xfrm>
          <a:gradFill>
            <a:gsLst>
              <a:gs pos="0">
                <a:srgbClr val="3333B3"/>
              </a:gs>
              <a:gs pos="100000">
                <a:schemeClr val="tx1"/>
              </a:gs>
            </a:gsLst>
            <a:lin ang="0" scaled="0"/>
          </a:gradFill>
        </p:spPr>
        <p:txBody>
          <a:bodyPr lIns="360000">
            <a:noAutofit/>
          </a:bodyPr>
          <a:lstStyle>
            <a:lvl1pPr>
              <a:defRPr sz="30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EEFF63-F889-F447-186E-C6843B760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 lIns="360000" tIns="360000" rIns="360000" bIns="360000"/>
          <a:lstStyle>
            <a:lvl1pPr marL="447675" indent="-4476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1pPr>
            <a:lvl2pPr marL="804863" indent="-347663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2pPr>
            <a:lvl3pPr marL="1254125" indent="-33972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3pPr>
            <a:lvl4pPr marL="1616075" indent="-2444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4pPr>
            <a:lvl5pPr marL="2060575" indent="-231775">
              <a:lnSpc>
                <a:spcPct val="120000"/>
              </a:lnSpc>
              <a:buClr>
                <a:srgbClr val="3333B3"/>
              </a:buClr>
              <a:buFont typeface="Wingdings" panose="05000000000000000000" pitchFamily="2" charset="2"/>
              <a:buChar char="p"/>
              <a:defRPr>
                <a:latin typeface="宋体" panose="02010600030101010101" pitchFamily="2" charset="-122"/>
                <a:ea typeface="宋体" panose="02010600030101010101" pitchFamily="2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</a:p>
        </p:txBody>
      </p:sp>
      <p:sp>
        <p:nvSpPr>
          <p:cNvPr id="9" name="灯片编号占位符 5">
            <a:extLst>
              <a:ext uri="{FF2B5EF4-FFF2-40B4-BE49-F238E27FC236}">
                <a16:creationId xmlns:a16="http://schemas.microsoft.com/office/drawing/2014/main" id="{A415E9D1-2346-4F8A-6663-88376783C6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667664"/>
            <a:ext cx="12192000" cy="186129"/>
          </a:xfrm>
          <a:solidFill>
            <a:srgbClr val="3333B3"/>
          </a:solidFill>
        </p:spPr>
        <p:txBody>
          <a:bodyPr rIns="36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38374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860A08-6415-21D9-F2C6-72CD56D42F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FD7A40C-DC2B-A03B-6E63-885FDEF58E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DEF340-3840-6D12-9CFF-2638C6F7B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70573D-5408-47A7-B81F-E30CA5085A27}" type="datetime1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5833479-0A72-47ED-1A15-E2512DA64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8F0D90-F4F6-C7B7-6703-7888DF1C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662136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E39DAE-3BE4-1CD3-B943-446BA4AA7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A3DB5F7-251C-D708-7DE2-DA50004072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A0C1B9-DBBE-E999-9201-B65B81D5AD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03CFB-74B1-CF63-F759-8B3FE9F01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468019-71FB-4D17-9B3C-F6A5314A34D2}" type="datetime1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8314E7B-62E3-2C64-CD74-8661BC8E2F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F9392-6C63-D245-FE8A-8769AD7EE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48528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E60AE6-0DFE-0C0D-AB39-3560B35C92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D67D18A-8DEB-95EE-0F80-36EFA0DA40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6B65E1D-791F-52C0-67DA-D1160A75C3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9C319EC-4A6B-78E6-E75F-1A77B1A3C9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5BE8C82-9CD6-0568-7CAD-F0161D04F41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9BB96D-6BCB-2E09-3F4D-BC81ED4793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419BE-49FF-45D0-B257-7BC605413B3A}" type="datetime1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D63B8818-9F35-6C7F-976F-9DAAAAB236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CCB8B74-4C52-A077-0BF6-ECDAB891B2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01463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0182D8-BD4C-09BF-6788-BFECC1846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A1246794-4284-DE9C-A865-FEE3C95CF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19E9FC-0AA5-46B6-8E94-55EADC6DCFFF}" type="datetime1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B88502F-7609-791B-BDA2-03762E7E3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8847338-2228-98F6-9DC2-34D0EE2E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6390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C5D4C57-8FC4-E60C-711A-8626B2FE3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A6577-5736-496A-8F6D-C0BE13E9BEE0}" type="datetime1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7512A92-827C-667E-BCEE-654DD5DB8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916DA6-71DD-4984-AA20-2DC51706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2021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A9C150-951D-0BBA-9E60-FD2E98160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C54279C-5170-164C-66A3-795DD8A7EC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FEF7CD9-8096-078E-EA16-C5E8122B1B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91A453D-1B29-C918-6CE5-54E7CCFF2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D62EDE-3CF3-4C9B-9666-764136C001DF}" type="datetime1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11B02D9-A9C1-1870-15AD-ACAA6F5D6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77F1DDD-5049-D8A2-4DE1-CEE1102B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17119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C8068C-AA7F-EF59-B563-4EDC5490A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934F0964-1E47-0D89-01B9-36472C7675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43DF98E-837F-40B8-6851-9DB5E4A516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C2F33E0-7907-365E-C200-4F59CC639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1DF0E5-AB3E-4E91-8924-10EB10A38894}" type="datetime1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FADF655-8C4D-7F3B-13FD-EB64A9954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EFA658E-27AD-374D-CFB6-945E61222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71945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C7B81C8-C20B-AFE2-EB9A-B5F2C8031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6BAEAAF6-8AAA-E35E-2270-323B380D0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A6F0353-82A5-BD87-A182-17B70107FE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8DB3C8-7D21-4109-A2E4-E02A745546D7}" type="datetime1">
              <a:rPr lang="zh-CN" altLang="en-US" smtClean="0"/>
              <a:t>2024/03/18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7335F88-72DF-2AC3-A7AF-A4D9136CAF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2E1AA45-33DB-4F38-9BCB-ED872431F5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7F3217-72D3-4F8C-B15E-075BE39431E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324719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4B3A51-B01B-8F2B-7B05-5E6331F9B3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进程调度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FE1B2D4-81D0-F09E-E27D-4CC5594423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4635610-EE0D-95FD-F69D-E0A0C0CF0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0" y="6488668"/>
            <a:ext cx="12192000" cy="365125"/>
          </a:xfrm>
        </p:spPr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022973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F8C282-6F97-8955-F8EE-B6C48F4600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936C55-C509-D38C-C32C-A49FE308B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如果知道任务长度，且任务只是用</a:t>
            </a:r>
            <a:r>
              <a:rPr lang="en-US" altLang="zh-CN" dirty="0"/>
              <a:t>CPU</a:t>
            </a:r>
            <a:r>
              <a:rPr lang="zh-CN" altLang="en-US" dirty="0"/>
              <a:t>，唯一的衡量标准是周转时间，那么</a:t>
            </a:r>
            <a:r>
              <a:rPr lang="en-US" altLang="zh-CN" dirty="0"/>
              <a:t>STCF</a:t>
            </a:r>
            <a:r>
              <a:rPr lang="zh-CN" altLang="en-US" dirty="0"/>
              <a:t>将是最好的选择</a:t>
            </a:r>
            <a:endParaRPr lang="en-US" altLang="zh-CN" dirty="0"/>
          </a:p>
          <a:p>
            <a:r>
              <a:rPr lang="zh-CN" altLang="en-US" dirty="0"/>
              <a:t>早期的批处理系统中，这些算法有一定的意义</a:t>
            </a:r>
            <a:endParaRPr lang="en-US" altLang="zh-CN" dirty="0"/>
          </a:p>
          <a:p>
            <a:r>
              <a:rPr lang="zh-CN" altLang="en-US" dirty="0"/>
              <a:t>然而，在分时系统出现后，周转时间不够用</a:t>
            </a:r>
            <a:endParaRPr lang="en-US" altLang="zh-CN" dirty="0"/>
          </a:p>
          <a:p>
            <a:r>
              <a:rPr lang="zh-CN" altLang="en-US" dirty="0"/>
              <a:t>出现了新的度量标准：响应时间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F575851-6792-5F95-14FF-EAECAD96FE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10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495F4E-54A3-79E8-170F-01D18EB4CEBA}"/>
                  </a:ext>
                </a:extLst>
              </p:cNvPr>
              <p:cNvSpPr txBox="1"/>
              <p:nvPr/>
            </p:nvSpPr>
            <p:spPr>
              <a:xfrm>
                <a:off x="481247" y="4011028"/>
                <a:ext cx="5464765" cy="568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响应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时间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首次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运行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到达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时间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F2495F4E-54A3-79E8-170F-01D18EB4CE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247" y="4011028"/>
                <a:ext cx="5464765" cy="568938"/>
              </a:xfrm>
              <a:prstGeom prst="rect">
                <a:avLst/>
              </a:prstGeom>
              <a:blipFill>
                <a:blip r:embed="rId2"/>
                <a:stretch>
                  <a:fillRect b="-15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486768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592111-DA2A-98DD-6A82-3A9A01753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轮转调度</a:t>
            </a:r>
            <a:r>
              <a:rPr lang="en-US" altLang="zh-CN" dirty="0"/>
              <a:t>(Round-Robin)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EA4F19-CAE7-FE8B-441A-20A1FB7D73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轮转调度</a:t>
            </a:r>
            <a:r>
              <a:rPr lang="en-US" altLang="zh-CN" dirty="0"/>
              <a:t>(Round-Robin RR)</a:t>
            </a:r>
            <a:r>
              <a:rPr lang="zh-CN" altLang="en-US" dirty="0"/>
              <a:t>：</a:t>
            </a:r>
            <a:r>
              <a:rPr lang="en-US" altLang="zh-CN" dirty="0"/>
              <a:t>RR</a:t>
            </a:r>
            <a:r>
              <a:rPr lang="zh-CN" altLang="en-US" dirty="0"/>
              <a:t>在一个时间片内运行一个任务，然后切换到下一个任务，反复执行</a:t>
            </a:r>
            <a:endParaRPr lang="en-US" altLang="zh-CN" dirty="0"/>
          </a:p>
          <a:p>
            <a:r>
              <a:rPr lang="en-US" altLang="zh-CN" dirty="0"/>
              <a:t>RR</a:t>
            </a:r>
            <a:r>
              <a:rPr lang="zh-CN" altLang="en-US" dirty="0"/>
              <a:t>有时被称为时间切片</a:t>
            </a:r>
            <a:r>
              <a:rPr lang="en-US" altLang="zh-CN" dirty="0"/>
              <a:t>(time-slicing)</a:t>
            </a:r>
          </a:p>
          <a:p>
            <a:r>
              <a:rPr lang="zh-CN" altLang="en-US" dirty="0"/>
              <a:t>时间片长度必须是时钟中断周期的倍数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433AF2A-DCB5-D618-F633-84AB2CFB4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598036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194949-7A55-18CB-F267-FC5059A94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轮转调度</a:t>
            </a:r>
            <a:r>
              <a:rPr lang="en-US" altLang="zh-CN" dirty="0"/>
              <a:t>(Round-Robin)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01FB9B-C84A-CD36-817D-71ADCEFECE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SJF</a:t>
            </a:r>
            <a:r>
              <a:rPr lang="zh-CN" altLang="en-US" dirty="0"/>
              <a:t>与</a:t>
            </a:r>
            <a:r>
              <a:rPr lang="en-US" altLang="zh-CN" dirty="0"/>
              <a:t>RR</a:t>
            </a:r>
            <a:r>
              <a:rPr lang="zh-CN" altLang="en-US" dirty="0"/>
              <a:t>的对比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7A6560C-14B4-BDA8-7562-1F30BB577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C84D529-C37E-F6A0-F1C5-F8ED3800A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80" y="1585731"/>
            <a:ext cx="5224540" cy="2023013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0BC93A9-B416-A501-6937-B739F39C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939" y="3994677"/>
            <a:ext cx="5919889" cy="232567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C8D913F-845E-9A99-17DF-F6EB3D6219CD}"/>
                  </a:ext>
                </a:extLst>
              </p:cNvPr>
              <p:cNvSpPr txBox="1"/>
              <p:nvPr/>
            </p:nvSpPr>
            <p:spPr>
              <a:xfrm>
                <a:off x="6581685" y="2454814"/>
                <a:ext cx="5472157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>
                          <a:latin typeface="Cambria Math" panose="02040503050406030204" pitchFamily="18" charset="0"/>
                        </a:rPr>
                        <m:t>平均响应时间</m:t>
                      </m:r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：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0+5+10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BC8D913F-845E-9A99-17DF-F6EB3D621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685" y="2454814"/>
                <a:ext cx="5472157" cy="618311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6F0D8E-77F5-4328-232E-9BBAC3103618}"/>
                  </a:ext>
                </a:extLst>
              </p:cNvPr>
              <p:cNvSpPr txBox="1"/>
              <p:nvPr/>
            </p:nvSpPr>
            <p:spPr>
              <a:xfrm>
                <a:off x="6581684" y="5269229"/>
                <a:ext cx="5472157" cy="61831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zh-CN" altLang="en-US" i="1" smtClean="0">
                          <a:latin typeface="Cambria Math" panose="02040503050406030204" pitchFamily="18" charset="0"/>
                        </a:rPr>
                        <m:t>平均响应时间：</m:t>
                      </m:r>
                      <m:f>
                        <m:fPr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0+1+2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E16F0D8E-77F5-4328-232E-9BBAC31036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684" y="5269229"/>
                <a:ext cx="5472157" cy="61831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14298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D4BDDAA-FF89-2990-4420-C7D43127E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1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EC7CDF4-8121-4BB6-CE61-03B5E7292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从上述例子中可以看到，时间片长度对于</a:t>
            </a:r>
            <a:r>
              <a:rPr lang="en-US" altLang="zh-CN" dirty="0"/>
              <a:t>RR</a:t>
            </a:r>
            <a:r>
              <a:rPr lang="zh-CN" altLang="en-US" dirty="0"/>
              <a:t>的响应时间至关重要</a:t>
            </a:r>
            <a:endParaRPr lang="en-US" altLang="zh-CN" dirty="0"/>
          </a:p>
          <a:p>
            <a:r>
              <a:rPr lang="zh-CN" altLang="en-US" dirty="0"/>
              <a:t>可以无限度地减少时间片长度吗？</a:t>
            </a:r>
            <a:endParaRPr lang="en-US" altLang="zh-CN" dirty="0"/>
          </a:p>
          <a:p>
            <a:pPr lvl="1"/>
            <a:r>
              <a:rPr lang="zh-CN" altLang="en-US" dirty="0"/>
              <a:t>需要考虑上下文切换的成本</a:t>
            </a:r>
            <a:endParaRPr lang="en-US" altLang="zh-CN" dirty="0"/>
          </a:p>
          <a:p>
            <a:pPr lvl="2"/>
            <a:r>
              <a:rPr lang="zh-CN" altLang="en-US" dirty="0"/>
              <a:t>寄存器和内存的封存</a:t>
            </a:r>
            <a:endParaRPr lang="en-US" altLang="zh-CN" dirty="0"/>
          </a:p>
          <a:p>
            <a:pPr lvl="2"/>
            <a:r>
              <a:rPr lang="en-US" altLang="zh-CN" dirty="0"/>
              <a:t>Cache</a:t>
            </a:r>
            <a:r>
              <a:rPr lang="zh-CN" altLang="en-US" dirty="0"/>
              <a:t>、</a:t>
            </a:r>
            <a:r>
              <a:rPr lang="en-US" altLang="zh-CN" dirty="0"/>
              <a:t>TLB</a:t>
            </a:r>
            <a:r>
              <a:rPr lang="zh-CN" altLang="en-US" dirty="0"/>
              <a:t>、分支预测器等硬件状态被刷新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9133C55-1F48-F188-22BD-644EB0B9C4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912410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CC95D03-C773-4B6A-9124-F42FDE7EE7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2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6686987-1210-9E8E-71DB-918817F91E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如果在</a:t>
            </a:r>
            <a:r>
              <a:rPr lang="en-US" altLang="zh-CN" dirty="0"/>
              <a:t>RR</a:t>
            </a:r>
            <a:r>
              <a:rPr lang="zh-CN" altLang="en-US" dirty="0"/>
              <a:t>中考虑周转时间会怎么样？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r>
              <a:rPr lang="zh-CN" altLang="en-US" dirty="0"/>
              <a:t>如果只看周转时间，</a:t>
            </a:r>
            <a:r>
              <a:rPr lang="en-US" altLang="zh-CN" dirty="0"/>
              <a:t>RR</a:t>
            </a:r>
            <a:r>
              <a:rPr lang="zh-CN" altLang="en-US" dirty="0"/>
              <a:t>甚至比简单的</a:t>
            </a:r>
            <a:r>
              <a:rPr lang="en-US" altLang="zh-CN" dirty="0"/>
              <a:t>FIFO</a:t>
            </a:r>
            <a:r>
              <a:rPr lang="zh-CN" altLang="en-US" dirty="0"/>
              <a:t>还差</a:t>
            </a:r>
            <a:endParaRPr lang="en-US" altLang="zh-CN" dirty="0"/>
          </a:p>
          <a:p>
            <a:r>
              <a:rPr lang="zh-CN" altLang="en-US" dirty="0"/>
              <a:t>周转时间和响应时间是互相矛盾的指标</a:t>
            </a:r>
            <a:endParaRPr lang="en-US" altLang="zh-CN" dirty="0"/>
          </a:p>
          <a:p>
            <a:pPr lvl="1"/>
            <a:r>
              <a:rPr lang="zh-CN" altLang="en-US" dirty="0"/>
              <a:t>响应时间更强调公平性，周转时间强调系统整体性能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C4280D-A64D-AAD9-9C78-AF66504656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14</a:t>
            </a:fld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01F907-07E7-69FA-61F4-8DFD6EB7D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121" y="1803140"/>
            <a:ext cx="4787570" cy="18808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594993-E17B-A1A7-090D-5C5CB68EF5B8}"/>
                  </a:ext>
                </a:extLst>
              </p:cNvPr>
              <p:cNvSpPr txBox="1"/>
              <p:nvPr/>
            </p:nvSpPr>
            <p:spPr>
              <a:xfrm>
                <a:off x="6096000" y="2254190"/>
                <a:ext cx="5472157" cy="4893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dirty="0"/>
                  <a:t>周转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 panose="02040503050406030204" pitchFamily="18" charset="0"/>
                      </a:rPr>
                      <m:t>时间</m:t>
                    </m:r>
                    <m:r>
                      <a:rPr lang="zh-CN" altLang="en-US" i="1" smtClean="0">
                        <a:latin typeface="Cambria Math" panose="02040503050406030204" pitchFamily="18" charset="0"/>
                      </a:rPr>
                      <m:t>：</m:t>
                    </m:r>
                    <m:f>
                      <m:fPr>
                        <m:ctrlPr>
                          <a:rPr lang="en-US" altLang="zh-CN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13+14+15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b="0" i="1" smtClean="0">
                        <a:latin typeface="Cambria Math" panose="02040503050406030204" pitchFamily="18" charset="0"/>
                      </a:rPr>
                      <m:t>=14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96594993-E17B-A1A7-090D-5C5CB68EF5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2254190"/>
                <a:ext cx="5472157" cy="489365"/>
              </a:xfrm>
              <a:prstGeom prst="rect">
                <a:avLst/>
              </a:prstGeom>
              <a:blipFill>
                <a:blip r:embed="rId3"/>
                <a:stretch>
                  <a:fillRect l="-891" b="-75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548857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090311-8B6E-3504-E227-AB2B24314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结合</a:t>
            </a:r>
            <a:r>
              <a:rPr lang="en-US" altLang="zh-CN" dirty="0"/>
              <a:t>I/O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3417255-E4CD-04B5-4A3B-8D981FA9C8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实例：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  <a:r>
              <a:rPr lang="zh-CN" altLang="en-US" dirty="0"/>
              <a:t>两个任务，每个任务需要</a:t>
            </a:r>
            <a:r>
              <a:rPr lang="en-US" altLang="zh-CN" dirty="0"/>
              <a:t>50ms</a:t>
            </a:r>
            <a:r>
              <a:rPr lang="zh-CN" altLang="en-US" dirty="0"/>
              <a:t>的</a:t>
            </a:r>
            <a:r>
              <a:rPr lang="en-US" altLang="zh-CN" dirty="0"/>
              <a:t>CPU</a:t>
            </a:r>
            <a:r>
              <a:rPr lang="zh-CN" altLang="en-US" dirty="0"/>
              <a:t>时间，其中</a:t>
            </a:r>
            <a:r>
              <a:rPr lang="en-US" altLang="zh-CN" dirty="0"/>
              <a:t>A</a:t>
            </a:r>
            <a:r>
              <a:rPr lang="zh-CN" altLang="en-US" dirty="0"/>
              <a:t>运行</a:t>
            </a:r>
            <a:r>
              <a:rPr lang="en-US" altLang="zh-CN" dirty="0"/>
              <a:t>10ms</a:t>
            </a:r>
            <a:r>
              <a:rPr lang="zh-CN" altLang="en-US" dirty="0"/>
              <a:t>后发出</a:t>
            </a:r>
            <a:r>
              <a:rPr lang="en-US" altLang="zh-CN" dirty="0"/>
              <a:t>I/O</a:t>
            </a:r>
            <a:r>
              <a:rPr lang="zh-CN" altLang="en-US" dirty="0"/>
              <a:t>请求</a:t>
            </a:r>
            <a:r>
              <a:rPr lang="en-US" altLang="zh-CN" dirty="0"/>
              <a:t>(10ms)</a:t>
            </a:r>
            <a:r>
              <a:rPr lang="zh-CN" altLang="en-US" dirty="0"/>
              <a:t>，而</a:t>
            </a:r>
            <a:r>
              <a:rPr lang="en-US" altLang="zh-CN" dirty="0"/>
              <a:t>B</a:t>
            </a:r>
            <a:r>
              <a:rPr lang="zh-CN" altLang="en-US" dirty="0"/>
              <a:t>只使用</a:t>
            </a:r>
            <a:r>
              <a:rPr lang="en-US" altLang="zh-CN" dirty="0"/>
              <a:t>CPU 50ms</a:t>
            </a:r>
            <a:r>
              <a:rPr lang="zh-CN" altLang="en-US"/>
              <a:t>，不使用</a:t>
            </a:r>
            <a:r>
              <a:rPr lang="en-US" altLang="zh-CN"/>
              <a:t>I</a:t>
            </a:r>
            <a:r>
              <a:rPr lang="en-US" altLang="zh-CN" dirty="0"/>
              <a:t>/O</a:t>
            </a: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B30314A-CF6F-DEEA-D12D-14038411C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F43FC57-0DD0-22E9-EA8A-F87270593D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309" y="3020939"/>
            <a:ext cx="4557349" cy="19585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3C164F2-A1B3-EA4E-F047-946A69BE29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46148" y="2909165"/>
            <a:ext cx="4388445" cy="1784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5808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6D6005-2120-AD38-1964-77CB06430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小结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ABEDD56-A0B4-3FB8-8F18-AE02621A70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目前为止介绍的调度算法存在的问题</a:t>
            </a:r>
            <a:endParaRPr lang="en-US" altLang="zh-CN" dirty="0"/>
          </a:p>
          <a:p>
            <a:pPr lvl="1"/>
            <a:r>
              <a:rPr lang="zh-CN" altLang="en-US" dirty="0"/>
              <a:t>假设任务的运行时间是已知的</a:t>
            </a:r>
            <a:endParaRPr lang="en-US" altLang="zh-CN" dirty="0"/>
          </a:p>
          <a:p>
            <a:pPr lvl="1"/>
            <a:r>
              <a:rPr lang="zh-CN" altLang="en-US" dirty="0"/>
              <a:t>根据未来做当下的决策</a:t>
            </a:r>
            <a:endParaRPr lang="en-US" altLang="zh-CN" dirty="0"/>
          </a:p>
          <a:p>
            <a:r>
              <a:rPr lang="zh-CN" altLang="en-US" dirty="0"/>
              <a:t>真实的调度程序</a:t>
            </a:r>
            <a:endParaRPr lang="en-US" altLang="zh-CN" dirty="0"/>
          </a:p>
          <a:p>
            <a:pPr lvl="1"/>
            <a:r>
              <a:rPr lang="zh-CN" altLang="en-US" dirty="0"/>
              <a:t>利用最近的历史预测未来</a:t>
            </a:r>
            <a:endParaRPr lang="en-US" altLang="zh-CN" dirty="0"/>
          </a:p>
          <a:p>
            <a:pPr lvl="1"/>
            <a:r>
              <a:rPr lang="zh-CN" altLang="en-US" dirty="0"/>
              <a:t>多级反馈队列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4B31896-F60F-C4A6-AE65-39A664A70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16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36516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2BAE8E-5B69-E99D-0393-7A38F99A9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(Multi-level Feedback Queue)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8763079-B2F0-E737-B11E-BF342A9B01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1962</a:t>
            </a:r>
            <a:r>
              <a:rPr lang="zh-CN" altLang="en-US" dirty="0"/>
              <a:t>年由</a:t>
            </a:r>
            <a:r>
              <a:rPr lang="en-US" altLang="zh-CN" dirty="0" err="1"/>
              <a:t>Corbato</a:t>
            </a:r>
            <a:r>
              <a:rPr lang="zh-CN" altLang="en-US" dirty="0"/>
              <a:t>首次提出多级反馈队列</a:t>
            </a:r>
            <a:endParaRPr lang="en-US" altLang="zh-CN" dirty="0"/>
          </a:p>
          <a:p>
            <a:r>
              <a:rPr lang="en-US" altLang="zh-CN" dirty="0" err="1"/>
              <a:t>Corbato</a:t>
            </a:r>
            <a:r>
              <a:rPr lang="zh-CN" altLang="en-US" dirty="0"/>
              <a:t>由于兼容时分系统</a:t>
            </a:r>
            <a:r>
              <a:rPr lang="en-US" altLang="zh-CN" dirty="0"/>
              <a:t>(CTSS)</a:t>
            </a:r>
            <a:r>
              <a:rPr lang="zh-CN" altLang="en-US" dirty="0"/>
              <a:t>及后来的</a:t>
            </a:r>
            <a:r>
              <a:rPr lang="en-US" altLang="zh-CN" dirty="0"/>
              <a:t>Multics</a:t>
            </a:r>
            <a:r>
              <a:rPr lang="zh-CN" altLang="en-US" dirty="0"/>
              <a:t>的贡献获得了图灵奖</a:t>
            </a:r>
            <a:endParaRPr lang="en-US" altLang="zh-CN" dirty="0"/>
          </a:p>
          <a:p>
            <a:r>
              <a:rPr lang="zh-CN" altLang="en-US" dirty="0"/>
              <a:t>目标</a:t>
            </a:r>
            <a:endParaRPr lang="en-US" altLang="zh-CN" dirty="0"/>
          </a:p>
          <a:p>
            <a:pPr lvl="1"/>
            <a:r>
              <a:rPr lang="zh-CN" altLang="en-US" dirty="0"/>
              <a:t>优化周转时间</a:t>
            </a:r>
            <a:endParaRPr lang="en-US" altLang="zh-CN" dirty="0"/>
          </a:p>
          <a:p>
            <a:pPr lvl="1"/>
            <a:r>
              <a:rPr lang="zh-CN" altLang="en-US" dirty="0"/>
              <a:t>降低响应时间</a:t>
            </a:r>
            <a:endParaRPr lang="en-US" altLang="zh-CN" dirty="0"/>
          </a:p>
          <a:p>
            <a:r>
              <a:rPr lang="zh-CN" altLang="en-US" dirty="0"/>
              <a:t>对进程一无所知的情况下，如何构建调度程序？</a:t>
            </a:r>
            <a:endParaRPr lang="en-US" altLang="zh-CN" dirty="0"/>
          </a:p>
          <a:p>
            <a:pPr lvl="1"/>
            <a:r>
              <a:rPr lang="zh-CN" altLang="en-US" dirty="0"/>
              <a:t>从进程的历史中学习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423AD-F616-64B4-031F-CABFEDEB9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4135256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F043378-85B7-8FFE-135C-178E4B1B1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624FC37-942C-B9B1-F09D-31F79FD98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由多个独立的队列</a:t>
            </a:r>
            <a:r>
              <a:rPr lang="en-US" altLang="zh-CN" dirty="0"/>
              <a:t>(Queue)</a:t>
            </a:r>
            <a:r>
              <a:rPr lang="zh-CN" altLang="en-US" dirty="0"/>
              <a:t>构成</a:t>
            </a:r>
            <a:endParaRPr lang="en-US" altLang="zh-CN" dirty="0"/>
          </a:p>
          <a:p>
            <a:r>
              <a:rPr lang="zh-CN" altLang="en-US" dirty="0"/>
              <a:t>每个队列有不同的优先级</a:t>
            </a:r>
            <a:r>
              <a:rPr lang="en-US" altLang="zh-CN" dirty="0"/>
              <a:t>(priority level)</a:t>
            </a:r>
          </a:p>
          <a:p>
            <a:r>
              <a:rPr lang="zh-CN" altLang="en-US" dirty="0"/>
              <a:t>一个工作</a:t>
            </a:r>
            <a:r>
              <a:rPr lang="en-US" altLang="zh-CN" dirty="0"/>
              <a:t>(job)</a:t>
            </a:r>
            <a:r>
              <a:rPr lang="zh-CN" altLang="en-US" dirty="0"/>
              <a:t>只存在于一个队列中</a:t>
            </a:r>
            <a:endParaRPr lang="en-US" altLang="zh-CN" dirty="0"/>
          </a:p>
          <a:p>
            <a:r>
              <a:rPr lang="en-US" altLang="zh-CN" dirty="0"/>
              <a:t>MLFQ</a:t>
            </a:r>
            <a:r>
              <a:rPr lang="zh-CN" altLang="en-US" dirty="0"/>
              <a:t>总是先执行较高优先级的工作</a:t>
            </a:r>
            <a:endParaRPr lang="en-US" altLang="zh-CN" dirty="0"/>
          </a:p>
          <a:p>
            <a:r>
              <a:rPr lang="zh-CN" altLang="en-US" dirty="0"/>
              <a:t>同一个队列中的工作具有相同优先级，采用轮转调度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769A32-BCA8-F2A0-E0B3-7B57AFEB36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18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517807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F2C95AB-812A-C316-6F93-BEFE41176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1D0E8F-1280-583F-BAC6-E046E54C1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MLFQ</a:t>
            </a:r>
            <a:r>
              <a:rPr lang="zh-CN" altLang="en-US" dirty="0"/>
              <a:t>的关键问题：如何设置优先级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进程优先级可以动态变化</a:t>
            </a:r>
            <a:endParaRPr lang="en-US" altLang="zh-CN" dirty="0"/>
          </a:p>
          <a:p>
            <a:pPr lvl="1"/>
            <a:r>
              <a:rPr lang="zh-CN" altLang="en-US" dirty="0"/>
              <a:t>如果一个进程不断放弃</a:t>
            </a:r>
            <a:r>
              <a:rPr lang="en-US" altLang="zh-CN" dirty="0" err="1"/>
              <a:t>cpu</a:t>
            </a:r>
            <a:r>
              <a:rPr lang="zh-CN" altLang="en-US" dirty="0"/>
              <a:t>，等待键盘输入，保持高优先级</a:t>
            </a:r>
            <a:endParaRPr lang="en-US" altLang="zh-CN" dirty="0"/>
          </a:p>
          <a:p>
            <a:pPr lvl="1"/>
            <a:r>
              <a:rPr lang="zh-CN" altLang="en-US" dirty="0"/>
              <a:t>如果一个进程长时间占用</a:t>
            </a:r>
            <a:r>
              <a:rPr lang="en-US" altLang="zh-CN" dirty="0" err="1"/>
              <a:t>cpu</a:t>
            </a:r>
            <a:r>
              <a:rPr lang="zh-CN" altLang="en-US" dirty="0"/>
              <a:t>，降低进程的优先级</a:t>
            </a:r>
            <a:endParaRPr lang="en-US" altLang="zh-CN" dirty="0"/>
          </a:p>
          <a:p>
            <a:r>
              <a:rPr lang="en-US" altLang="zh-CN" dirty="0"/>
              <a:t>MLFQ</a:t>
            </a:r>
            <a:r>
              <a:rPr lang="zh-CN" altLang="en-US" dirty="0"/>
              <a:t>在进程运行过程中学习其行为，从而利用工作历史来预测它未来行为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5F3A6C9-3B27-34BF-F333-E8B43B1DB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19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354407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719865-6D09-6944-F7F7-B04132BFFC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本章主题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39BA41E-9FB8-3962-54AE-94EEAFC307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如何开发调度策略</a:t>
            </a:r>
            <a:endParaRPr lang="en-US" altLang="zh-CN" dirty="0"/>
          </a:p>
          <a:p>
            <a:r>
              <a:rPr lang="zh-CN" altLang="en-US" dirty="0"/>
              <a:t>什么是关键假设</a:t>
            </a:r>
            <a:endParaRPr lang="en-US" altLang="zh-CN" dirty="0"/>
          </a:p>
          <a:p>
            <a:r>
              <a:rPr lang="zh-CN" altLang="en-US" dirty="0"/>
              <a:t>哪些指标非常重要</a:t>
            </a:r>
            <a:endParaRPr lang="en-US" altLang="zh-CN" dirty="0"/>
          </a:p>
          <a:p>
            <a:r>
              <a:rPr lang="zh-CN" altLang="en-US" dirty="0"/>
              <a:t>哪些基本方法已经在早期系统中使用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CA6BC58-DE92-C8F3-1617-C7E8E6A68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 dirty="0"/>
              <a:t>计算机操作系统                     </a:t>
            </a:r>
            <a:fld id="{2109AC4C-C6B9-4211-8A17-43C623583010}" type="slidenum">
              <a:rPr lang="zh-CN" altLang="en-US" smtClean="0"/>
              <a:pPr/>
              <a:t>2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92390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C41A1E-982A-41EC-1214-870DEDD4E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2B6ECC2-AF0C-8730-9A43-56E28CDF83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MLFQ</a:t>
            </a:r>
            <a:r>
              <a:rPr lang="zh-CN" altLang="en-US" dirty="0"/>
              <a:t>的两条基本规则</a:t>
            </a:r>
            <a:endParaRPr lang="en-US" altLang="zh-CN" dirty="0"/>
          </a:p>
          <a:p>
            <a:r>
              <a:rPr lang="zh-CN" altLang="en-US" dirty="0"/>
              <a:t>规则</a:t>
            </a:r>
            <a:r>
              <a:rPr lang="en-US" altLang="zh-CN" dirty="0"/>
              <a:t>1</a:t>
            </a:r>
            <a:r>
              <a:rPr lang="zh-CN" altLang="en-US" dirty="0"/>
              <a:t>：如果</a:t>
            </a:r>
            <a:r>
              <a:rPr lang="en-US" altLang="zh-CN" dirty="0"/>
              <a:t>A</a:t>
            </a:r>
            <a:r>
              <a:rPr lang="zh-CN" altLang="en-US" dirty="0"/>
              <a:t>的优先级</a:t>
            </a:r>
            <a:r>
              <a:rPr lang="en-US" altLang="zh-CN" dirty="0"/>
              <a:t>&gt;B</a:t>
            </a:r>
            <a:r>
              <a:rPr lang="zh-CN" altLang="en-US" dirty="0"/>
              <a:t>的优先级，运行</a:t>
            </a:r>
            <a:r>
              <a:rPr lang="en-US" altLang="zh-CN" dirty="0"/>
              <a:t>A</a:t>
            </a:r>
            <a:r>
              <a:rPr lang="zh-CN" altLang="en-US" dirty="0"/>
              <a:t>（不运行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/>
              <a:t>规则</a:t>
            </a:r>
            <a:r>
              <a:rPr lang="en-US" altLang="zh-CN" dirty="0"/>
              <a:t>2</a:t>
            </a:r>
            <a:r>
              <a:rPr lang="zh-CN" altLang="en-US" dirty="0"/>
              <a:t>：如果</a:t>
            </a:r>
            <a:r>
              <a:rPr lang="en-US" altLang="zh-CN" dirty="0"/>
              <a:t>A</a:t>
            </a:r>
            <a:r>
              <a:rPr lang="zh-CN" altLang="en-US" dirty="0"/>
              <a:t>的优先级</a:t>
            </a:r>
            <a:r>
              <a:rPr lang="en-US" altLang="zh-CN" dirty="0"/>
              <a:t>=B</a:t>
            </a:r>
            <a:r>
              <a:rPr lang="zh-CN" altLang="en-US" dirty="0"/>
              <a:t>的优先级，轮转运行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9758EB3-14B5-5D2A-9509-716E7DAF2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38579A3E-DCE8-9FD5-10D8-E7743089C5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397" y="2767691"/>
            <a:ext cx="3942112" cy="3552657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87669343-9D0F-E003-F474-F7479B487E7C}"/>
              </a:ext>
            </a:extLst>
          </p:cNvPr>
          <p:cNvSpPr txBox="1"/>
          <p:nvPr/>
        </p:nvSpPr>
        <p:spPr>
          <a:xfrm>
            <a:off x="4601910" y="5720915"/>
            <a:ext cx="66479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dirty="0">
                <a:latin typeface="宋体" panose="02010600030101010101" pitchFamily="2" charset="-122"/>
                <a:ea typeface="宋体" panose="02010600030101010101" pitchFamily="2" charset="-122"/>
              </a:rPr>
              <a:t>思考：如果只有这两条规则，会出现什么情况？</a:t>
            </a:r>
          </a:p>
        </p:txBody>
      </p:sp>
    </p:spTree>
    <p:extLst>
      <p:ext uri="{BB962C8B-B14F-4D97-AF65-F5344CB8AC3E}">
        <p14:creationId xmlns:p14="http://schemas.microsoft.com/office/powerpoint/2010/main" val="24140445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AEEB45-76ED-039E-CB16-1C4D4CC9B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610D4A-5475-96C9-B7CF-DE1BCB368E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</a:t>
            </a:r>
            <a:r>
              <a:rPr lang="en-US" altLang="zh-CN" dirty="0"/>
              <a:t>1</a:t>
            </a:r>
            <a:r>
              <a:rPr lang="zh-CN" altLang="en-US" dirty="0"/>
              <a:t>：如何改变优先级</a:t>
            </a:r>
            <a:r>
              <a:rPr lang="en-US" altLang="zh-CN" dirty="0"/>
              <a:t>?</a:t>
            </a:r>
          </a:p>
          <a:p>
            <a:r>
              <a:rPr lang="zh-CN" altLang="en-US" dirty="0"/>
              <a:t>规则</a:t>
            </a:r>
            <a:r>
              <a:rPr lang="en-US" altLang="zh-CN" dirty="0"/>
              <a:t>3</a:t>
            </a:r>
            <a:r>
              <a:rPr lang="zh-CN" altLang="en-US" dirty="0"/>
              <a:t>：工作进入系统时，放在最高优先级队列</a:t>
            </a:r>
            <a:endParaRPr lang="en-US" altLang="zh-CN" dirty="0"/>
          </a:p>
          <a:p>
            <a:r>
              <a:rPr lang="zh-CN" altLang="en-US" dirty="0"/>
              <a:t>规则</a:t>
            </a:r>
            <a:r>
              <a:rPr lang="en-US" altLang="zh-CN" dirty="0"/>
              <a:t>4a</a:t>
            </a:r>
            <a:r>
              <a:rPr lang="zh-CN" altLang="en-US" dirty="0"/>
              <a:t>：工作用完自己的时间片后，降低其优先级</a:t>
            </a:r>
            <a:r>
              <a:rPr lang="en-US" altLang="zh-CN" dirty="0"/>
              <a:t>(</a:t>
            </a:r>
            <a:r>
              <a:rPr lang="zh-CN" altLang="en-US" dirty="0"/>
              <a:t>移入下一个队列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规则</a:t>
            </a:r>
            <a:r>
              <a:rPr lang="en-US" altLang="zh-CN" dirty="0"/>
              <a:t>4b</a:t>
            </a:r>
            <a:r>
              <a:rPr lang="zh-CN" altLang="en-US" dirty="0"/>
              <a:t>：如果工作在其时间片以内主动释放</a:t>
            </a:r>
            <a:r>
              <a:rPr lang="en-US" altLang="zh-CN" dirty="0" err="1"/>
              <a:t>cpu</a:t>
            </a:r>
            <a:r>
              <a:rPr lang="zh-CN" altLang="en-US" dirty="0"/>
              <a:t>，则优先级不变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236042A-4AF1-19BA-1C08-9B41EC728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023903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1BAC49-97AA-6AAF-89EB-F8B2078A5B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A13DE2-1F75-F4AE-88F6-436E61FDD6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实例一：单个长工作</a:t>
            </a:r>
            <a:r>
              <a:rPr lang="en-US" altLang="zh-CN" dirty="0"/>
              <a:t>(Long-running Job)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4713B18-235D-182E-B8D4-3F0A00336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265CD18-CF27-784A-18F6-40BBC0EA3B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5923" y="1766956"/>
            <a:ext cx="6359574" cy="4469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3360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874186-A89A-870F-AB75-177A0508DF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903367E-2DF4-8FDE-77B0-D7B55C791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实例二：来了一个短工作</a:t>
            </a:r>
            <a:endParaRPr lang="en-US" altLang="zh-CN" dirty="0"/>
          </a:p>
          <a:p>
            <a:pPr lvl="1"/>
            <a:r>
              <a:rPr lang="zh-CN" altLang="en-US" dirty="0"/>
              <a:t>一个短工作在</a:t>
            </a:r>
            <a:r>
              <a:rPr lang="en-US" altLang="zh-CN" dirty="0"/>
              <a:t>T=100ms</a:t>
            </a:r>
            <a:r>
              <a:rPr lang="zh-CN" altLang="en-US" dirty="0"/>
              <a:t>时刻到达，运行时间时</a:t>
            </a:r>
            <a:r>
              <a:rPr lang="en-US" altLang="zh-CN" dirty="0"/>
              <a:t>20ms</a:t>
            </a:r>
          </a:p>
          <a:p>
            <a:pPr lvl="1"/>
            <a:r>
              <a:rPr lang="zh-CN" altLang="en-US" dirty="0"/>
              <a:t>如果不知道工作</a:t>
            </a:r>
            <a:r>
              <a:rPr lang="en-US" altLang="zh-CN" dirty="0"/>
              <a:t>(job)</a:t>
            </a:r>
            <a:r>
              <a:rPr lang="zh-CN" altLang="en-US" dirty="0"/>
              <a:t>是短工作还是长工作，先假设是短工作</a:t>
            </a:r>
            <a:endParaRPr lang="en-US" altLang="zh-CN" dirty="0"/>
          </a:p>
          <a:p>
            <a:pPr lvl="1"/>
            <a:r>
              <a:rPr lang="zh-CN" altLang="en-US" dirty="0"/>
              <a:t>如果确实是短工作，很快会执行完</a:t>
            </a:r>
            <a:endParaRPr lang="en-US" altLang="zh-CN" dirty="0"/>
          </a:p>
          <a:p>
            <a:pPr lvl="1"/>
            <a:r>
              <a:rPr lang="zh-CN" altLang="en-US" dirty="0"/>
              <a:t>否则被慢慢移入低优先级队列</a:t>
            </a:r>
            <a:endParaRPr lang="en-US" altLang="zh-CN" dirty="0"/>
          </a:p>
          <a:p>
            <a:pPr lvl="1"/>
            <a:r>
              <a:rPr lang="zh-CN" altLang="en-US" dirty="0"/>
              <a:t>通过以上方式，</a:t>
            </a:r>
            <a:r>
              <a:rPr lang="en-US" altLang="zh-CN" dirty="0"/>
              <a:t>MLFQ</a:t>
            </a:r>
            <a:r>
              <a:rPr lang="zh-CN" altLang="en-US" dirty="0"/>
              <a:t>近似于</a:t>
            </a:r>
            <a:r>
              <a:rPr lang="en-US" altLang="zh-CN" dirty="0"/>
              <a:t>SJF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FF0FCF3-9CFF-DC83-F0E9-300F95EBC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F3EEF4A-A780-DA25-8208-91CECCE24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560854"/>
            <a:ext cx="4574868" cy="3644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3543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C21A99-C83E-02F5-D1C1-6E83C2972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180C9F0-6003-1C15-259D-8AC5347417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实例三：如果有</a:t>
            </a:r>
            <a:r>
              <a:rPr lang="en-US" altLang="zh-CN" dirty="0"/>
              <a:t>I/O</a:t>
            </a:r>
            <a:r>
              <a:rPr lang="zh-CN" altLang="en-US" dirty="0"/>
              <a:t>会怎么样</a:t>
            </a:r>
            <a:r>
              <a:rPr lang="en-US" altLang="zh-CN" dirty="0"/>
              <a:t>?</a:t>
            </a:r>
          </a:p>
          <a:p>
            <a:pPr lvl="1"/>
            <a:r>
              <a:rPr lang="zh-CN" altLang="en-US" dirty="0"/>
              <a:t>工作</a:t>
            </a:r>
            <a:r>
              <a:rPr lang="en-US" altLang="zh-CN" dirty="0"/>
              <a:t>B</a:t>
            </a:r>
            <a:r>
              <a:rPr lang="zh-CN" altLang="en-US" dirty="0"/>
              <a:t>每隔</a:t>
            </a:r>
            <a:r>
              <a:rPr lang="en-US" altLang="zh-CN" dirty="0"/>
              <a:t>1ms</a:t>
            </a:r>
            <a:r>
              <a:rPr lang="zh-CN" altLang="en-US" dirty="0"/>
              <a:t>执行一次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根据规则</a:t>
            </a:r>
            <a:r>
              <a:rPr lang="en-US" altLang="zh-CN" dirty="0"/>
              <a:t>4b</a:t>
            </a:r>
            <a:r>
              <a:rPr lang="zh-CN" altLang="en-US" dirty="0"/>
              <a:t>，保持工作</a:t>
            </a:r>
            <a:r>
              <a:rPr lang="en-US" altLang="zh-CN" dirty="0"/>
              <a:t>B</a:t>
            </a:r>
            <a:r>
              <a:rPr lang="zh-CN" altLang="en-US" dirty="0"/>
              <a:t>的优先级</a:t>
            </a:r>
            <a:endParaRPr lang="en-US" altLang="zh-CN" dirty="0"/>
          </a:p>
          <a:p>
            <a:pPr lvl="1"/>
            <a:r>
              <a:rPr lang="zh-CN" altLang="en-US" dirty="0"/>
              <a:t>最终实现了“使交互程序优先执行的目标”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7017AFE-4E8E-8224-7C94-0B4F25A9B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24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B9ECE75-88A3-E41F-214E-C3DA45CFA7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4510" y="2236383"/>
            <a:ext cx="4587147" cy="4083965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C195B31F-2178-8A85-2C5F-31C5603A6CFF}"/>
              </a:ext>
            </a:extLst>
          </p:cNvPr>
          <p:cNvSpPr txBox="1"/>
          <p:nvPr/>
        </p:nvSpPr>
        <p:spPr>
          <a:xfrm>
            <a:off x="7703722" y="2492035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F5BA158A-86D9-7CBC-93E8-AF0FEA717DBD}"/>
              </a:ext>
            </a:extLst>
          </p:cNvPr>
          <p:cNvSpPr txBox="1"/>
          <p:nvPr/>
        </p:nvSpPr>
        <p:spPr>
          <a:xfrm>
            <a:off x="6603460" y="5352315"/>
            <a:ext cx="3321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A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6933040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D4655E-773D-E264-6458-ACDAC28F70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1A1866E-383D-058D-6317-8504CF8C0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目前为止所设计的</a:t>
            </a:r>
            <a:r>
              <a:rPr lang="en-US" altLang="zh-CN" dirty="0"/>
              <a:t>MLFQ</a:t>
            </a:r>
            <a:r>
              <a:rPr lang="zh-CN" altLang="en-US" dirty="0"/>
              <a:t>存在的问题</a:t>
            </a:r>
            <a:endParaRPr lang="en-US" altLang="zh-CN" dirty="0"/>
          </a:p>
          <a:p>
            <a:r>
              <a:rPr lang="zh-CN" altLang="en-US" dirty="0"/>
              <a:t>饥饿</a:t>
            </a:r>
            <a:r>
              <a:rPr lang="en-US" altLang="zh-CN" dirty="0"/>
              <a:t>(starvation)</a:t>
            </a:r>
            <a:r>
              <a:rPr lang="zh-CN" altLang="en-US" dirty="0"/>
              <a:t>问题</a:t>
            </a:r>
            <a:endParaRPr lang="en-US" altLang="zh-CN" dirty="0"/>
          </a:p>
          <a:p>
            <a:pPr lvl="1"/>
            <a:r>
              <a:rPr lang="zh-CN" altLang="en-US" dirty="0"/>
              <a:t>如果系统中存在“太多”交互性工作，导致计算密集型的工作永远无法得到执行</a:t>
            </a:r>
            <a:r>
              <a:rPr lang="en-US" altLang="zh-CN" dirty="0"/>
              <a:t>(</a:t>
            </a:r>
            <a:r>
              <a:rPr lang="zh-CN" altLang="en-US" dirty="0"/>
              <a:t>饿死</a:t>
            </a:r>
            <a:r>
              <a:rPr lang="en-US" altLang="zh-CN" dirty="0"/>
              <a:t>)</a:t>
            </a:r>
          </a:p>
          <a:p>
            <a:r>
              <a:rPr lang="zh-CN" altLang="en-US" dirty="0"/>
              <a:t>欺骗调度程序</a:t>
            </a:r>
            <a:endParaRPr lang="en-US" altLang="zh-CN" dirty="0"/>
          </a:p>
          <a:p>
            <a:pPr lvl="1"/>
            <a:r>
              <a:rPr lang="zh-CN" altLang="en-US" dirty="0"/>
              <a:t>进程在时间片用完前调用一个</a:t>
            </a:r>
            <a:r>
              <a:rPr lang="en-US" altLang="zh-CN" dirty="0"/>
              <a:t>I/O</a:t>
            </a:r>
            <a:r>
              <a:rPr lang="zh-CN" altLang="en-US" dirty="0"/>
              <a:t>操作</a:t>
            </a:r>
            <a:endParaRPr lang="en-US" altLang="zh-CN" dirty="0"/>
          </a:p>
          <a:p>
            <a:pPr lvl="1"/>
            <a:r>
              <a:rPr lang="zh-CN" altLang="en-US" dirty="0"/>
              <a:t>进程每运行</a:t>
            </a:r>
            <a:r>
              <a:rPr lang="en-US" altLang="zh-CN" dirty="0"/>
              <a:t>99%</a:t>
            </a:r>
            <a:r>
              <a:rPr lang="zh-CN" altLang="en-US" dirty="0"/>
              <a:t>的时间片，主动放弃</a:t>
            </a:r>
            <a:r>
              <a:rPr lang="en-US" altLang="zh-CN" dirty="0"/>
              <a:t>(yield())</a:t>
            </a:r>
            <a:r>
              <a:rPr lang="zh-CN" altLang="en-US" dirty="0"/>
              <a:t>一次</a:t>
            </a:r>
            <a:r>
              <a:rPr lang="en-US" altLang="zh-CN" dirty="0" err="1"/>
              <a:t>cpu</a:t>
            </a:r>
            <a:endParaRPr lang="en-US" altLang="zh-CN" dirty="0"/>
          </a:p>
          <a:p>
            <a:r>
              <a:rPr lang="zh-CN" altLang="en-US" dirty="0"/>
              <a:t>一个程序可能在不同的时间段表现出不同的特性</a:t>
            </a:r>
            <a:endParaRPr lang="en-US" altLang="zh-CN" dirty="0"/>
          </a:p>
          <a:p>
            <a:pPr lvl="1"/>
            <a:r>
              <a:rPr lang="zh-CN" altLang="en-US" dirty="0"/>
              <a:t>计算密集型</a:t>
            </a:r>
            <a:r>
              <a:rPr lang="en-US" altLang="zh-CN" dirty="0"/>
              <a:t>-&gt;</a:t>
            </a:r>
            <a:r>
              <a:rPr lang="zh-CN" altLang="en-US" dirty="0"/>
              <a:t>交互性</a:t>
            </a:r>
            <a:r>
              <a:rPr lang="en-US" altLang="zh-CN" dirty="0"/>
              <a:t>-&gt;</a:t>
            </a:r>
            <a:r>
              <a:rPr lang="zh-CN" altLang="en-US" dirty="0"/>
              <a:t>计算密集型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DC6DEEE-A3E0-48FF-4226-EAF74823DA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25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89930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AF17FB-3F95-251A-0025-D900AC4B1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8DB5BD3-4E9A-12A5-FE39-E3942317F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尝试</a:t>
            </a:r>
            <a:r>
              <a:rPr lang="en-US" altLang="zh-CN" dirty="0"/>
              <a:t>2</a:t>
            </a:r>
            <a:r>
              <a:rPr lang="zh-CN" altLang="en-US" dirty="0"/>
              <a:t>：周期性提升优先级</a:t>
            </a:r>
            <a:endParaRPr lang="en-US" altLang="zh-CN" dirty="0"/>
          </a:p>
          <a:p>
            <a:r>
              <a:rPr lang="zh-CN" altLang="en-US" dirty="0"/>
              <a:t>规则</a:t>
            </a:r>
            <a:r>
              <a:rPr lang="en-US" altLang="zh-CN" dirty="0"/>
              <a:t>5</a:t>
            </a:r>
            <a:r>
              <a:rPr lang="zh-CN" altLang="en-US" dirty="0"/>
              <a:t>：经过一段时间</a:t>
            </a:r>
            <a:r>
              <a:rPr lang="en-US" altLang="zh-CN" dirty="0"/>
              <a:t>S</a:t>
            </a:r>
            <a:r>
              <a:rPr lang="zh-CN" altLang="en-US" dirty="0"/>
              <a:t>，就将系统中所有工作重新加入最高优先级队列</a:t>
            </a:r>
            <a:endParaRPr lang="en-US" altLang="zh-CN" dirty="0"/>
          </a:p>
          <a:p>
            <a:r>
              <a:rPr lang="zh-CN" altLang="en-US" dirty="0"/>
              <a:t>解决以下两个问题</a:t>
            </a:r>
            <a:endParaRPr lang="en-US" altLang="zh-CN" dirty="0"/>
          </a:p>
          <a:p>
            <a:pPr lvl="1"/>
            <a:r>
              <a:rPr lang="zh-CN" altLang="en-US" dirty="0"/>
              <a:t>进程不会饿死，提升优先级后会和其他进程共享</a:t>
            </a:r>
            <a:r>
              <a:rPr lang="en-US" altLang="zh-CN" dirty="0"/>
              <a:t>CPU</a:t>
            </a:r>
            <a:r>
              <a:rPr lang="zh-CN" altLang="en-US" dirty="0"/>
              <a:t>（轮转）</a:t>
            </a:r>
            <a:endParaRPr lang="en-US" altLang="zh-CN" dirty="0"/>
          </a:p>
          <a:p>
            <a:pPr lvl="1"/>
            <a:r>
              <a:rPr lang="zh-CN" altLang="en-US" dirty="0"/>
              <a:t>如果一个进程从</a:t>
            </a:r>
            <a:r>
              <a:rPr lang="en-US" altLang="zh-CN" dirty="0"/>
              <a:t>CPU</a:t>
            </a:r>
            <a:r>
              <a:rPr lang="zh-CN" altLang="en-US"/>
              <a:t>密集型变为交互型，调度程序会正确对待该进程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4E4DEDC-2135-BC9F-2EC1-0C2B76F7F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26</a:t>
            </a:fld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47A315C-1157-22BD-B9FA-1EEC8FC05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0450" y="3928388"/>
            <a:ext cx="2730407" cy="2558683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45CB637E-301D-8F6C-6BCA-E3A6924B54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73864" y="3720392"/>
            <a:ext cx="2872602" cy="2825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155235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40B866-2CE7-C4CA-4945-FF9A8E7EF8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5FCE1D7-9406-F7BC-FDF0-4F2F53B76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537652"/>
            <a:ext cx="12192000" cy="6130012"/>
          </a:xfrm>
        </p:spPr>
        <p:txBody>
          <a:bodyPr/>
          <a:lstStyle/>
          <a:p>
            <a:r>
              <a:rPr lang="zh-CN" altLang="en-US" dirty="0"/>
              <a:t>尝试</a:t>
            </a:r>
            <a:r>
              <a:rPr lang="en-US" altLang="zh-CN" dirty="0"/>
              <a:t>3</a:t>
            </a:r>
            <a:r>
              <a:rPr lang="zh-CN" altLang="en-US" dirty="0"/>
              <a:t>：更好的计时方案</a:t>
            </a:r>
            <a:endParaRPr lang="en-US" altLang="zh-CN" dirty="0"/>
          </a:p>
          <a:p>
            <a:r>
              <a:rPr lang="zh-CN" altLang="en-US" dirty="0"/>
              <a:t>调度程序被欺骗的根本原因：规则</a:t>
            </a:r>
            <a:r>
              <a:rPr lang="en-US" altLang="zh-CN" dirty="0"/>
              <a:t>4a</a:t>
            </a:r>
            <a:r>
              <a:rPr lang="zh-CN" altLang="en-US" dirty="0"/>
              <a:t>和</a:t>
            </a:r>
            <a:r>
              <a:rPr lang="en-US" altLang="zh-CN" dirty="0"/>
              <a:t>4b</a:t>
            </a:r>
          </a:p>
          <a:p>
            <a:pPr lvl="1"/>
            <a:r>
              <a:rPr lang="zh-CN" altLang="en-US" dirty="0"/>
              <a:t>规则</a:t>
            </a:r>
            <a:r>
              <a:rPr lang="en-US" altLang="zh-CN" dirty="0"/>
              <a:t>4a</a:t>
            </a:r>
            <a:r>
              <a:rPr lang="zh-CN" altLang="en-US" dirty="0"/>
              <a:t>：工作用完自己的时间片后，降低其优先级</a:t>
            </a:r>
            <a:r>
              <a:rPr lang="en-US" altLang="zh-CN" dirty="0"/>
              <a:t>(</a:t>
            </a:r>
            <a:r>
              <a:rPr lang="zh-CN" altLang="en-US" dirty="0"/>
              <a:t>移入下一个队列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dirty="0"/>
              <a:t>规则</a:t>
            </a:r>
            <a:r>
              <a:rPr lang="en-US" altLang="zh-CN" dirty="0"/>
              <a:t>4b</a:t>
            </a:r>
            <a:r>
              <a:rPr lang="zh-CN" altLang="en-US" dirty="0"/>
              <a:t>：如果工作在其时间片以内主动释放</a:t>
            </a:r>
            <a:r>
              <a:rPr lang="en-US" altLang="zh-CN" dirty="0" err="1"/>
              <a:t>cpu</a:t>
            </a:r>
            <a:r>
              <a:rPr lang="zh-CN" altLang="en-US" dirty="0"/>
              <a:t>，则优先级不变</a:t>
            </a:r>
          </a:p>
          <a:p>
            <a:r>
              <a:rPr lang="zh-CN" altLang="en-US" dirty="0">
                <a:solidFill>
                  <a:srgbClr val="FF0000"/>
                </a:solidFill>
              </a:rPr>
              <a:t>新规则</a:t>
            </a:r>
            <a:r>
              <a:rPr lang="en-US" altLang="zh-CN" dirty="0">
                <a:solidFill>
                  <a:srgbClr val="FF0000"/>
                </a:solidFill>
              </a:rPr>
              <a:t>4</a:t>
            </a:r>
            <a:r>
              <a:rPr lang="zh-CN" altLang="en-US" dirty="0"/>
              <a:t>：一旦工作用完了其在某一层中的时间配额，就降低其优先级</a:t>
            </a:r>
            <a:r>
              <a:rPr lang="en-US" altLang="zh-CN" dirty="0"/>
              <a:t>(</a:t>
            </a:r>
            <a:r>
              <a:rPr lang="zh-CN" altLang="en-US" dirty="0"/>
              <a:t>无论在期间主动放弃了多少次</a:t>
            </a:r>
            <a:r>
              <a:rPr lang="en-US" altLang="zh-CN" dirty="0" err="1"/>
              <a:t>cpu</a:t>
            </a:r>
            <a:r>
              <a:rPr lang="en-US" altLang="zh-CN" dirty="0"/>
              <a:t>)</a:t>
            </a:r>
          </a:p>
          <a:p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9FEA2D-F567-B41C-FEE3-F5E4BACF3E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27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456981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507399-CBBB-E605-578B-B91DB3DC53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BD80910-FFCD-D750-FC65-3845AE9538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左图是旧的规则</a:t>
            </a:r>
            <a:r>
              <a:rPr lang="en-US" altLang="zh-CN" dirty="0"/>
              <a:t>4a</a:t>
            </a:r>
            <a:r>
              <a:rPr lang="zh-CN" altLang="en-US" dirty="0"/>
              <a:t>，</a:t>
            </a:r>
            <a:r>
              <a:rPr lang="en-US" altLang="zh-CN" dirty="0"/>
              <a:t>4b</a:t>
            </a:r>
            <a:r>
              <a:rPr lang="zh-CN" altLang="en-US" dirty="0"/>
              <a:t>下的情况，右图则是新规则</a:t>
            </a:r>
            <a:r>
              <a:rPr lang="en-US" altLang="zh-CN" dirty="0"/>
              <a:t>4</a:t>
            </a:r>
            <a:r>
              <a:rPr lang="zh-CN" altLang="en-US" dirty="0"/>
              <a:t>下的调度情况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B2B8B3A-C559-8105-69A9-CBA3F8E75B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892507F-69DE-9E32-4E84-8D59BFAA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303" y="1734795"/>
            <a:ext cx="4729218" cy="42600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70FADD-A2A5-2E79-794C-B55A55E8EC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4637" y="1858710"/>
            <a:ext cx="4410226" cy="4136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14642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C49EEF-09AD-50C7-0BBD-CF2ABD6C6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E4D13CA-7EEE-B1E5-3BE1-38AFA74E62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其他问题：如何配置调度程序</a:t>
            </a:r>
            <a:endParaRPr lang="en-US" altLang="zh-CN" dirty="0"/>
          </a:p>
          <a:p>
            <a:pPr lvl="1"/>
            <a:r>
              <a:rPr lang="zh-CN" altLang="en-US" dirty="0"/>
              <a:t>配置多少队列？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FF0000"/>
                </a:solidFill>
              </a:rPr>
              <a:t>每一层的队列时间片配置多大？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多久提升一次进程的优先级？</a:t>
            </a:r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1B7C9F-826E-6709-8740-312C7AAC76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29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72383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00BCCDB-FD4D-C372-105D-AAF42C34E3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基本假设</a:t>
            </a:r>
            <a:r>
              <a:rPr lang="en-US" altLang="zh-CN" dirty="0"/>
              <a:t>	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5AF1C8-146F-2440-0EDA-8C66F1B001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每一个工作运行相同的时间</a:t>
            </a:r>
            <a:endParaRPr lang="en-US" altLang="zh-CN" dirty="0"/>
          </a:p>
          <a:p>
            <a:r>
              <a:rPr lang="zh-CN" altLang="en-US" dirty="0"/>
              <a:t>所有的工作同时到达</a:t>
            </a:r>
            <a:endParaRPr lang="en-US" altLang="zh-CN" dirty="0"/>
          </a:p>
          <a:p>
            <a:r>
              <a:rPr lang="zh-CN" altLang="en-US" dirty="0"/>
              <a:t>一旦开始，每个工作保持运行直到完成</a:t>
            </a:r>
            <a:endParaRPr lang="en-US" altLang="zh-CN" dirty="0"/>
          </a:p>
          <a:p>
            <a:r>
              <a:rPr lang="zh-CN" altLang="en-US" dirty="0"/>
              <a:t>所有的工作只是用</a:t>
            </a:r>
            <a:r>
              <a:rPr lang="en-US" altLang="zh-CN" dirty="0"/>
              <a:t>CPU</a:t>
            </a:r>
            <a:r>
              <a:rPr lang="zh-CN" altLang="en-US" dirty="0"/>
              <a:t>（即它们不执行</a:t>
            </a:r>
            <a:r>
              <a:rPr lang="en-US" altLang="zh-CN" dirty="0"/>
              <a:t>I/O</a:t>
            </a:r>
            <a:r>
              <a:rPr lang="zh-CN" altLang="en-US" dirty="0"/>
              <a:t>操作）</a:t>
            </a:r>
            <a:endParaRPr lang="en-US" altLang="zh-CN" dirty="0"/>
          </a:p>
          <a:p>
            <a:r>
              <a:rPr lang="zh-CN" altLang="en-US" dirty="0"/>
              <a:t>每个工作的运行时间是已知的</a:t>
            </a:r>
            <a:endParaRPr lang="en-US" altLang="zh-CN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8A80D40-FFB1-D601-069A-F4B2C846B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9587353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CCD129-8C31-68EA-747A-BB5047B1E9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6C2A10-01B3-3A8E-EA97-55C370BB1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大多数</a:t>
            </a:r>
            <a:r>
              <a:rPr lang="en-US" altLang="zh-CN" dirty="0"/>
              <a:t>MLFQ</a:t>
            </a:r>
            <a:r>
              <a:rPr lang="zh-CN" altLang="en-US" dirty="0"/>
              <a:t>支持不同队列中使用可变的时间片长度</a:t>
            </a:r>
            <a:endParaRPr lang="en-US" altLang="zh-CN" dirty="0"/>
          </a:p>
          <a:p>
            <a:pPr lvl="1"/>
            <a:r>
              <a:rPr lang="zh-CN" altLang="en-US" dirty="0"/>
              <a:t>高优先级队列采用较短的时间片</a:t>
            </a:r>
            <a:endParaRPr lang="en-US" altLang="zh-CN" dirty="0"/>
          </a:p>
          <a:p>
            <a:pPr lvl="1"/>
            <a:r>
              <a:rPr lang="zh-CN" altLang="en-US" dirty="0"/>
              <a:t>低优先级队列采用较长的时间片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273B928-8DED-9D30-86D8-5D7B47ED7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30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E36E31C4-52AA-8F73-8625-B3DF8EA4E6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9038" y="1805055"/>
            <a:ext cx="6577583" cy="395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38004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4E95D7D-E085-E084-4924-7C0CABA0B4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多级反馈队列</a:t>
            </a:r>
            <a:r>
              <a:rPr lang="en-US" altLang="zh-CN" dirty="0"/>
              <a:t>(MLFQ)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B9402D5-7A8B-06F2-5FE0-B21A73AEAF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小结</a:t>
            </a:r>
            <a:endParaRPr lang="en-US" altLang="zh-CN" dirty="0"/>
          </a:p>
          <a:p>
            <a:pPr lvl="1"/>
            <a:r>
              <a:rPr lang="zh-CN" altLang="en-US" dirty="0"/>
              <a:t>规则</a:t>
            </a:r>
            <a:r>
              <a:rPr lang="en-US" altLang="zh-CN" dirty="0"/>
              <a:t>1</a:t>
            </a:r>
            <a:r>
              <a:rPr lang="zh-CN" altLang="en-US" dirty="0"/>
              <a:t>：如果</a:t>
            </a:r>
            <a:r>
              <a:rPr lang="en-US" altLang="zh-CN" dirty="0"/>
              <a:t>A</a:t>
            </a:r>
            <a:r>
              <a:rPr lang="zh-CN" altLang="en-US" dirty="0"/>
              <a:t>的优先级</a:t>
            </a:r>
            <a:r>
              <a:rPr lang="en-US" altLang="zh-CN" dirty="0"/>
              <a:t>&gt;B</a:t>
            </a:r>
            <a:r>
              <a:rPr lang="zh-CN" altLang="en-US" dirty="0"/>
              <a:t>的优先级，运行</a:t>
            </a:r>
            <a:r>
              <a:rPr lang="en-US" altLang="zh-CN" dirty="0"/>
              <a:t>A</a:t>
            </a:r>
            <a:r>
              <a:rPr lang="zh-CN" altLang="en-US" dirty="0"/>
              <a:t>（不运行</a:t>
            </a:r>
            <a:r>
              <a:rPr lang="en-US" altLang="zh-CN" dirty="0"/>
              <a:t>B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r>
              <a:rPr lang="zh-CN" altLang="en-US" dirty="0"/>
              <a:t>规则</a:t>
            </a:r>
            <a:r>
              <a:rPr lang="en-US" altLang="zh-CN" dirty="0"/>
              <a:t>2</a:t>
            </a:r>
            <a:r>
              <a:rPr lang="zh-CN" altLang="en-US" dirty="0"/>
              <a:t>：如果</a:t>
            </a:r>
            <a:r>
              <a:rPr lang="en-US" altLang="zh-CN" dirty="0"/>
              <a:t>A</a:t>
            </a:r>
            <a:r>
              <a:rPr lang="zh-CN" altLang="en-US" dirty="0"/>
              <a:t>的优先级</a:t>
            </a:r>
            <a:r>
              <a:rPr lang="en-US" altLang="zh-CN" dirty="0"/>
              <a:t>=B</a:t>
            </a:r>
            <a:r>
              <a:rPr lang="zh-CN" altLang="en-US" dirty="0"/>
              <a:t>的优先级，轮转运行</a:t>
            </a:r>
            <a:r>
              <a:rPr lang="en-US" altLang="zh-CN" dirty="0"/>
              <a:t>A</a:t>
            </a:r>
            <a:r>
              <a:rPr lang="zh-CN" altLang="en-US" dirty="0"/>
              <a:t>和</a:t>
            </a:r>
            <a:r>
              <a:rPr lang="en-US" altLang="zh-CN" dirty="0"/>
              <a:t>B</a:t>
            </a:r>
          </a:p>
          <a:p>
            <a:pPr lvl="1"/>
            <a:r>
              <a:rPr lang="zh-CN" altLang="en-US" dirty="0"/>
              <a:t>规则</a:t>
            </a:r>
            <a:r>
              <a:rPr lang="en-US" altLang="zh-CN" dirty="0"/>
              <a:t>3</a:t>
            </a:r>
            <a:r>
              <a:rPr lang="zh-CN" altLang="en-US" dirty="0"/>
              <a:t>：工作进入系统时，放在最高优先级队列</a:t>
            </a:r>
            <a:endParaRPr lang="en-US" altLang="zh-CN" dirty="0"/>
          </a:p>
          <a:p>
            <a:pPr lvl="1"/>
            <a:r>
              <a:rPr lang="zh-CN" altLang="en-US" dirty="0"/>
              <a:t>规则</a:t>
            </a:r>
            <a:r>
              <a:rPr lang="en-US" altLang="zh-CN" dirty="0"/>
              <a:t>4</a:t>
            </a:r>
            <a:r>
              <a:rPr lang="zh-CN" altLang="en-US" dirty="0"/>
              <a:t>：一旦工作用完了其在某一层中的事件配额，就降低其优先级</a:t>
            </a:r>
            <a:endParaRPr lang="en-US" altLang="zh-CN" dirty="0"/>
          </a:p>
          <a:p>
            <a:pPr lvl="1"/>
            <a:r>
              <a:rPr lang="zh-CN" altLang="en-US" dirty="0"/>
              <a:t>规则</a:t>
            </a:r>
            <a:r>
              <a:rPr lang="en-US" altLang="zh-CN" dirty="0"/>
              <a:t>5</a:t>
            </a:r>
            <a:r>
              <a:rPr lang="zh-CN" altLang="en-US" dirty="0"/>
              <a:t>：经过一段时间</a:t>
            </a:r>
            <a:r>
              <a:rPr lang="en-US" altLang="zh-CN" dirty="0"/>
              <a:t>S</a:t>
            </a:r>
            <a:r>
              <a:rPr lang="zh-CN" altLang="en-US" dirty="0"/>
              <a:t>，就将系统中所有工作重新加入最高优先级队列</a:t>
            </a:r>
          </a:p>
          <a:p>
            <a:r>
              <a:rPr lang="en-US" altLang="zh-CN" dirty="0"/>
              <a:t>MLFQ</a:t>
            </a:r>
          </a:p>
          <a:p>
            <a:pPr lvl="1"/>
            <a:r>
              <a:rPr lang="zh-CN" altLang="en-US" dirty="0"/>
              <a:t>对于短时间运行的交互型工作，获得类似</a:t>
            </a:r>
            <a:r>
              <a:rPr lang="en-US" altLang="zh-CN" dirty="0"/>
              <a:t>SJF/STCF</a:t>
            </a:r>
            <a:r>
              <a:rPr lang="zh-CN" altLang="en-US" dirty="0"/>
              <a:t>的全局性能</a:t>
            </a:r>
            <a:endParaRPr lang="en-US" altLang="zh-CN" dirty="0"/>
          </a:p>
          <a:p>
            <a:pPr lvl="1"/>
            <a:r>
              <a:rPr lang="zh-CN" altLang="en-US" dirty="0"/>
              <a:t>对于</a:t>
            </a:r>
            <a:r>
              <a:rPr lang="en-US" altLang="zh-CN" dirty="0"/>
              <a:t>CPU</a:t>
            </a:r>
            <a:r>
              <a:rPr lang="zh-CN" altLang="en-US" dirty="0"/>
              <a:t>密集型工作，也可以公平地稳步执行</a:t>
            </a:r>
            <a:endParaRPr lang="en-US" altLang="zh-CN" dirty="0"/>
          </a:p>
          <a:p>
            <a:pPr lvl="1"/>
            <a:r>
              <a:rPr lang="zh-CN" altLang="en-US" dirty="0"/>
              <a:t>在现代的主流</a:t>
            </a:r>
            <a:r>
              <a:rPr lang="en-US" altLang="zh-CN" dirty="0"/>
              <a:t>OS</a:t>
            </a:r>
            <a:r>
              <a:rPr lang="zh-CN" altLang="en-US" dirty="0"/>
              <a:t>中被广泛采用，例如</a:t>
            </a:r>
            <a:r>
              <a:rPr lang="en-US" altLang="zh-CN" dirty="0"/>
              <a:t>UNIX</a:t>
            </a:r>
            <a:r>
              <a:rPr lang="zh-CN" altLang="en-US" dirty="0"/>
              <a:t>，</a:t>
            </a:r>
            <a:r>
              <a:rPr lang="en-US" altLang="zh-CN" dirty="0"/>
              <a:t>Solaris</a:t>
            </a:r>
            <a:r>
              <a:rPr lang="zh-CN" altLang="en-US" dirty="0"/>
              <a:t>，</a:t>
            </a:r>
            <a:r>
              <a:rPr lang="en-US" altLang="zh-CN" dirty="0"/>
              <a:t>Windows</a:t>
            </a:r>
            <a:r>
              <a:rPr lang="zh-CN" altLang="en-US" dirty="0"/>
              <a:t>等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738F738-082B-D249-A063-2846C41E5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31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4493644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E17262-2BD2-E51B-4572-597584ABA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比例份额</a:t>
            </a:r>
            <a:r>
              <a:rPr lang="en-US" altLang="zh-CN" dirty="0"/>
              <a:t>(proportional-share)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79144E-A286-72E1-B96D-CE8186447E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比例份额调度的一个例子：彩票调度</a:t>
            </a:r>
            <a:endParaRPr lang="en-US" altLang="zh-CN" dirty="0"/>
          </a:p>
          <a:p>
            <a:r>
              <a:rPr lang="zh-CN" altLang="en-US" dirty="0"/>
              <a:t>实例：</a:t>
            </a:r>
            <a:r>
              <a:rPr lang="en-US" altLang="zh-CN" dirty="0"/>
              <a:t>A</a:t>
            </a:r>
            <a:r>
              <a:rPr lang="zh-CN" altLang="en-US" dirty="0"/>
              <a:t>拥有</a:t>
            </a:r>
            <a:r>
              <a:rPr lang="en-US" altLang="zh-CN" dirty="0"/>
              <a:t>75</a:t>
            </a:r>
            <a:r>
              <a:rPr lang="zh-CN" altLang="en-US" dirty="0"/>
              <a:t>张彩票，</a:t>
            </a:r>
            <a:r>
              <a:rPr lang="en-US" altLang="zh-CN" dirty="0"/>
              <a:t>B</a:t>
            </a:r>
            <a:r>
              <a:rPr lang="zh-CN" altLang="en-US" dirty="0"/>
              <a:t>拥有</a:t>
            </a:r>
            <a:r>
              <a:rPr lang="en-US" altLang="zh-CN" dirty="0"/>
              <a:t>25</a:t>
            </a:r>
            <a:r>
              <a:rPr lang="zh-CN" altLang="en-US" dirty="0"/>
              <a:t>张，因此</a:t>
            </a:r>
            <a:r>
              <a:rPr lang="en-US" altLang="zh-CN" dirty="0"/>
              <a:t>A</a:t>
            </a:r>
            <a:r>
              <a:rPr lang="zh-CN" altLang="en-US" dirty="0"/>
              <a:t>占用</a:t>
            </a:r>
            <a:r>
              <a:rPr lang="en-US" altLang="zh-CN" dirty="0"/>
              <a:t>75%</a:t>
            </a:r>
            <a:r>
              <a:rPr lang="zh-CN" altLang="en-US" dirty="0"/>
              <a:t>的</a:t>
            </a:r>
            <a:r>
              <a:rPr lang="en-US" altLang="zh-CN" dirty="0" err="1"/>
              <a:t>cpu</a:t>
            </a:r>
            <a:r>
              <a:rPr lang="zh-CN" altLang="en-US" dirty="0"/>
              <a:t>时间，</a:t>
            </a:r>
            <a:r>
              <a:rPr lang="en-US" altLang="zh-CN" dirty="0"/>
              <a:t>B</a:t>
            </a:r>
            <a:r>
              <a:rPr lang="zh-CN" altLang="en-US" dirty="0"/>
              <a:t>占用</a:t>
            </a:r>
            <a:r>
              <a:rPr lang="en-US" altLang="zh-CN" dirty="0"/>
              <a:t>25%</a:t>
            </a:r>
            <a:r>
              <a:rPr lang="zh-CN" altLang="en-US" dirty="0"/>
              <a:t>的</a:t>
            </a:r>
            <a:r>
              <a:rPr lang="en-US" altLang="zh-CN" dirty="0" err="1"/>
              <a:t>cpu</a:t>
            </a:r>
            <a:r>
              <a:rPr lang="zh-CN" altLang="en-US" dirty="0"/>
              <a:t>时间</a:t>
            </a:r>
            <a:endParaRPr lang="en-US" altLang="zh-CN" dirty="0"/>
          </a:p>
          <a:p>
            <a:r>
              <a:rPr lang="zh-CN" altLang="en-US" dirty="0"/>
              <a:t>调度程序抽取中奖彩票，</a:t>
            </a:r>
            <a:r>
              <a:rPr lang="en-US" altLang="zh-CN" dirty="0"/>
              <a:t>0-99</a:t>
            </a:r>
            <a:r>
              <a:rPr lang="zh-CN" altLang="en-US" dirty="0"/>
              <a:t>之间的一个数，落在</a:t>
            </a:r>
            <a:r>
              <a:rPr lang="en-US" altLang="zh-CN" dirty="0"/>
              <a:t>0-74</a:t>
            </a:r>
            <a:r>
              <a:rPr lang="zh-CN" altLang="en-US" dirty="0"/>
              <a:t>范围时选</a:t>
            </a:r>
            <a:r>
              <a:rPr lang="en-US" altLang="zh-CN" dirty="0"/>
              <a:t>A</a:t>
            </a:r>
            <a:r>
              <a:rPr lang="zh-CN" altLang="en-US" dirty="0"/>
              <a:t>，落在</a:t>
            </a:r>
            <a:r>
              <a:rPr lang="en-US" altLang="zh-CN" dirty="0"/>
              <a:t>75-99</a:t>
            </a:r>
            <a:r>
              <a:rPr lang="zh-CN" altLang="en-US" dirty="0"/>
              <a:t>的范围时选</a:t>
            </a:r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60BFEE6-D79E-39F9-7047-27BA8C590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32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D46B607-57DC-DB14-1A0F-76BABF05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011917"/>
            <a:ext cx="12192000" cy="799700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1C2B491-5615-47F7-599F-49D6668B37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799036"/>
            <a:ext cx="12192000" cy="1100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16984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C2609F-167D-1451-3A46-1E264FD74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25FB626-60FF-1CE0-328D-EEF805BDDE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假设有</a:t>
            </a:r>
            <a:r>
              <a:rPr lang="en-US" altLang="zh-CN" dirty="0"/>
              <a:t>A,B,C3</a:t>
            </a:r>
            <a:r>
              <a:rPr lang="zh-CN" altLang="en-US" dirty="0"/>
              <a:t>个进程，每个进程有一定数量的彩票</a:t>
            </a:r>
            <a:endParaRPr lang="en-US" altLang="zh-CN" dirty="0"/>
          </a:p>
          <a:p>
            <a:r>
              <a:rPr lang="zh-CN" altLang="en-US" dirty="0"/>
              <a:t>调度程序从彩票总数</a:t>
            </a:r>
            <a:r>
              <a:rPr lang="en-US" altLang="zh-CN" dirty="0"/>
              <a:t>400</a:t>
            </a:r>
            <a:r>
              <a:rPr lang="zh-CN" altLang="en-US" dirty="0"/>
              <a:t>中选择一个随机数，假设选择了</a:t>
            </a:r>
            <a:r>
              <a:rPr lang="en-US" altLang="zh-CN" dirty="0"/>
              <a:t>300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A6CF64E-D325-8090-75B8-96851A04B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33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6B8DCB22-3FE3-DCCF-18AF-77BC29F501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7479" y="1969710"/>
            <a:ext cx="6959958" cy="1327218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8490B4FB-7208-C8E0-3F1A-97E8AA33FB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296928"/>
            <a:ext cx="6440121" cy="3074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54100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8A7FA8-8474-17EA-B594-D45C3A91BF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调度指标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3BC80F-9239-0739-EF64-B1617CCED9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周转时间</a:t>
            </a:r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响应时间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6CB40F4-817A-6BC2-FF44-4D0B8CF96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4</a:t>
            </a:fld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AD011F-6523-3B94-67B0-B2447E18CD7B}"/>
                  </a:ext>
                </a:extLst>
              </p:cNvPr>
              <p:cNvSpPr txBox="1"/>
              <p:nvPr/>
            </p:nvSpPr>
            <p:spPr>
              <a:xfrm>
                <a:off x="581112" y="1667584"/>
                <a:ext cx="5298053" cy="5543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周转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时间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完成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时间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到达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时间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5" name="文本框 4">
                <a:extLst>
                  <a:ext uri="{FF2B5EF4-FFF2-40B4-BE49-F238E27FC236}">
                    <a16:creationId xmlns:a16="http://schemas.microsoft.com/office/drawing/2014/main" id="{04AD011F-6523-3B94-67B0-B2447E18C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112" y="1667584"/>
                <a:ext cx="5298053" cy="554319"/>
              </a:xfrm>
              <a:prstGeom prst="rect">
                <a:avLst/>
              </a:prstGeom>
              <a:blipFill>
                <a:blip r:embed="rId2"/>
                <a:stretch>
                  <a:fillRect b="-188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93491A-FE7F-55AF-E82F-15874D428964}"/>
                  </a:ext>
                </a:extLst>
              </p:cNvPr>
              <p:cNvSpPr txBox="1"/>
              <p:nvPr/>
            </p:nvSpPr>
            <p:spPr>
              <a:xfrm>
                <a:off x="529838" y="3591376"/>
                <a:ext cx="5464765" cy="56893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响应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时间</m:t>
                          </m:r>
                        </m:sub>
                      </m:sSub>
                      <m:r>
                        <a:rPr lang="en-US" altLang="zh-CN" sz="2400" b="0" i="0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首次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运行</m:t>
                          </m:r>
                        </m:sub>
                      </m:sSub>
                      <m:r>
                        <a:rPr lang="en-US" altLang="zh-CN" sz="2400" b="0" i="1" smtClean="0">
                          <a:latin typeface="Cambria Math" panose="02040503050406030204" pitchFamily="18" charset="0"/>
                          <a:ea typeface="宋体" panose="02010600030101010101" pitchFamily="2" charset="-122"/>
                        </a:rPr>
                        <m:t>−</m:t>
                      </m:r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altLang="zh-CN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T</m:t>
                          </m:r>
                        </m:e>
                        <m:sub>
                          <m:r>
                            <a:rPr lang="zh-CN" altLang="en-US" sz="2400" i="1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到达</m:t>
                          </m:r>
                          <m:r>
                            <a:rPr lang="zh-CN" altLang="en-US" sz="2400" i="1" smtClean="0">
                              <a:latin typeface="Cambria Math" panose="02040503050406030204" pitchFamily="18" charset="0"/>
                              <a:ea typeface="宋体" panose="02010600030101010101" pitchFamily="2" charset="-122"/>
                            </a:rPr>
                            <m:t>时间</m:t>
                          </m:r>
                        </m:sub>
                      </m:sSub>
                    </m:oMath>
                  </m:oMathPara>
                </a14:m>
                <a:endParaRPr lang="zh-CN" altLang="en-US" sz="2400" dirty="0">
                  <a:latin typeface="宋体" panose="02010600030101010101" pitchFamily="2" charset="-122"/>
                  <a:ea typeface="宋体" panose="02010600030101010101" pitchFamily="2" charset="-122"/>
                </a:endParaRPr>
              </a:p>
            </p:txBody>
          </p:sp>
        </mc:Choice>
        <mc:Fallback xmlns="">
          <p:sp>
            <p:nvSpPr>
              <p:cNvPr id="6" name="文本框 5">
                <a:extLst>
                  <a:ext uri="{FF2B5EF4-FFF2-40B4-BE49-F238E27FC236}">
                    <a16:creationId xmlns:a16="http://schemas.microsoft.com/office/drawing/2014/main" id="{0E93491A-FE7F-55AF-E82F-15874D4289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838" y="3591376"/>
                <a:ext cx="5464765" cy="568938"/>
              </a:xfrm>
              <a:prstGeom prst="rect">
                <a:avLst/>
              </a:prstGeom>
              <a:blipFill>
                <a:blip r:embed="rId3"/>
                <a:stretch>
                  <a:fillRect b="-1505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5462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167B8F-C4B1-E4BF-7D75-29CE7569B7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先进先出</a:t>
            </a:r>
            <a:r>
              <a:rPr lang="en-US" altLang="zh-CN" dirty="0"/>
              <a:t>(FIFO)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5094A-E290-5502-CFEB-57DBE33413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有时也被称为先到先服务</a:t>
                </a:r>
                <a:r>
                  <a:rPr lang="en-US" altLang="zh-CN" dirty="0"/>
                  <a:t>(First Come First Served FCFS)</a:t>
                </a:r>
              </a:p>
              <a:p>
                <a:r>
                  <a:rPr lang="zh-CN" altLang="en-US" dirty="0"/>
                  <a:t>实例：假设三个任务</a:t>
                </a:r>
                <a:r>
                  <a:rPr lang="en-US" altLang="zh-CN" dirty="0"/>
                  <a:t>A,B,C</a:t>
                </a:r>
                <a:r>
                  <a:rPr lang="zh-CN" altLang="en-US" dirty="0"/>
                  <a:t>，几乎同时到达，</a:t>
                </a:r>
                <a:r>
                  <a:rPr lang="en-US" altLang="zh-CN" dirty="0"/>
                  <a:t>A</a:t>
                </a:r>
                <a:r>
                  <a:rPr lang="zh-CN" altLang="en-US" dirty="0"/>
                  <a:t>比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早一点点，</a:t>
                </a:r>
                <a:r>
                  <a:rPr lang="en-US" altLang="zh-CN" dirty="0"/>
                  <a:t>B</a:t>
                </a:r>
                <a:r>
                  <a:rPr lang="zh-CN" altLang="en-US" dirty="0"/>
                  <a:t>比</a:t>
                </a:r>
                <a:r>
                  <a:rPr lang="en-US" altLang="zh-CN" dirty="0"/>
                  <a:t>C</a:t>
                </a:r>
                <a:r>
                  <a:rPr lang="zh-CN" altLang="en-US" dirty="0"/>
                  <a:t>早一点点</a:t>
                </a:r>
                <a:r>
                  <a:rPr lang="en-US" altLang="zh-CN" dirty="0"/>
                  <a:t>,</a:t>
                </a:r>
                <a:r>
                  <a:rPr lang="zh-CN" altLang="en-US" dirty="0"/>
                  <a:t>每个任务运行</a:t>
                </a:r>
                <a:r>
                  <a:rPr lang="en-US" altLang="zh-CN" dirty="0"/>
                  <a:t>10s</a:t>
                </a:r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endParaRPr lang="en-US" altLang="zh-CN" dirty="0"/>
              </a:p>
              <a:p>
                <a:r>
                  <a:rPr lang="zh-CN" altLang="en-US" dirty="0"/>
                  <a:t>平均周转时间：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10+20+30</m:t>
                        </m:r>
                      </m:num>
                      <m:den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altLang="zh-CN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altLang="zh-CN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20</m:t>
                    </m:r>
                  </m:oMath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" name="内容占位符 2">
                <a:extLst>
                  <a:ext uri="{FF2B5EF4-FFF2-40B4-BE49-F238E27FC236}">
                    <a16:creationId xmlns:a16="http://schemas.microsoft.com/office/drawing/2014/main" id="{2315094A-E290-5502-CFEB-57DBE33413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D71624-5B54-4B02-79BA-94DBE79C9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5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5DE5E0A1-F351-DA24-10AF-787166D48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114" y="2581822"/>
            <a:ext cx="6662355" cy="2532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5878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319D1-BE5E-D58D-E70A-71BE6D6DBB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先进先出</a:t>
            </a:r>
            <a:r>
              <a:rPr lang="en-US" altLang="zh-CN" dirty="0"/>
              <a:t>(FIFO)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A4BD39-A5F2-E3F7-9E5E-C015DECD57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放宽假设</a:t>
            </a:r>
            <a:r>
              <a:rPr lang="en-US" altLang="zh-CN" dirty="0"/>
              <a:t>1</a:t>
            </a:r>
            <a:r>
              <a:rPr lang="zh-CN" altLang="en-US" dirty="0"/>
              <a:t>：每个任务的运行时间不再相同，</a:t>
            </a:r>
            <a:r>
              <a:rPr lang="en-US" altLang="zh-CN" dirty="0"/>
              <a:t>A</a:t>
            </a:r>
            <a:r>
              <a:rPr lang="zh-CN" altLang="en-US" dirty="0"/>
              <a:t>运行</a:t>
            </a:r>
            <a:r>
              <a:rPr lang="en-US" altLang="zh-CN" dirty="0"/>
              <a:t>100s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运行</a:t>
            </a:r>
            <a:r>
              <a:rPr lang="en-US" altLang="zh-CN" dirty="0"/>
              <a:t>10s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护航效应：耗时较短的任务排在耗时较长的任务后面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7AD8CDF-1BE2-5E81-A2CB-98892A24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6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40FCB78-910B-B877-1767-FCAB7A13F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687" y="1798533"/>
            <a:ext cx="6280446" cy="24631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4FBC8F-230C-4AD4-845E-119E6A8D2554}"/>
                  </a:ext>
                </a:extLst>
              </p:cNvPr>
              <p:cNvSpPr txBox="1"/>
              <p:nvPr/>
            </p:nvSpPr>
            <p:spPr>
              <a:xfrm>
                <a:off x="826093" y="4347707"/>
                <a:ext cx="3122064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100+110+120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110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8" name="文本框 7">
                <a:extLst>
                  <a:ext uri="{FF2B5EF4-FFF2-40B4-BE49-F238E27FC236}">
                    <a16:creationId xmlns:a16="http://schemas.microsoft.com/office/drawing/2014/main" id="{FB4FBC8F-230C-4AD4-845E-119E6A8D25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093" y="4347707"/>
                <a:ext cx="3122064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344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DE21AC3-32E1-3600-264D-DDF9A36CA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最短任务优先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18B51D1-C69E-190D-83AD-41CF395104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最短任务优先</a:t>
            </a:r>
            <a:r>
              <a:rPr lang="en-US" altLang="zh-CN" dirty="0"/>
              <a:t>(Shortest Job First SJF)</a:t>
            </a:r>
          </a:p>
          <a:p>
            <a:pPr lvl="1"/>
            <a:r>
              <a:rPr lang="zh-CN" altLang="en-US" dirty="0"/>
              <a:t>先运行最短的任务</a:t>
            </a:r>
            <a:endParaRPr lang="en-US" altLang="zh-CN" dirty="0"/>
          </a:p>
          <a:p>
            <a:pPr lvl="1"/>
            <a:r>
              <a:rPr lang="zh-CN" altLang="en-US" dirty="0"/>
              <a:t>所有任务同时到达的情况下，</a:t>
            </a:r>
            <a:r>
              <a:rPr lang="en-US" altLang="zh-CN" dirty="0"/>
              <a:t>SJF</a:t>
            </a:r>
            <a:r>
              <a:rPr lang="zh-CN" altLang="en-US" dirty="0"/>
              <a:t>是一个最优</a:t>
            </a:r>
            <a:r>
              <a:rPr lang="en-US" altLang="zh-CN" dirty="0"/>
              <a:t>(optimal)</a:t>
            </a:r>
            <a:r>
              <a:rPr lang="zh-CN" altLang="en-US" dirty="0"/>
              <a:t>调度算法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36114C-5EEC-3345-E747-A0A9B860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7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4069286F-63C2-7C92-E06D-60967CE6C1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622" y="2743454"/>
            <a:ext cx="6546648" cy="25571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74EFA-9930-1730-EDAD-F55F14BF5009}"/>
                  </a:ext>
                </a:extLst>
              </p:cNvPr>
              <p:cNvSpPr txBox="1"/>
              <p:nvPr/>
            </p:nvSpPr>
            <p:spPr>
              <a:xfrm>
                <a:off x="890187" y="5603939"/>
                <a:ext cx="3122064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10+20+120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E5074EFA-9930-1730-EDAD-F55F14BF50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0187" y="5603939"/>
                <a:ext cx="3122064" cy="6127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6860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0C649C-DED3-1DEF-A7D1-B413E3FAAD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最短任务优先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E3C4C07-EDB1-824D-96BB-75C0706C6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放宽假设</a:t>
            </a:r>
            <a:r>
              <a:rPr lang="en-US" altLang="zh-CN" dirty="0"/>
              <a:t>2</a:t>
            </a:r>
            <a:r>
              <a:rPr lang="zh-CN" altLang="en-US" dirty="0"/>
              <a:t>：任务可以随时到达</a:t>
            </a:r>
            <a:endParaRPr lang="en-US" altLang="zh-CN" dirty="0"/>
          </a:p>
          <a:p>
            <a:r>
              <a:rPr lang="zh-CN" altLang="en-US" dirty="0"/>
              <a:t>实例：</a:t>
            </a:r>
            <a:r>
              <a:rPr lang="en-US" altLang="zh-CN" dirty="0"/>
              <a:t>A</a:t>
            </a:r>
            <a:r>
              <a:rPr lang="zh-CN" altLang="en-US" dirty="0"/>
              <a:t>在</a:t>
            </a:r>
            <a:r>
              <a:rPr lang="en-US" altLang="zh-CN" dirty="0"/>
              <a:t>t=0</a:t>
            </a:r>
            <a:r>
              <a:rPr lang="zh-CN" altLang="en-US" dirty="0"/>
              <a:t>时刻到达，且需要运行</a:t>
            </a:r>
            <a:r>
              <a:rPr lang="en-US" altLang="zh-CN" dirty="0"/>
              <a:t>100s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和</a:t>
            </a:r>
            <a:r>
              <a:rPr lang="en-US" altLang="zh-CN" dirty="0"/>
              <a:t>C</a:t>
            </a:r>
            <a:r>
              <a:rPr lang="zh-CN" altLang="en-US" dirty="0"/>
              <a:t>在</a:t>
            </a:r>
            <a:r>
              <a:rPr lang="en-US" altLang="zh-CN" dirty="0"/>
              <a:t>t=10</a:t>
            </a:r>
            <a:r>
              <a:rPr lang="zh-CN" altLang="en-US" dirty="0"/>
              <a:t>时刻到达，且运行</a:t>
            </a:r>
            <a:r>
              <a:rPr lang="en-US" altLang="zh-CN" dirty="0"/>
              <a:t>10s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D3D22B2-A1B5-060B-D053-00486A3F9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8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03093A2A-B98D-4E76-B0C5-289EF0F5E1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4195" y="2758154"/>
            <a:ext cx="4751461" cy="189236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D5B01D8B-B45D-C49D-063E-8E819506F6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7" y="2758154"/>
            <a:ext cx="5769271" cy="24544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CA718B-218A-43B4-20C4-BA9332135903}"/>
                  </a:ext>
                </a:extLst>
              </p:cNvPr>
              <p:cNvSpPr txBox="1"/>
              <p:nvPr/>
            </p:nvSpPr>
            <p:spPr>
              <a:xfrm>
                <a:off x="898732" y="5279199"/>
                <a:ext cx="5472157" cy="619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100+(110−10)+(120−10)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103.33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57CA718B-218A-43B4-20C4-BA9332135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32" y="5279199"/>
                <a:ext cx="5472157" cy="61991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16934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C253A7-89D8-E91D-234E-5356A32D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最短完成时间优先</a:t>
            </a:r>
            <a:r>
              <a:rPr lang="en-US" altLang="zh-CN" dirty="0"/>
              <a:t>(STCF)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2216BD3-1376-62F0-05DC-1571E3A01D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最短完成时间优先</a:t>
            </a:r>
            <a:r>
              <a:rPr lang="en-US" altLang="zh-CN" dirty="0"/>
              <a:t>(Shortest Time-to-Completion First STCF)</a:t>
            </a:r>
          </a:p>
          <a:p>
            <a:pPr lvl="1"/>
            <a:r>
              <a:rPr lang="zh-CN" altLang="en-US" dirty="0"/>
              <a:t>每当新任务进入系统时，确定剩余任务和新任务中谁的剩余时间最少，然后调度该工作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F3C34CD-F909-E4D0-C358-A0BD607232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zh-CN" altLang="en-US"/>
              <a:t>计算机操作系统                     </a:t>
            </a:r>
            <a:fld id="{2109AC4C-C6B9-4211-8A17-43C623583010}" type="slidenum">
              <a:rPr lang="zh-CN" altLang="en-US" smtClean="0"/>
              <a:pPr/>
              <a:t>9</a:t>
            </a:fld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46451F-CD39-CDF3-8411-E0ACA9D1EC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4" y="2340154"/>
            <a:ext cx="6541843" cy="267021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CE9EE5-27D2-69CF-9E52-55A62996B4A8}"/>
                  </a:ext>
                </a:extLst>
              </p:cNvPr>
              <p:cNvSpPr txBox="1"/>
              <p:nvPr/>
            </p:nvSpPr>
            <p:spPr>
              <a:xfrm>
                <a:off x="898732" y="5279199"/>
                <a:ext cx="5472157" cy="6199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(120−0)+(20−10)+(30−10)</m:t>
                          </m:r>
                        </m:num>
                        <m:den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n-US" altLang="zh-CN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altLang="zh-CN" b="0" i="0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50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CCE9EE5-27D2-69CF-9E52-55A62996B4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8732" y="5279199"/>
                <a:ext cx="5472157" cy="6199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72725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1079</TotalTime>
  <Words>1770</Words>
  <Application>Microsoft Office PowerPoint</Application>
  <PresentationFormat>宽屏</PresentationFormat>
  <Paragraphs>220</Paragraphs>
  <Slides>33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1" baseType="lpstr">
      <vt:lpstr>等线</vt:lpstr>
      <vt:lpstr>等线 Light</vt:lpstr>
      <vt:lpstr>黑体</vt:lpstr>
      <vt:lpstr>宋体</vt:lpstr>
      <vt:lpstr>Arial</vt:lpstr>
      <vt:lpstr>Cambria Math</vt:lpstr>
      <vt:lpstr>Wingdings</vt:lpstr>
      <vt:lpstr>Office 主题​​</vt:lpstr>
      <vt:lpstr>进程调度</vt:lpstr>
      <vt:lpstr>本章主题</vt:lpstr>
      <vt:lpstr>基本假设 </vt:lpstr>
      <vt:lpstr>调度指标</vt:lpstr>
      <vt:lpstr>先进先出(FIFO)</vt:lpstr>
      <vt:lpstr>先进先出(FIFO)</vt:lpstr>
      <vt:lpstr>最短任务优先</vt:lpstr>
      <vt:lpstr>最短任务优先</vt:lpstr>
      <vt:lpstr>最短完成时间优先(STCF)</vt:lpstr>
      <vt:lpstr>小结</vt:lpstr>
      <vt:lpstr>轮转调度(Round-Robin)</vt:lpstr>
      <vt:lpstr>轮转调度(Round-Robin)</vt:lpstr>
      <vt:lpstr>分析1</vt:lpstr>
      <vt:lpstr>分析2</vt:lpstr>
      <vt:lpstr>结合I/O</vt:lpstr>
      <vt:lpstr>小结</vt:lpstr>
      <vt:lpstr>多级反馈队列(Multi-level Feedback Queue)</vt:lpstr>
      <vt:lpstr>多级反馈队列(MLFQ)</vt:lpstr>
      <vt:lpstr>多级反馈队列(MLFQ)</vt:lpstr>
      <vt:lpstr>多级反馈队列(MLFQ)</vt:lpstr>
      <vt:lpstr>多级反馈队列(MLFQ)</vt:lpstr>
      <vt:lpstr>多级反馈队列(MLFQ)</vt:lpstr>
      <vt:lpstr>多级反馈队列(MLFQ)</vt:lpstr>
      <vt:lpstr>多级反馈队列(MLFQ)</vt:lpstr>
      <vt:lpstr>多级反馈队列(MLFQ)</vt:lpstr>
      <vt:lpstr>多级反馈队列(MLFQ)</vt:lpstr>
      <vt:lpstr>多级反馈队列(MLFQ)</vt:lpstr>
      <vt:lpstr>多级反馈队列(MLFQ)</vt:lpstr>
      <vt:lpstr>多级反馈队列(MLFQ)</vt:lpstr>
      <vt:lpstr>多级反馈队列(MLFQ)</vt:lpstr>
      <vt:lpstr>多级反馈队列(MLFQ)</vt:lpstr>
      <vt:lpstr>比例份额(proportional-share)</vt:lpstr>
      <vt:lpstr>实现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 guozhe</dc:creator>
  <cp:lastModifiedBy>guozhe Jin</cp:lastModifiedBy>
  <cp:revision>238</cp:revision>
  <dcterms:created xsi:type="dcterms:W3CDTF">2023-02-07T10:14:07Z</dcterms:created>
  <dcterms:modified xsi:type="dcterms:W3CDTF">2024-03-18T11:44:22Z</dcterms:modified>
</cp:coreProperties>
</file>