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63E1-F72E-2AAA-388A-50CCC60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778D8-4110-9904-6ABB-3881BA71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页表就是一种数据结构，用于将虚拟地址映射到物理地址</a:t>
            </a:r>
            <a:endParaRPr lang="en-US" altLang="zh-CN" dirty="0"/>
          </a:p>
          <a:p>
            <a:r>
              <a:rPr lang="zh-CN" altLang="en-US" dirty="0"/>
              <a:t>假设采用最简单的线性结构</a:t>
            </a:r>
            <a:r>
              <a:rPr lang="en-US" altLang="zh-CN" dirty="0"/>
              <a:t>(</a:t>
            </a:r>
            <a:r>
              <a:rPr lang="zh-CN" altLang="en-US" dirty="0"/>
              <a:t>类似数组</a:t>
            </a:r>
            <a:r>
              <a:rPr lang="en-US" altLang="zh-CN" dirty="0"/>
              <a:t>)</a:t>
            </a:r>
            <a:r>
              <a:rPr lang="zh-CN" altLang="en-US" dirty="0"/>
              <a:t>存储页表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4D016-95AD-6F4A-46A1-00915505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127703-A2DA-B575-F4AB-2504DD52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84" y="2982591"/>
            <a:ext cx="5898614" cy="668427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E75D569A-F485-054E-256D-B48CA0D3A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15078"/>
              </p:ext>
            </p:extLst>
          </p:nvPr>
        </p:nvGraphicFramePr>
        <p:xfrm>
          <a:off x="1972735" y="2433742"/>
          <a:ext cx="137748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487">
                  <a:extLst>
                    <a:ext uri="{9D8B030D-6E8A-4147-A177-3AD203B41FA5}">
                      <a16:colId xmlns:a16="http://schemas.microsoft.com/office/drawing/2014/main" val="3642155315"/>
                    </a:ext>
                  </a:extLst>
                </a:gridCol>
              </a:tblGrid>
              <a:tr h="3625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20107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54076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74916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09461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31832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60411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D9B7BDD0-3A82-7AA1-5FCE-55D957EA9B64}"/>
              </a:ext>
            </a:extLst>
          </p:cNvPr>
          <p:cNvSpPr/>
          <p:nvPr/>
        </p:nvSpPr>
        <p:spPr>
          <a:xfrm>
            <a:off x="3820522" y="3280852"/>
            <a:ext cx="932003" cy="1869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01B6-D16F-2638-97C0-FAEF9715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分页机制的速度问题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9ADF6-683A-DE38-72FC-75CD7AB5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以如下指令为例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指令中需要访问虚拟地址：</a:t>
            </a:r>
            <a:r>
              <a:rPr lang="en-US" altLang="zh-CN" dirty="0"/>
              <a:t>21</a:t>
            </a:r>
          </a:p>
          <a:p>
            <a:r>
              <a:rPr lang="zh-CN" altLang="en-US" dirty="0"/>
              <a:t>硬件需要把虚拟地址</a:t>
            </a:r>
            <a:r>
              <a:rPr lang="en-US" altLang="zh-CN" dirty="0"/>
              <a:t>21</a:t>
            </a:r>
            <a:r>
              <a:rPr lang="zh-CN" altLang="en-US" dirty="0"/>
              <a:t>转为物理地址（假设是</a:t>
            </a:r>
            <a:r>
              <a:rPr lang="en-US" altLang="zh-CN" dirty="0"/>
              <a:t>117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因此在访问物理内存</a:t>
            </a:r>
            <a:r>
              <a:rPr lang="en-US" altLang="zh-CN" dirty="0"/>
              <a:t>117</a:t>
            </a:r>
            <a:r>
              <a:rPr lang="zh-CN" altLang="en-US" dirty="0"/>
              <a:t>之前，硬件需要先访问位于内存中的页表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1E5FA-704C-6895-CA35-DC874443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E50783-36D5-2E42-0222-7350A4E2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8" y="1451688"/>
            <a:ext cx="3406035" cy="7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0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87176-25E1-F9BC-996B-75C0B7D8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分页机制中访存过程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AECFF-46D0-F506-45EC-7B8D8F9E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为了访问页表，硬件需要知道页表本身的物理地址（通常存储于页表基址寄存器，例如</a:t>
            </a:r>
            <a:r>
              <a:rPr lang="en-US" altLang="zh-CN" dirty="0"/>
              <a:t>x86</a:t>
            </a:r>
            <a:r>
              <a:rPr lang="zh-CN" altLang="en-US" dirty="0"/>
              <a:t>中的</a:t>
            </a:r>
            <a:r>
              <a:rPr lang="en-US" altLang="zh-CN" dirty="0"/>
              <a:t>cr3)</a:t>
            </a:r>
            <a:endParaRPr lang="zh-CN" altLang="en-US" dirty="0"/>
          </a:p>
          <a:p>
            <a:r>
              <a:rPr lang="zh-CN" altLang="en-US" dirty="0"/>
              <a:t>从虚拟地址中分离出虚拟页号</a:t>
            </a:r>
            <a:r>
              <a:rPr lang="en-US" altLang="zh-CN" dirty="0"/>
              <a:t>VPN</a:t>
            </a:r>
            <a:r>
              <a:rPr lang="zh-CN" altLang="en-US" dirty="0"/>
              <a:t>，并计算需要访问的页表项地址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8354D-4122-E86B-68EA-610486FA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A998EF-F367-9999-C44E-E520592C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40" y="2824361"/>
            <a:ext cx="9802002" cy="841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6D0F82-6A3E-F230-DD27-66F1D75B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6" y="3927251"/>
            <a:ext cx="3079520" cy="11622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8763F8-BA8C-5BBB-6856-712311AEE389}"/>
              </a:ext>
            </a:extLst>
          </p:cNvPr>
          <p:cNvSpPr txBox="1"/>
          <p:nvPr/>
        </p:nvSpPr>
        <p:spPr>
          <a:xfrm>
            <a:off x="4532755" y="4288620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VPN_MASK: 110000</a:t>
            </a:r>
          </a:p>
          <a:p>
            <a:r>
              <a:rPr lang="en-US" altLang="zh-CN" dirty="0"/>
              <a:t>SHIFT: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49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3D3F0-8F00-4CB2-CD7C-5C36BD6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分页机制中访存过程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C3176-5F65-1113-04DD-836309C5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PTEAddr</a:t>
            </a:r>
            <a:r>
              <a:rPr lang="zh-CN" altLang="en-US" dirty="0"/>
              <a:t>到页表中找到页表项，并查询页帧号</a:t>
            </a:r>
            <a:r>
              <a:rPr lang="en-US" altLang="zh-CN" dirty="0"/>
              <a:t>PFN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PFN</a:t>
            </a:r>
            <a:r>
              <a:rPr lang="zh-CN" altLang="en-US" dirty="0"/>
              <a:t>和虚拟地址中的偏移量拼接为物理地址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4CA44-96E6-2759-CF20-A24E870E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9DDA1-0663-5486-5973-E4D072AE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9" y="2257250"/>
            <a:ext cx="7552604" cy="907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D0153C-506F-F730-A87C-F9C1957A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299" y="2257250"/>
            <a:ext cx="3079520" cy="11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2028-8F0C-91B3-CA16-656B0420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分页机制中访存过程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68295-18F1-9D47-6AC7-10A7FCD0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9B6C1-0036-C235-0B14-129A0129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B877C2-8A21-3FA3-6A2E-0FAE6DF9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86" y="875156"/>
            <a:ext cx="8776310" cy="53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2BF7C-FB26-54A6-DF5C-4CBBD2A2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D371D-7BD7-2636-80CF-175C4656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目前的分页机制存在的问题</a:t>
            </a:r>
            <a:endParaRPr lang="en-US" altLang="zh-CN" dirty="0"/>
          </a:p>
          <a:p>
            <a:pPr lvl="1"/>
            <a:r>
              <a:rPr lang="zh-CN" altLang="en-US" dirty="0"/>
              <a:t>由于页表存储于内存，导致额外的一次访存操作</a:t>
            </a:r>
            <a:endParaRPr lang="en-US" altLang="zh-CN" dirty="0"/>
          </a:p>
          <a:p>
            <a:r>
              <a:rPr lang="zh-CN" altLang="en-US" dirty="0"/>
              <a:t>接下来的问题是</a:t>
            </a:r>
            <a:endParaRPr lang="en-US" altLang="zh-CN" dirty="0"/>
          </a:p>
          <a:p>
            <a:pPr lvl="1"/>
            <a:r>
              <a:rPr lang="zh-CN" altLang="en-US" dirty="0"/>
              <a:t>如何加速地址转换过程，避免额外的内存访问？</a:t>
            </a:r>
            <a:endParaRPr lang="en-US" altLang="zh-CN" dirty="0"/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en-US" altLang="zh-CN" dirty="0"/>
              <a:t>TLB(translation-lookaside-buffer)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34AF0-D355-0E54-ABBD-1CE805E2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95145-E5E7-E899-E5F2-99E988DE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分页机制中添加</a:t>
            </a:r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6C7F7-23D2-E1D3-5A96-D988D964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6F5EC-414D-D8E2-C7DB-984837FA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8DB88-6C0F-E066-6A46-41774914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1" y="658507"/>
            <a:ext cx="9474639" cy="588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17DA-42A0-BCC4-E109-82B54127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7454-3F2C-6222-C983-6E8FBD50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10</a:t>
            </a:r>
            <a:r>
              <a:rPr lang="zh-CN" altLang="en-US" dirty="0"/>
              <a:t>个元素构成的</a:t>
            </a:r>
            <a:r>
              <a:rPr lang="en-US" altLang="zh-CN" dirty="0"/>
              <a:t>4</a:t>
            </a:r>
            <a:r>
              <a:rPr lang="zh-CN" altLang="en-US" dirty="0"/>
              <a:t>字节整型数组，起始地址是</a:t>
            </a:r>
            <a:r>
              <a:rPr lang="en-US" altLang="zh-CN" dirty="0"/>
              <a:t>100</a:t>
            </a:r>
          </a:p>
          <a:p>
            <a:r>
              <a:rPr lang="zh-CN" altLang="en-US" dirty="0"/>
              <a:t>有一个</a:t>
            </a:r>
            <a:r>
              <a:rPr lang="en-US" altLang="zh-CN" dirty="0"/>
              <a:t>8</a:t>
            </a:r>
            <a:r>
              <a:rPr lang="zh-CN" altLang="en-US" dirty="0"/>
              <a:t>位的小虚拟地址空间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VPN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offset(16</a:t>
            </a:r>
            <a:r>
              <a:rPr lang="zh-CN" altLang="en-US" dirty="0"/>
              <a:t>字节大小的页面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59817-53E7-FB4A-B656-F442BECD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F9295B-2E4F-EBE4-2089-DC6BB218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03" y="1404957"/>
            <a:ext cx="4102704" cy="5107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010E8C-E0C3-0B28-701D-C6E651AD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93" y="3194513"/>
            <a:ext cx="5205442" cy="16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990E-7ED7-33E5-89CD-8D721B42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D96B-1E97-0269-F9CA-FBA0A4F1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次的内存访问中</a:t>
            </a:r>
            <a:r>
              <a:rPr lang="en-US" altLang="zh-CN" dirty="0"/>
              <a:t>TLB</a:t>
            </a:r>
            <a:r>
              <a:rPr lang="zh-CN" altLang="en-US" dirty="0"/>
              <a:t>的表现为</a:t>
            </a:r>
            <a:endParaRPr lang="en-US" altLang="zh-CN" dirty="0"/>
          </a:p>
          <a:p>
            <a:r>
              <a:rPr lang="zh-CN" altLang="en-US" dirty="0"/>
              <a:t>未命中、命中、命中、未命中、命中、命中、命中、未命中、命中、命中</a:t>
            </a:r>
            <a:endParaRPr lang="en-US" altLang="zh-CN" dirty="0"/>
          </a:p>
          <a:p>
            <a:r>
              <a:rPr lang="zh-CN" altLang="en-US" dirty="0"/>
              <a:t>命中率</a:t>
            </a:r>
            <a:r>
              <a:rPr lang="en-US" altLang="zh-CN" dirty="0"/>
              <a:t>(hit rate)</a:t>
            </a:r>
            <a:r>
              <a:rPr lang="zh-CN" altLang="en-US" dirty="0"/>
              <a:t>为：</a:t>
            </a:r>
            <a:r>
              <a:rPr lang="en-US" altLang="zh-CN" dirty="0"/>
              <a:t>70%</a:t>
            </a:r>
          </a:p>
          <a:p>
            <a:r>
              <a:rPr lang="zh-CN" altLang="en-US" dirty="0"/>
              <a:t>即使是首次访问数组，但得益于</a:t>
            </a:r>
            <a:r>
              <a:rPr lang="zh-CN" altLang="en-US" dirty="0">
                <a:solidFill>
                  <a:srgbClr val="FF0000"/>
                </a:solidFill>
              </a:rPr>
              <a:t>空间局部性</a:t>
            </a:r>
            <a:r>
              <a:rPr lang="zh-CN" altLang="en-US" dirty="0"/>
              <a:t>，</a:t>
            </a:r>
            <a:r>
              <a:rPr lang="en-US" altLang="zh-CN" dirty="0"/>
              <a:t>TLB</a:t>
            </a:r>
            <a:r>
              <a:rPr lang="zh-CN" altLang="en-US" dirty="0"/>
              <a:t>还是提高了性能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空间局部性</a:t>
            </a:r>
            <a:r>
              <a:rPr lang="zh-CN" altLang="en-US" dirty="0"/>
              <a:t>：程序可能很快访问当前访问的地址周围的指令或数据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时间局部性</a:t>
            </a:r>
            <a:r>
              <a:rPr lang="zh-CN" altLang="en-US" dirty="0"/>
              <a:t>：程序可能很快再次访问最近访问过的指令或数据</a:t>
            </a:r>
            <a:endParaRPr lang="en-US" altLang="zh-CN" dirty="0"/>
          </a:p>
          <a:p>
            <a:r>
              <a:rPr lang="zh-CN" altLang="en-US" dirty="0"/>
              <a:t>空间和时间的局部性是计算机系统中所有缓存设计的基础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1797E-886D-8720-7B82-C0BC6EFF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93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8785-855E-0B18-36BC-E0A0204B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谁来处理</a:t>
            </a:r>
            <a:r>
              <a:rPr lang="en-US" altLang="zh-CN" dirty="0"/>
              <a:t>TLB</a:t>
            </a:r>
            <a:r>
              <a:rPr lang="zh-CN" altLang="en-US" dirty="0"/>
              <a:t>未命中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E4CAD-4CE1-04B2-3CED-3B004108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</a:t>
            </a:r>
            <a:endParaRPr lang="en-US" altLang="zh-CN" dirty="0"/>
          </a:p>
          <a:p>
            <a:pPr lvl="1"/>
            <a:r>
              <a:rPr lang="zh-CN" altLang="en-US" dirty="0"/>
              <a:t>发生</a:t>
            </a:r>
            <a:r>
              <a:rPr lang="en-US" altLang="zh-CN" dirty="0"/>
              <a:t>TLB</a:t>
            </a:r>
            <a:r>
              <a:rPr lang="zh-CN" altLang="en-US" dirty="0"/>
              <a:t>未命中时，硬件遍历页表</a:t>
            </a:r>
            <a:endParaRPr lang="en-US" altLang="zh-CN" dirty="0"/>
          </a:p>
          <a:p>
            <a:pPr lvl="1"/>
            <a:r>
              <a:rPr lang="zh-CN" altLang="en-US" dirty="0"/>
              <a:t>找到正确的页表项，更新</a:t>
            </a:r>
            <a:r>
              <a:rPr lang="en-US" altLang="zh-CN" dirty="0"/>
              <a:t>TLB</a:t>
            </a:r>
          </a:p>
          <a:p>
            <a:pPr lvl="1"/>
            <a:r>
              <a:rPr lang="zh-CN" altLang="en-US" dirty="0"/>
              <a:t>重试该指令</a:t>
            </a:r>
            <a:endParaRPr lang="en-US" altLang="zh-CN" dirty="0"/>
          </a:p>
          <a:p>
            <a:pPr lvl="1"/>
            <a:r>
              <a:rPr lang="zh-CN" altLang="en-US" dirty="0"/>
              <a:t>典型的是</a:t>
            </a:r>
            <a:r>
              <a:rPr lang="en-US" altLang="zh-CN" dirty="0"/>
              <a:t>CISC</a:t>
            </a:r>
            <a:r>
              <a:rPr lang="zh-CN" altLang="en-US" dirty="0"/>
              <a:t>架构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x86)</a:t>
            </a:r>
          </a:p>
          <a:p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发生</a:t>
            </a:r>
            <a:r>
              <a:rPr lang="en-US" altLang="zh-CN" dirty="0"/>
              <a:t>TLB</a:t>
            </a:r>
            <a:r>
              <a:rPr lang="zh-CN" altLang="en-US" dirty="0"/>
              <a:t>未命中时，硬件抛出一个异常</a:t>
            </a:r>
            <a:endParaRPr lang="en-US" altLang="zh-CN" dirty="0"/>
          </a:p>
          <a:p>
            <a:pPr lvl="1"/>
            <a:r>
              <a:rPr lang="zh-CN" altLang="en-US" dirty="0"/>
              <a:t>暂停当前指令，跳转到异常处理程序（由</a:t>
            </a:r>
            <a:r>
              <a:rPr lang="en-US" altLang="zh-CN" dirty="0"/>
              <a:t>OS</a:t>
            </a:r>
            <a:r>
              <a:rPr lang="zh-CN" altLang="en-US" dirty="0"/>
              <a:t>编写的）</a:t>
            </a:r>
            <a:endParaRPr lang="en-US" altLang="zh-CN" dirty="0"/>
          </a:p>
          <a:p>
            <a:pPr lvl="1"/>
            <a:r>
              <a:rPr lang="zh-CN" altLang="en-US" dirty="0"/>
              <a:t>异常处理程序负责查找页表中的映射，并更新</a:t>
            </a:r>
            <a:r>
              <a:rPr lang="en-US" altLang="zh-CN" dirty="0"/>
              <a:t>TLB</a:t>
            </a:r>
            <a:r>
              <a:rPr lang="zh-CN" altLang="en-US" dirty="0"/>
              <a:t>（利用特权指令）</a:t>
            </a:r>
            <a:endParaRPr lang="en-US" altLang="zh-CN" dirty="0"/>
          </a:p>
          <a:p>
            <a:pPr lvl="1"/>
            <a:r>
              <a:rPr lang="zh-CN" altLang="en-US" dirty="0"/>
              <a:t>从陷阱返回，并重新执行该指令</a:t>
            </a:r>
            <a:endParaRPr lang="en-US" altLang="zh-CN" dirty="0"/>
          </a:p>
          <a:p>
            <a:pPr lvl="1"/>
            <a:r>
              <a:rPr lang="zh-CN" altLang="en-US" dirty="0"/>
              <a:t>典型的时</a:t>
            </a:r>
            <a:r>
              <a:rPr lang="en-US" altLang="zh-CN" dirty="0"/>
              <a:t>RISC</a:t>
            </a:r>
            <a:r>
              <a:rPr lang="zh-CN" altLang="en-US" dirty="0"/>
              <a:t>架构（例如</a:t>
            </a:r>
            <a:r>
              <a:rPr lang="en-US" altLang="zh-CN" dirty="0"/>
              <a:t>MIPS</a:t>
            </a:r>
            <a:r>
              <a:rPr lang="zh-CN" altLang="en-US" dirty="0"/>
              <a:t>、</a:t>
            </a:r>
            <a:r>
              <a:rPr lang="en-US" altLang="zh-CN" dirty="0"/>
              <a:t>SPARC)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39A5-A56B-369A-CFFB-AF8C77C8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9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解决空间管理的两种通用方案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将空间分割为</a:t>
            </a:r>
            <a:r>
              <a:rPr lang="zh-CN" altLang="en-US" dirty="0">
                <a:solidFill>
                  <a:srgbClr val="FF0000"/>
                </a:solidFill>
              </a:rPr>
              <a:t>可变长度</a:t>
            </a:r>
            <a:r>
              <a:rPr lang="zh-CN" altLang="en-US" dirty="0"/>
              <a:t>的小块</a:t>
            </a:r>
            <a:endParaRPr lang="en-US" altLang="zh-CN" dirty="0"/>
          </a:p>
          <a:p>
            <a:pPr lvl="1"/>
            <a:r>
              <a:rPr lang="zh-CN" altLang="en-US" dirty="0"/>
              <a:t>例如，上一章的分段内存管理</a:t>
            </a:r>
            <a:endParaRPr lang="en-US" altLang="zh-CN" dirty="0"/>
          </a:p>
          <a:p>
            <a:pPr lvl="1"/>
            <a:r>
              <a:rPr lang="zh-CN" altLang="en-US" dirty="0"/>
              <a:t>缺点是产生碎片化现象</a:t>
            </a:r>
            <a:endParaRPr lang="en-US" altLang="zh-CN" dirty="0"/>
          </a:p>
          <a:p>
            <a:r>
              <a:rPr lang="zh-CN" altLang="en-US" dirty="0"/>
              <a:t>将空间分割成</a:t>
            </a:r>
            <a:r>
              <a:rPr lang="zh-CN" altLang="en-US" dirty="0">
                <a:solidFill>
                  <a:srgbClr val="FF0000"/>
                </a:solidFill>
              </a:rPr>
              <a:t>固定长度</a:t>
            </a:r>
            <a:r>
              <a:rPr lang="zh-CN" altLang="en-US" dirty="0"/>
              <a:t>的小块</a:t>
            </a:r>
            <a:endParaRPr lang="en-US" altLang="zh-CN" dirty="0"/>
          </a:p>
          <a:p>
            <a:pPr lvl="1"/>
            <a:r>
              <a:rPr lang="zh-CN" altLang="en-US" dirty="0"/>
              <a:t>例如，这一章将要介绍的分页内存管理</a:t>
            </a:r>
            <a:endParaRPr lang="en-US" altLang="zh-CN" dirty="0"/>
          </a:p>
          <a:p>
            <a:pPr lvl="1"/>
            <a:r>
              <a:rPr lang="zh-CN" altLang="en-US" dirty="0"/>
              <a:t>分页内存管理中的一个小块被称为“页”，物理页面被称为“页帧”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BE08-DA20-BE9E-3D20-4823DCAD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E7A76-7DE2-2FD9-438A-88307C58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TLB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项、</a:t>
            </a:r>
            <a:r>
              <a:rPr lang="en-US" altLang="zh-CN" dirty="0"/>
              <a:t>64</a:t>
            </a:r>
            <a:r>
              <a:rPr lang="zh-CN" altLang="en-US" dirty="0"/>
              <a:t>项、</a:t>
            </a:r>
            <a:r>
              <a:rPr lang="en-US" altLang="zh-CN" dirty="0"/>
              <a:t>128</a:t>
            </a:r>
            <a:r>
              <a:rPr lang="zh-CN" altLang="en-US" dirty="0"/>
              <a:t>项</a:t>
            </a:r>
            <a:endParaRPr lang="en-US" altLang="zh-CN" dirty="0"/>
          </a:p>
          <a:p>
            <a:r>
              <a:rPr lang="zh-CN" altLang="en-US" dirty="0"/>
              <a:t>这些项是全相联的</a:t>
            </a:r>
            <a:endParaRPr lang="en-US" altLang="zh-CN" dirty="0"/>
          </a:p>
          <a:p>
            <a:pPr lvl="1"/>
            <a:r>
              <a:rPr lang="zh-CN" altLang="en-US" dirty="0"/>
              <a:t>意味着一条地址映射可能存储在</a:t>
            </a:r>
            <a:r>
              <a:rPr lang="en-US" altLang="zh-CN" dirty="0"/>
              <a:t>TLB</a:t>
            </a:r>
            <a:r>
              <a:rPr lang="zh-CN" altLang="en-US" dirty="0"/>
              <a:t>中的任意位置</a:t>
            </a:r>
            <a:endParaRPr lang="en-US" altLang="zh-CN" dirty="0"/>
          </a:p>
          <a:p>
            <a:pPr lvl="1"/>
            <a:r>
              <a:rPr lang="zh-CN" altLang="en-US" dirty="0"/>
              <a:t>硬件并行地查找</a:t>
            </a:r>
            <a:r>
              <a:rPr lang="en-US" altLang="zh-CN" dirty="0"/>
              <a:t>TLB</a:t>
            </a:r>
          </a:p>
          <a:p>
            <a:endParaRPr lang="en-US" altLang="zh-CN" dirty="0"/>
          </a:p>
          <a:p>
            <a:r>
              <a:rPr lang="zh-CN" altLang="en-US" dirty="0"/>
              <a:t>其他位中有一个“有效位”</a:t>
            </a:r>
            <a:endParaRPr lang="en-US" altLang="zh-CN" dirty="0"/>
          </a:p>
          <a:p>
            <a:pPr lvl="1"/>
            <a:r>
              <a:rPr lang="zh-CN" altLang="en-US" dirty="0"/>
              <a:t>有效位：该项是不是有效的地址映射</a:t>
            </a:r>
            <a:endParaRPr lang="en-US" altLang="zh-CN" dirty="0"/>
          </a:p>
          <a:p>
            <a:pPr lvl="1"/>
            <a:r>
              <a:rPr lang="zh-CN" altLang="en-US" dirty="0"/>
              <a:t>保护位：表示该页是否有访问权限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148BC-42C2-BD73-A6DC-D64EFFC2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51C2FF-ADA7-18C4-DA4E-C55434E4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5" y="3240302"/>
            <a:ext cx="3904215" cy="6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6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AE905-2F29-CE0B-5264-6A8D382F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上下文切换时</a:t>
            </a:r>
            <a:r>
              <a:rPr lang="en-US" altLang="zh-CN" dirty="0"/>
              <a:t>TLB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48CDD-35B6-09E1-9168-E0C2204D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进程切换时</a:t>
            </a:r>
            <a:r>
              <a:rPr lang="en-US" altLang="zh-CN" dirty="0"/>
              <a:t>TLB</a:t>
            </a:r>
            <a:r>
              <a:rPr lang="zh-CN" altLang="en-US" dirty="0"/>
              <a:t>面临的问题</a:t>
            </a:r>
            <a:endParaRPr lang="en-US" altLang="zh-CN" dirty="0"/>
          </a:p>
          <a:p>
            <a:pPr lvl="1"/>
            <a:r>
              <a:rPr lang="en-US" altLang="zh-CN" dirty="0"/>
              <a:t>TLB</a:t>
            </a:r>
            <a:r>
              <a:rPr lang="zh-CN" altLang="en-US" dirty="0"/>
              <a:t>中的虚拟地址到物理地址的映射只对当前进程有效</a:t>
            </a:r>
            <a:endParaRPr lang="en-US" altLang="zh-CN" dirty="0"/>
          </a:p>
          <a:p>
            <a:pPr lvl="1"/>
            <a:r>
              <a:rPr lang="zh-CN" altLang="en-US" dirty="0"/>
              <a:t>当发生进程切换时，</a:t>
            </a:r>
            <a:r>
              <a:rPr lang="en-US" altLang="zh-CN" dirty="0"/>
              <a:t>OS</a:t>
            </a:r>
            <a:r>
              <a:rPr lang="zh-CN" altLang="en-US" dirty="0"/>
              <a:t>必须确保新进程不要</a:t>
            </a:r>
            <a:r>
              <a:rPr lang="zh-CN" altLang="en-US"/>
              <a:t>误读旧进程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en-US" altLang="zh-CN" dirty="0"/>
              <a:t>P1</a:t>
            </a:r>
            <a:r>
              <a:rPr lang="zh-CN" altLang="en-US" dirty="0"/>
              <a:t>进程中</a:t>
            </a:r>
            <a:r>
              <a:rPr lang="en-US" altLang="zh-CN" dirty="0"/>
              <a:t>10</a:t>
            </a:r>
            <a:r>
              <a:rPr lang="zh-CN" altLang="en-US" dirty="0"/>
              <a:t>号</a:t>
            </a:r>
            <a:r>
              <a:rPr lang="en-US" altLang="zh-CN" dirty="0"/>
              <a:t>VPN</a:t>
            </a:r>
            <a:r>
              <a:rPr lang="zh-CN" altLang="en-US" dirty="0"/>
              <a:t>映射到</a:t>
            </a:r>
            <a:r>
              <a:rPr lang="en-US" altLang="zh-CN" dirty="0"/>
              <a:t>100</a:t>
            </a:r>
            <a:r>
              <a:rPr lang="zh-CN" altLang="en-US" dirty="0"/>
              <a:t>号</a:t>
            </a:r>
            <a:r>
              <a:rPr lang="en-US" altLang="zh-CN" dirty="0"/>
              <a:t>PFN</a:t>
            </a:r>
          </a:p>
          <a:p>
            <a:pPr lvl="1"/>
            <a:r>
              <a:rPr lang="en-US" altLang="zh-CN" dirty="0"/>
              <a:t>P2</a:t>
            </a:r>
            <a:r>
              <a:rPr lang="zh-CN" altLang="en-US" dirty="0"/>
              <a:t>进程中</a:t>
            </a:r>
            <a:r>
              <a:rPr lang="en-US" altLang="zh-CN" dirty="0"/>
              <a:t>10</a:t>
            </a:r>
            <a:r>
              <a:rPr lang="zh-CN" altLang="en-US" dirty="0"/>
              <a:t>号</a:t>
            </a:r>
            <a:r>
              <a:rPr lang="en-US" altLang="zh-CN" dirty="0"/>
              <a:t>VPN</a:t>
            </a:r>
            <a:r>
              <a:rPr lang="zh-CN" altLang="en-US" dirty="0"/>
              <a:t>映射到</a:t>
            </a:r>
            <a:r>
              <a:rPr lang="en-US" altLang="zh-CN" dirty="0"/>
              <a:t>170</a:t>
            </a:r>
            <a:r>
              <a:rPr lang="zh-CN" altLang="en-US" dirty="0"/>
              <a:t>号</a:t>
            </a:r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50C99-E791-9D96-0FA0-ECFCFC81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462918-A8DE-1F28-4397-C9E82E6D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68" y="4242628"/>
            <a:ext cx="3961120" cy="17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B971-0FA8-37C3-1D26-038C31C3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上下文切换时</a:t>
            </a:r>
            <a:r>
              <a:rPr lang="en-US" altLang="zh-CN" dirty="0"/>
              <a:t>TLB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587D4-76AD-F073-094E-EBA21450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解决上述问题的一个解决方案</a:t>
            </a:r>
            <a:endParaRPr lang="en-US" altLang="zh-CN" dirty="0"/>
          </a:p>
          <a:p>
            <a:pPr lvl="1"/>
            <a:r>
              <a:rPr lang="zh-CN" altLang="en-US" dirty="0"/>
              <a:t>上下文切换时，简单地清空</a:t>
            </a:r>
            <a:r>
              <a:rPr lang="en-US" altLang="zh-CN" dirty="0"/>
              <a:t>TLB</a:t>
            </a:r>
          </a:p>
          <a:p>
            <a:pPr lvl="1"/>
            <a:r>
              <a:rPr lang="en-US" altLang="zh-CN" dirty="0"/>
              <a:t>TLB</a:t>
            </a:r>
            <a:r>
              <a:rPr lang="zh-CN" altLang="en-US" dirty="0"/>
              <a:t>中所有有效位</a:t>
            </a:r>
            <a:r>
              <a:rPr lang="en-US" altLang="zh-CN" dirty="0"/>
              <a:t>(valid)</a:t>
            </a:r>
            <a:r>
              <a:rPr lang="zh-CN" altLang="en-US" dirty="0"/>
              <a:t>置为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代价：每次进程切换都会发生</a:t>
            </a:r>
            <a:r>
              <a:rPr lang="en-US" altLang="zh-CN" dirty="0"/>
              <a:t>TLB</a:t>
            </a:r>
            <a:r>
              <a:rPr lang="zh-CN" altLang="en-US" dirty="0"/>
              <a:t>未命中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CB9C8-66FB-F02E-851B-21A4D611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5E3A9-46FE-BB1A-C98B-E23FD901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8" y="3238497"/>
            <a:ext cx="3961120" cy="17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4826-E023-08DA-D8AC-56CD835D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上下文切换时</a:t>
            </a:r>
            <a:r>
              <a:rPr lang="en-US" altLang="zh-CN" dirty="0"/>
              <a:t>TLB</a:t>
            </a:r>
            <a:r>
              <a:rPr lang="zh-CN" altLang="en-US" dirty="0"/>
              <a:t>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46397-3258-D96A-C398-71A65353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更好的一种方案</a:t>
            </a:r>
            <a:endParaRPr lang="en-US" altLang="zh-CN" dirty="0"/>
          </a:p>
          <a:p>
            <a:pPr lvl="1"/>
            <a:r>
              <a:rPr lang="en-US" altLang="zh-CN" dirty="0"/>
              <a:t>TLB</a:t>
            </a:r>
            <a:r>
              <a:rPr lang="zh-CN" altLang="en-US" dirty="0"/>
              <a:t>中添加一个地址空间标识符</a:t>
            </a:r>
            <a:r>
              <a:rPr lang="en-US" altLang="zh-CN" dirty="0"/>
              <a:t>(Address Space Identifier</a:t>
            </a:r>
            <a:r>
              <a:rPr lang="zh-CN" altLang="en-US" dirty="0"/>
              <a:t>，</a:t>
            </a:r>
            <a:r>
              <a:rPr lang="en-US" altLang="zh-CN" dirty="0"/>
              <a:t>ASID)</a:t>
            </a:r>
          </a:p>
          <a:p>
            <a:pPr lvl="1"/>
            <a:r>
              <a:rPr lang="en-US" altLang="zh-CN" dirty="0"/>
              <a:t>ASID</a:t>
            </a:r>
            <a:r>
              <a:rPr lang="zh-CN" altLang="en-US" dirty="0"/>
              <a:t>是进程标识符，但比</a:t>
            </a:r>
            <a:r>
              <a:rPr lang="en-US" altLang="zh-CN" dirty="0"/>
              <a:t>PID</a:t>
            </a:r>
            <a:r>
              <a:rPr lang="zh-CN" altLang="en-US" dirty="0"/>
              <a:t>位数少</a:t>
            </a:r>
            <a:r>
              <a:rPr lang="en-US" altLang="zh-CN" dirty="0"/>
              <a:t>(PID:32</a:t>
            </a:r>
            <a:r>
              <a:rPr lang="zh-CN" altLang="en-US" dirty="0"/>
              <a:t>位，</a:t>
            </a:r>
            <a:r>
              <a:rPr lang="en-US" altLang="zh-CN" dirty="0"/>
              <a:t>ASID:8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添加</a:t>
            </a:r>
            <a:r>
              <a:rPr lang="en-US" altLang="zh-CN" dirty="0"/>
              <a:t>ASID</a:t>
            </a:r>
            <a:r>
              <a:rPr lang="zh-CN" altLang="en-US" dirty="0"/>
              <a:t>之后的</a:t>
            </a:r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9E186-E677-88EB-1082-2818FD88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5D721-9A8A-0A5D-925B-C4AE1FE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9" y="3132844"/>
            <a:ext cx="5618850" cy="19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17AD7-506D-43C5-FEDD-DC486BB2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替换策略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14C2D-C8B1-CAAD-1424-1676BCF7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中添加新项时，会替换一个旧项目，应该替换哪一个？</a:t>
            </a:r>
            <a:endParaRPr lang="en-US" altLang="zh-CN" dirty="0"/>
          </a:p>
          <a:p>
            <a:r>
              <a:rPr lang="en-US" altLang="zh-CN" dirty="0"/>
              <a:t>LRU(least-recently-used):</a:t>
            </a:r>
            <a:r>
              <a:rPr lang="zh-CN" altLang="en-US" dirty="0"/>
              <a:t>最近最少使用</a:t>
            </a:r>
            <a:endParaRPr lang="en-US" altLang="zh-CN" dirty="0"/>
          </a:p>
          <a:p>
            <a:pPr lvl="1"/>
            <a:r>
              <a:rPr lang="zh-CN" altLang="en-US" dirty="0"/>
              <a:t>最近很少使用的项，大概率以后也会很少使用</a:t>
            </a:r>
            <a:endParaRPr lang="en-US" altLang="zh-CN" dirty="0"/>
          </a:p>
          <a:p>
            <a:r>
              <a:rPr lang="zh-CN" altLang="en-US" dirty="0"/>
              <a:t>随机策略：随机选一项替换</a:t>
            </a:r>
            <a:endParaRPr lang="en-US" altLang="zh-CN" dirty="0"/>
          </a:p>
          <a:p>
            <a:pPr lvl="1"/>
            <a:r>
              <a:rPr lang="zh-CN" altLang="en-US" dirty="0"/>
              <a:t>可以避免一些极端情况</a:t>
            </a:r>
            <a:endParaRPr lang="en-US" altLang="zh-CN" dirty="0"/>
          </a:p>
          <a:p>
            <a:pPr lvl="1"/>
            <a:r>
              <a:rPr lang="zh-CN" altLang="en-US" dirty="0"/>
              <a:t>例如：一个程序循环访问</a:t>
            </a:r>
            <a:r>
              <a:rPr lang="en-US" altLang="zh-CN" dirty="0"/>
              <a:t>n+1</a:t>
            </a:r>
            <a:r>
              <a:rPr lang="zh-CN" altLang="en-US" dirty="0"/>
              <a:t>个项，但</a:t>
            </a:r>
            <a:r>
              <a:rPr lang="en-US" altLang="zh-CN" dirty="0"/>
              <a:t>TLB</a:t>
            </a:r>
            <a:r>
              <a:rPr lang="zh-CN" altLang="en-US" dirty="0"/>
              <a:t>只有</a:t>
            </a:r>
            <a:r>
              <a:rPr lang="en-US" altLang="zh-CN" dirty="0"/>
              <a:t>n</a:t>
            </a:r>
            <a:r>
              <a:rPr lang="zh-CN" altLang="en-US" dirty="0"/>
              <a:t>项，这时</a:t>
            </a:r>
            <a:r>
              <a:rPr lang="en-US" altLang="zh-CN" dirty="0"/>
              <a:t>LRU</a:t>
            </a:r>
            <a:r>
              <a:rPr lang="zh-CN" altLang="en-US" dirty="0"/>
              <a:t>会表现较差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2AA9D-E0F2-B3FC-4290-5CBDD5C0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84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7E2FD-5216-4640-E8C2-F58C5A89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分页：较小的表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2B5B9-7D9E-1C64-1FE6-D25AE38D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分页存在的问题</a:t>
            </a:r>
            <a:endParaRPr lang="en-US" altLang="zh-CN" dirty="0"/>
          </a:p>
          <a:p>
            <a:pPr lvl="1"/>
            <a:r>
              <a:rPr lang="zh-CN" altLang="en-US" dirty="0"/>
              <a:t>速度慢：用</a:t>
            </a:r>
            <a:r>
              <a:rPr lang="en-US" altLang="zh-CN" dirty="0"/>
              <a:t>TLB</a:t>
            </a:r>
            <a:r>
              <a:rPr lang="zh-CN" altLang="en-US" dirty="0"/>
              <a:t>解决</a:t>
            </a:r>
            <a:endParaRPr lang="en-US" altLang="zh-CN" dirty="0"/>
          </a:p>
          <a:p>
            <a:pPr lvl="1"/>
            <a:r>
              <a:rPr lang="zh-CN" altLang="en-US" dirty="0"/>
              <a:t>页表太大：更大的页、混合方法、多级页表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16C85-1C08-50B2-EA48-32BA252F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46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F29D-771C-EAA8-F3D0-40EDBFC9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更大的页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043CD-A190-4302-9732-90AB6D0AB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方案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假设采用</a:t>
                </a:r>
                <a:r>
                  <a:rPr lang="en-US" altLang="zh-CN" dirty="0"/>
                  <a:t>32bit</a:t>
                </a:r>
                <a:r>
                  <a:rPr lang="zh-CN" altLang="en-US" dirty="0"/>
                  <a:t>地址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每个页的大小为</a:t>
                </a:r>
                <a:r>
                  <a:rPr lang="en-US" altLang="zh-CN" dirty="0"/>
                  <a:t>16KB</a:t>
                </a:r>
                <a:r>
                  <a:rPr lang="zh-CN" altLang="en-US" dirty="0"/>
                  <a:t>，用</a:t>
                </a:r>
                <a:r>
                  <a:rPr lang="en-US" altLang="zh-CN" dirty="0"/>
                  <a:t>14bit</a:t>
                </a:r>
                <a:r>
                  <a:rPr lang="zh-CN" altLang="en-US" dirty="0"/>
                  <a:t>表示页内偏移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剩余的</a:t>
                </a:r>
                <a:r>
                  <a:rPr lang="en-US" altLang="zh-CN" dirty="0"/>
                  <a:t>18bit</a:t>
                </a:r>
                <a:r>
                  <a:rPr lang="zh-CN" altLang="en-US" dirty="0"/>
                  <a:t>用于表示</a:t>
                </a:r>
                <a:r>
                  <a:rPr lang="en-US" altLang="zh-CN" dirty="0"/>
                  <a:t>VPN</a:t>
                </a:r>
              </a:p>
              <a:p>
                <a:pPr lvl="1"/>
                <a:r>
                  <a:rPr lang="zh-CN" altLang="en-US" dirty="0"/>
                  <a:t>页表中共有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项，页表占用</a:t>
                </a:r>
                <a:r>
                  <a:rPr lang="en-US" altLang="zh-CN" dirty="0"/>
                  <a:t>1MB</a:t>
                </a:r>
              </a:p>
              <a:p>
                <a:pPr lvl="1"/>
                <a:r>
                  <a:rPr lang="zh-CN" altLang="en-US" dirty="0"/>
                  <a:t>相比于</a:t>
                </a:r>
                <a:r>
                  <a:rPr lang="en-US" altLang="zh-CN" dirty="0"/>
                  <a:t>4KB</a:t>
                </a:r>
                <a:r>
                  <a:rPr lang="zh-CN" altLang="en-US" dirty="0"/>
                  <a:t>页大小时页表占用的空间缩小为原来的</a:t>
                </a:r>
                <a:r>
                  <a:rPr lang="en-US" altLang="zh-CN" dirty="0"/>
                  <a:t>1/4</a:t>
                </a:r>
              </a:p>
              <a:p>
                <a:r>
                  <a:rPr lang="zh-CN" altLang="en-US" dirty="0"/>
                  <a:t>缺点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页内浪费（内部碎片）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043CD-A190-4302-9732-90AB6D0AB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92B8C-0ECC-ABB0-2D2A-0965082B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91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933A-50A5-11B1-71B8-866C03A1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79AA7-BC89-83C1-4BD3-5F14A5A2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将分页和分段相结合，以减少页表的内存开销</a:t>
            </a:r>
            <a:endParaRPr lang="en-US" altLang="zh-CN" dirty="0"/>
          </a:p>
          <a:p>
            <a:r>
              <a:rPr lang="zh-CN" altLang="en-US" dirty="0"/>
              <a:t>这种组合被称为混合（</a:t>
            </a:r>
            <a:r>
              <a:rPr lang="en-US" altLang="zh-CN" dirty="0"/>
              <a:t>hybrid</a:t>
            </a:r>
            <a:r>
              <a:rPr lang="zh-CN" altLang="en-US" dirty="0"/>
              <a:t>）方案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Multics</a:t>
            </a:r>
            <a:r>
              <a:rPr lang="zh-CN" altLang="en-US" dirty="0"/>
              <a:t>的创造者</a:t>
            </a:r>
            <a:r>
              <a:rPr lang="en-US" altLang="zh-CN" dirty="0"/>
              <a:t>Jack Dennis</a:t>
            </a:r>
            <a:r>
              <a:rPr lang="zh-CN" altLang="en-US" dirty="0"/>
              <a:t>提出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892D65-935C-D625-6E44-379D6C15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51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BCEF7-7CDB-D988-D347-F90C7A8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A6663-2681-1089-70CE-BCC1493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16KB</a:t>
            </a:r>
            <a:r>
              <a:rPr lang="zh-CN" altLang="en-US" dirty="0"/>
              <a:t>的地址空间和</a:t>
            </a:r>
            <a:r>
              <a:rPr lang="en-US" altLang="zh-CN" dirty="0"/>
              <a:t>1KB</a:t>
            </a:r>
            <a:r>
              <a:rPr lang="zh-CN" altLang="en-US" dirty="0"/>
              <a:t>大小的页</a:t>
            </a:r>
            <a:endParaRPr lang="en-US" altLang="zh-CN" dirty="0"/>
          </a:p>
          <a:p>
            <a:r>
              <a:rPr lang="zh-CN" altLang="en-US" dirty="0"/>
              <a:t>大部分页表都没有使用，充满了无效的（</a:t>
            </a:r>
            <a:r>
              <a:rPr lang="en-US" altLang="zh-CN" dirty="0"/>
              <a:t>invalid)</a:t>
            </a:r>
            <a:r>
              <a:rPr lang="zh-CN" altLang="en-US" dirty="0"/>
              <a:t>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96A7A-1A36-EC7C-B452-74A06052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FB895-AB11-AD6B-17D8-CDE7B0FA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2333734"/>
            <a:ext cx="4317439" cy="40507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C8FD36-B82B-BE87-2A5C-696BF2FF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118" y="2102265"/>
            <a:ext cx="4427383" cy="41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75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F1202-9B9A-BDD3-49FB-469749AD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EC0E2-0C91-D2BA-940C-9DEBAD9C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分段机制</a:t>
            </a:r>
            <a:endParaRPr lang="en-US" altLang="zh-CN" dirty="0"/>
          </a:p>
          <a:p>
            <a:pPr lvl="1"/>
            <a:r>
              <a:rPr lang="zh-CN" altLang="en-US" dirty="0"/>
              <a:t>基址和界限寄存器用于指定一个段的起始地址及范围</a:t>
            </a:r>
            <a:endParaRPr lang="en-US" altLang="zh-CN" dirty="0"/>
          </a:p>
          <a:p>
            <a:r>
              <a:rPr lang="zh-CN" altLang="en-US" dirty="0"/>
              <a:t>混合方案</a:t>
            </a:r>
            <a:endParaRPr lang="en-US" altLang="zh-CN" dirty="0"/>
          </a:p>
          <a:p>
            <a:pPr lvl="1"/>
            <a:r>
              <a:rPr lang="zh-CN" altLang="en-US" dirty="0"/>
              <a:t>不是为进程的整个地址空间提供单个页表</a:t>
            </a:r>
            <a:endParaRPr lang="en-US" altLang="zh-CN" dirty="0"/>
          </a:p>
          <a:p>
            <a:pPr lvl="1"/>
            <a:r>
              <a:rPr lang="zh-CN" altLang="en-US" dirty="0"/>
              <a:t>为每个逻辑分段提供一个页表</a:t>
            </a:r>
            <a:endParaRPr lang="en-US" altLang="zh-CN" dirty="0"/>
          </a:p>
          <a:p>
            <a:pPr lvl="1"/>
            <a:r>
              <a:rPr lang="zh-CN" altLang="en-US" dirty="0"/>
              <a:t>段基址寄存器：保存该段的页表物理地址</a:t>
            </a:r>
            <a:endParaRPr lang="en-US" altLang="zh-CN" dirty="0"/>
          </a:p>
          <a:p>
            <a:pPr lvl="1"/>
            <a:r>
              <a:rPr lang="zh-CN" altLang="en-US" dirty="0"/>
              <a:t>段界限寄存器：指示页表的结尾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BD6D5-4EF4-DF4E-B317-A5108D3A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810C0-2B08-EF93-A677-2323106F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70BD-116F-FA2E-E6CA-6C10DC87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如何通过分页机制提供内存虚拟化，以避免分段方式存在的问题</a:t>
            </a:r>
            <a:endParaRPr lang="en-US" altLang="zh-CN" dirty="0"/>
          </a:p>
          <a:p>
            <a:r>
              <a:rPr lang="zh-CN" altLang="en-US" dirty="0"/>
              <a:t>分页需要的基本技术</a:t>
            </a:r>
            <a:endParaRPr lang="en-US" altLang="zh-CN" dirty="0"/>
          </a:p>
          <a:p>
            <a:r>
              <a:rPr lang="zh-CN" altLang="en-US" dirty="0"/>
              <a:t>如何降低分页带来的时间和空间开销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1DCFB-0F27-72B1-64AF-42289672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556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E200D-510F-A534-A71F-9B37389E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37CAB-D7DA-C54C-FD66-3172E8FD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32</a:t>
            </a:r>
            <a:r>
              <a:rPr lang="zh-CN" altLang="en-US" dirty="0"/>
              <a:t>位虚拟地址，页大小为</a:t>
            </a:r>
            <a:r>
              <a:rPr lang="en-US" altLang="zh-CN" dirty="0"/>
              <a:t>4KB</a:t>
            </a:r>
            <a:r>
              <a:rPr lang="zh-CN" altLang="en-US" dirty="0"/>
              <a:t>，共有</a:t>
            </a:r>
            <a:r>
              <a:rPr lang="en-US" altLang="zh-CN" dirty="0"/>
              <a:t>4</a:t>
            </a:r>
            <a:r>
              <a:rPr lang="zh-CN" altLang="en-US" dirty="0"/>
              <a:t>个段</a:t>
            </a:r>
            <a:endParaRPr lang="en-US" altLang="zh-CN" dirty="0"/>
          </a:p>
          <a:p>
            <a:r>
              <a:rPr lang="zh-CN" altLang="en-US" dirty="0"/>
              <a:t>段号</a:t>
            </a:r>
            <a:r>
              <a:rPr lang="en-US" altLang="zh-CN" dirty="0"/>
              <a:t>(Seg)</a:t>
            </a:r>
            <a:r>
              <a:rPr lang="zh-CN" altLang="en-US" dirty="0"/>
              <a:t>占用</a:t>
            </a:r>
            <a:r>
              <a:rPr lang="en-US" altLang="zh-CN" dirty="0"/>
              <a:t>2bit</a:t>
            </a:r>
            <a:r>
              <a:rPr lang="zh-CN" altLang="en-US" dirty="0"/>
              <a:t>，</a:t>
            </a:r>
            <a:r>
              <a:rPr lang="en-US" altLang="zh-CN" dirty="0"/>
              <a:t>VPN</a:t>
            </a:r>
            <a:r>
              <a:rPr lang="zh-CN" altLang="en-US" dirty="0"/>
              <a:t>占用</a:t>
            </a:r>
            <a:r>
              <a:rPr lang="en-US" altLang="zh-CN" dirty="0"/>
              <a:t>18bit</a:t>
            </a:r>
            <a:r>
              <a:rPr lang="zh-CN" altLang="en-US" dirty="0"/>
              <a:t>，业内偏移</a:t>
            </a:r>
            <a:r>
              <a:rPr lang="en-US" altLang="zh-CN" dirty="0"/>
              <a:t>(Offset)</a:t>
            </a:r>
            <a:r>
              <a:rPr lang="zh-CN" altLang="en-US" dirty="0"/>
              <a:t>占用</a:t>
            </a:r>
            <a:r>
              <a:rPr lang="en-US" altLang="zh-CN" dirty="0"/>
              <a:t>12bit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8B80A-CCE3-AC2C-908E-01745CDC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E6A973-2CC9-985E-C7A1-C7AAF120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38" y="2932993"/>
            <a:ext cx="9846179" cy="9920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D7961C-2D4F-D45C-489B-8450AB00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2" y="4249590"/>
            <a:ext cx="9213791" cy="1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46B93-17F1-90DD-45EF-C2D485D5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39604-D323-D7EB-073C-45BB056A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将页表分成页大小的单元</a:t>
            </a:r>
            <a:endParaRPr lang="en-US" altLang="zh-CN" dirty="0"/>
          </a:p>
          <a:p>
            <a:r>
              <a:rPr lang="zh-CN" altLang="en-US" dirty="0"/>
              <a:t>如果整页的页表项</a:t>
            </a:r>
            <a:r>
              <a:rPr lang="en-US" altLang="zh-CN" dirty="0"/>
              <a:t>(PTE)</a:t>
            </a:r>
            <a:r>
              <a:rPr lang="zh-CN" altLang="en-US" dirty="0"/>
              <a:t>无效，就完全不分配该页的页表</a:t>
            </a:r>
            <a:endParaRPr lang="en-US" altLang="zh-CN" dirty="0"/>
          </a:p>
          <a:p>
            <a:r>
              <a:rPr lang="zh-CN" altLang="en-US" dirty="0"/>
              <a:t>需要页目录</a:t>
            </a:r>
            <a:r>
              <a:rPr lang="en-US" altLang="zh-CN" dirty="0"/>
              <a:t>(page directory)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50E2C-C8B5-B546-FAAC-ABD1E164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9650FC-F63A-57BE-77F2-E31E724F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97" y="2713290"/>
            <a:ext cx="6385139" cy="3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10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05721-8B45-4D07-D0F9-F3223918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9F752-EFF8-831B-4931-E2D1AC34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两级分页结构</a:t>
            </a:r>
            <a:endParaRPr lang="en-US" altLang="zh-CN" dirty="0"/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32110-9C20-6F6B-6515-B94639F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4DB9B-09F7-7B8C-87B8-1201EA7C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271" y="1999715"/>
            <a:ext cx="4404352" cy="40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1F1D5-0D50-7F71-8B6C-87DF59B0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881B-27A3-FF44-01BF-FF374D96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对内存空间做一个简化</a:t>
            </a:r>
            <a:endParaRPr lang="en-US" altLang="zh-CN" dirty="0"/>
          </a:p>
          <a:p>
            <a:r>
              <a:rPr lang="en-US" altLang="zh-CN" dirty="0"/>
              <a:t>64-byte</a:t>
            </a:r>
            <a:r>
              <a:rPr lang="zh-CN" altLang="en-US" dirty="0"/>
              <a:t>的内存空间</a:t>
            </a:r>
            <a:endParaRPr lang="en-US" altLang="zh-CN" dirty="0"/>
          </a:p>
          <a:p>
            <a:r>
              <a:rPr lang="zh-CN" altLang="en-US" dirty="0"/>
              <a:t>划分为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16-byte</a:t>
            </a:r>
            <a:r>
              <a:rPr lang="zh-CN" altLang="en-US" dirty="0"/>
              <a:t>的页</a:t>
            </a:r>
            <a:endParaRPr lang="en-US" altLang="zh-CN" dirty="0"/>
          </a:p>
          <a:p>
            <a:r>
              <a:rPr lang="zh-CN" altLang="en-US" dirty="0"/>
              <a:t>物理内存大小为</a:t>
            </a:r>
            <a:r>
              <a:rPr lang="en-US" altLang="zh-CN" dirty="0"/>
              <a:t>128-byte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7BEB-B98E-B03B-8DD8-D1EE89CB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D89D42-A55E-9725-BF33-A4C56635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566455"/>
            <a:ext cx="4929204" cy="23526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DBC0C5-C1DD-B9FA-A591-25B239C5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49" y="1556403"/>
            <a:ext cx="5150115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68A72-F58F-9F01-F3E3-58A306ED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FA742-4094-918B-8EAA-57A2C94D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为了记录每一个虚拟地址到物理地址的映射，操作系统为每一个进程维护一个数据结构：</a:t>
            </a:r>
            <a:r>
              <a:rPr lang="zh-CN" altLang="en-US" dirty="0">
                <a:solidFill>
                  <a:srgbClr val="FF0000"/>
                </a:solidFill>
              </a:rPr>
              <a:t>页表</a:t>
            </a:r>
            <a:r>
              <a:rPr lang="en-US" altLang="zh-CN" dirty="0">
                <a:solidFill>
                  <a:srgbClr val="FF0000"/>
                </a:solidFill>
              </a:rPr>
              <a:t>(page table)</a:t>
            </a:r>
          </a:p>
          <a:p>
            <a:r>
              <a:rPr lang="zh-CN" altLang="en-US" dirty="0"/>
              <a:t>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9238D-80C6-5DA0-C8EC-A4DF16EC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14AD33A-B7E1-945F-AD74-48F9BBC32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65155"/>
              </p:ext>
            </p:extLst>
          </p:nvPr>
        </p:nvGraphicFramePr>
        <p:xfrm>
          <a:off x="1828800" y="2770138"/>
          <a:ext cx="5846618" cy="2254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309">
                  <a:extLst>
                    <a:ext uri="{9D8B030D-6E8A-4147-A177-3AD203B41FA5}">
                      <a16:colId xmlns:a16="http://schemas.microsoft.com/office/drawing/2014/main" val="3928710093"/>
                    </a:ext>
                  </a:extLst>
                </a:gridCol>
                <a:gridCol w="2923309">
                  <a:extLst>
                    <a:ext uri="{9D8B030D-6E8A-4147-A177-3AD203B41FA5}">
                      <a16:colId xmlns:a16="http://schemas.microsoft.com/office/drawing/2014/main" val="2122666606"/>
                    </a:ext>
                  </a:extLst>
                </a:gridCol>
              </a:tblGrid>
              <a:tr h="450889">
                <a:tc>
                  <a:txBody>
                    <a:bodyPr/>
                    <a:lstStyle/>
                    <a:p>
                      <a:r>
                        <a:rPr lang="zh-CN" altLang="en-US" dirty="0"/>
                        <a:t>虚拟页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物理页帧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08821"/>
                  </a:ext>
                </a:extLst>
              </a:tr>
              <a:tr h="450889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27256"/>
                  </a:ext>
                </a:extLst>
              </a:tr>
              <a:tr h="45088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24022"/>
                  </a:ext>
                </a:extLst>
              </a:tr>
              <a:tr h="45088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74922"/>
                  </a:ext>
                </a:extLst>
              </a:tr>
              <a:tr h="450889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3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3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2AEC-D65E-146D-4D5D-2F5D7478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D52FE-F6A7-FEEA-1909-39EDC616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现有一个访存指令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每个虚拟地址占用</a:t>
            </a:r>
            <a:r>
              <a:rPr lang="en-US" altLang="zh-CN" dirty="0"/>
              <a:t>6bit</a:t>
            </a:r>
            <a:r>
              <a:rPr lang="zh-CN" altLang="en-US" dirty="0"/>
              <a:t>，因为虚拟地址空间是：</a:t>
            </a:r>
            <a:r>
              <a:rPr lang="en-US" altLang="zh-CN" dirty="0"/>
              <a:t>0-63</a:t>
            </a:r>
          </a:p>
          <a:p>
            <a:r>
              <a:rPr lang="zh-CN" altLang="en-US" dirty="0"/>
              <a:t>虚拟地址可以被分为虚拟页号</a:t>
            </a:r>
            <a:r>
              <a:rPr lang="en-US" altLang="zh-CN" dirty="0"/>
              <a:t>(VPN)</a:t>
            </a:r>
            <a:r>
              <a:rPr lang="zh-CN" altLang="en-US" dirty="0"/>
              <a:t>和页内偏移</a:t>
            </a:r>
            <a:r>
              <a:rPr lang="en-US" altLang="zh-CN" dirty="0"/>
              <a:t>(offset)</a:t>
            </a:r>
            <a:r>
              <a:rPr lang="zh-CN" altLang="en-US" dirty="0"/>
              <a:t>两部分</a:t>
            </a:r>
            <a:endParaRPr lang="en-US" altLang="zh-CN" dirty="0"/>
          </a:p>
          <a:p>
            <a:r>
              <a:rPr lang="zh-CN" altLang="en-US" dirty="0"/>
              <a:t>本实例中共有</a:t>
            </a:r>
            <a:r>
              <a:rPr lang="en-US" altLang="zh-CN" dirty="0"/>
              <a:t>4</a:t>
            </a:r>
            <a:r>
              <a:rPr lang="zh-CN" altLang="en-US" dirty="0"/>
              <a:t>个虚拟页</a:t>
            </a:r>
            <a:r>
              <a:rPr lang="en-US" altLang="zh-CN" dirty="0"/>
              <a:t>(2-bit)</a:t>
            </a:r>
            <a:r>
              <a:rPr lang="zh-CN" altLang="en-US" dirty="0"/>
              <a:t>，每页大小为</a:t>
            </a:r>
            <a:r>
              <a:rPr lang="en-US" altLang="zh-CN" dirty="0"/>
              <a:t>16-byte(4-bit)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D83A6E-4E7E-3FE0-73B9-43479D49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2833B3-39AD-4E40-C7CA-F481C2A0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5" y="1497545"/>
            <a:ext cx="5626592" cy="504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012DA5-98E4-E7BC-C5F4-38634B53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5" y="4096740"/>
            <a:ext cx="3391074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4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49295-702B-E880-AA0A-1222DC06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F6DC0-3610-3DC0-3C3D-6749296D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假设指令的访存虚拟地址为</a:t>
            </a:r>
            <a:r>
              <a:rPr lang="en-US" altLang="zh-CN" dirty="0"/>
              <a:t>21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21</a:t>
            </a:r>
            <a:r>
              <a:rPr lang="zh-CN" altLang="en-US" dirty="0"/>
              <a:t>转成二进制形式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E9715-EE68-8392-09F0-E4BC1C37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CE0D76-F804-489E-3070-ABBF3BE3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6" y="1704887"/>
            <a:ext cx="4337273" cy="7874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F4030C-F927-41D6-651A-8CC45E4A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0" y="3429000"/>
            <a:ext cx="4337273" cy="16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CD6C-A96C-A82C-4F83-4781E34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分页的一个实例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B4202-CD60-B0DC-F95C-0287540A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虚拟页号</a:t>
            </a:r>
            <a:r>
              <a:rPr lang="en-US" altLang="zh-CN" dirty="0"/>
              <a:t>VPN</a:t>
            </a:r>
            <a:r>
              <a:rPr lang="zh-CN" altLang="en-US" dirty="0"/>
              <a:t>和物理帧号</a:t>
            </a:r>
            <a:r>
              <a:rPr lang="en-US" altLang="zh-CN" dirty="0"/>
              <a:t>PFN(</a:t>
            </a:r>
            <a:r>
              <a:rPr lang="zh-CN" altLang="en-US" dirty="0"/>
              <a:t>物理页号</a:t>
            </a:r>
            <a:r>
              <a:rPr lang="en-US" altLang="zh-CN" dirty="0"/>
              <a:t>PPN)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A7457-1AB2-AE14-6CEC-95354644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B075C2-2E43-D0CC-8DC9-0BB7895B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60" y="1678608"/>
            <a:ext cx="4680661" cy="42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2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7BE4A-476A-25F2-02B4-CDCF44B1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页表存储在哪里</a:t>
            </a:r>
            <a:r>
              <a:rPr lang="en-US" altLang="zh-CN" dirty="0"/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B63DD-454C-079C-FB5B-B4F5CECF6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32</a:t>
                </a:r>
                <a:r>
                  <a:rPr lang="zh-CN" altLang="en-US" dirty="0"/>
                  <a:t>位地址空间，带有</a:t>
                </a:r>
                <a:r>
                  <a:rPr lang="en-US" altLang="zh-CN" dirty="0"/>
                  <a:t>4KB</a:t>
                </a:r>
                <a:r>
                  <a:rPr lang="zh-CN" altLang="en-US" dirty="0"/>
                  <a:t>的页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虚拟地址分为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位的</a:t>
                </a:r>
                <a:r>
                  <a:rPr lang="en-US" altLang="zh-CN" dirty="0"/>
                  <a:t>VPN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位的偏移量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20</a:t>
                </a:r>
                <a:r>
                  <a:rPr lang="zh-CN" altLang="en-US" dirty="0"/>
                  <a:t>位的</a:t>
                </a:r>
                <a:r>
                  <a:rPr lang="en-US" altLang="zh-CN" dirty="0"/>
                  <a:t>VPN</a:t>
                </a:r>
                <a:r>
                  <a:rPr lang="zh-CN" altLang="en-US" dirty="0"/>
                  <a:t>意味着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地址转换</a:t>
                </a:r>
                <a:endParaRPr lang="en-US" altLang="zh-CN" dirty="0"/>
              </a:p>
              <a:p>
                <a:r>
                  <a:rPr lang="zh-CN" altLang="en-US" dirty="0"/>
                  <a:t>假设页表条目</a:t>
                </a:r>
                <a:r>
                  <a:rPr lang="en-US" altLang="zh-CN" dirty="0"/>
                  <a:t>(PTE)</a:t>
                </a:r>
                <a:r>
                  <a:rPr lang="zh-CN" altLang="en-US" dirty="0"/>
                  <a:t>需要</a:t>
                </a:r>
                <a:r>
                  <a:rPr lang="en-US" altLang="zh-CN" dirty="0"/>
                  <a:t>4Byte</a:t>
                </a:r>
              </a:p>
              <a:p>
                <a:pPr lvl="1"/>
                <a:r>
                  <a:rPr lang="zh-CN" altLang="en-US" dirty="0"/>
                  <a:t>每个页表需要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内存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每个进程有独立的页表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假设有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个进程正在运行，意味着</a:t>
                </a:r>
                <a:r>
                  <a:rPr lang="en-US" altLang="zh-CN" dirty="0"/>
                  <a:t>400MB</a:t>
                </a:r>
                <a:r>
                  <a:rPr lang="zh-CN" altLang="en-US" dirty="0"/>
                  <a:t>的内存用于存储页表</a:t>
                </a:r>
                <a:endParaRPr lang="en-US" altLang="zh-CN" dirty="0"/>
              </a:p>
              <a:p>
                <a:r>
                  <a:rPr lang="zh-CN" altLang="en-US" dirty="0"/>
                  <a:t>由于页表巨大，无法在特殊的硬件中存储，而是存储在内存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0B63DD-454C-079C-FB5B-B4F5CECF6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50FE8-190C-8F2A-6DDE-A5911870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2C0E6B-7B1A-14FE-1949-5BA15F55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933" y="879080"/>
            <a:ext cx="3884094" cy="32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1542</Words>
  <Application>Microsoft Office PowerPoint</Application>
  <PresentationFormat>宽屏</PresentationFormat>
  <Paragraphs>212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黑体</vt:lpstr>
      <vt:lpstr>宋体</vt:lpstr>
      <vt:lpstr>Arial</vt:lpstr>
      <vt:lpstr>Cambria Math</vt:lpstr>
      <vt:lpstr>Wingdings</vt:lpstr>
      <vt:lpstr>Office 主题​​</vt:lpstr>
      <vt:lpstr>分页</vt:lpstr>
      <vt:lpstr>OS解决空间管理的两种通用方案</vt:lpstr>
      <vt:lpstr>本章主题</vt:lpstr>
      <vt:lpstr>分页的一个实例</vt:lpstr>
      <vt:lpstr>分页的一个实例</vt:lpstr>
      <vt:lpstr>分页的一个实例</vt:lpstr>
      <vt:lpstr>分页的一个实例</vt:lpstr>
      <vt:lpstr>分页的一个实例</vt:lpstr>
      <vt:lpstr>页表存储在哪里?</vt:lpstr>
      <vt:lpstr>页表的结构</vt:lpstr>
      <vt:lpstr>分页机制的速度问题</vt:lpstr>
      <vt:lpstr>分页机制中访存过程</vt:lpstr>
      <vt:lpstr>分页机制中访存过程</vt:lpstr>
      <vt:lpstr>分页机制中访存过程</vt:lpstr>
      <vt:lpstr>TLB</vt:lpstr>
      <vt:lpstr>分页机制中添加TLB</vt:lpstr>
      <vt:lpstr>TLB示例</vt:lpstr>
      <vt:lpstr>TLB示例</vt:lpstr>
      <vt:lpstr>谁来处理TLB未命中</vt:lpstr>
      <vt:lpstr>TLB的内容</vt:lpstr>
      <vt:lpstr>上下文切换时TLB的处理</vt:lpstr>
      <vt:lpstr>上下文切换时TLB的处理</vt:lpstr>
      <vt:lpstr>上下文切换时TLB的处理</vt:lpstr>
      <vt:lpstr>TLB替换策略</vt:lpstr>
      <vt:lpstr>分页：较小的表</vt:lpstr>
      <vt:lpstr>更大的页</vt:lpstr>
      <vt:lpstr>混合方案</vt:lpstr>
      <vt:lpstr>混合方案</vt:lpstr>
      <vt:lpstr>混合方案</vt:lpstr>
      <vt:lpstr>混合方案</vt:lpstr>
      <vt:lpstr>多级页表</vt:lpstr>
      <vt:lpstr>多级页表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345</cp:revision>
  <dcterms:created xsi:type="dcterms:W3CDTF">2023-02-07T10:14:07Z</dcterms:created>
  <dcterms:modified xsi:type="dcterms:W3CDTF">2023-04-12T01:38:54Z</dcterms:modified>
</cp:coreProperties>
</file>