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1CC2B-5E58-46F6-8F81-B6792C597A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7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6DFB-E400-5C2E-6726-FCDDA685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多线程中共享数据问题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5391A-4D96-70F4-E6DA-7E12826A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40F7F-467B-A567-A978-F911BB75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F970D-597A-B0AC-5F13-76F1F56C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57" y="997896"/>
            <a:ext cx="6600000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FA9C3-ABEC-3652-F1A9-20CBA6C7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多线程中共享数据问题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9200E-DA66-C320-8EA8-82C5C87E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648BB-65FE-BEC4-CC4A-35D32885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962AF1-091F-A8B0-1CCE-D569B0FC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2" y="901747"/>
            <a:ext cx="6790476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1469-F4B9-C253-8864-087BA2F8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多线程中共享数据问题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27AB2-62F9-9BB2-6B08-07B47A4B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运行结果每次都不同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E05E4-F038-F733-F8A5-9AF4B317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B608CE-F1DE-5036-DAD2-EA2C73F4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52" y="1552810"/>
            <a:ext cx="5276190" cy="18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981718-9D55-6C74-8DF0-6E8CE00F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52" y="3763847"/>
            <a:ext cx="5285714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1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2079-7D91-D900-16AA-3FD3780E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多线程中共享数据问题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8A7FE-9404-1129-E39D-23E485BD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分析执行过程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编译器可能将上述代码编译为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A10DA-94D8-BE3E-7CDD-1F6187CF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5B4DCA-FD0D-6060-88AD-A818A621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6" y="1749864"/>
            <a:ext cx="5685714" cy="20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E74FAA-9818-D0FC-63C8-29596B9E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5" y="4794478"/>
            <a:ext cx="2619048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931B9-4662-71A6-560A-13E5429E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多线程中共享数据问题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956A3-F853-82E5-D3C0-C3E646A1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一种可能的错误的执行流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5A42B-FAC7-AB31-B4DC-200CE2F6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D8660E-4EC5-DDBA-A8B9-74FE50FB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49" y="1714714"/>
            <a:ext cx="6819048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4434-1A72-9C3B-45B5-0F08DD25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多线程中共享数据问题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46D5B-5F44-8287-A18E-C87FDBE3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如何解决多线程中共享数据问题</a:t>
            </a:r>
            <a:endParaRPr lang="en-US" altLang="zh-CN" dirty="0"/>
          </a:p>
          <a:p>
            <a:r>
              <a:rPr lang="zh-CN" altLang="en-US" dirty="0"/>
              <a:t>上述实例中产生问题的根本原因是：无法保证三条指令的</a:t>
            </a:r>
            <a:r>
              <a:rPr lang="zh-CN" altLang="en-US" dirty="0">
                <a:solidFill>
                  <a:srgbClr val="FF0000"/>
                </a:solidFill>
              </a:rPr>
              <a:t>原子性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原子性：要么全部执行，要么全部不执行</a:t>
            </a:r>
            <a:endParaRPr lang="en-US" altLang="zh-CN" dirty="0"/>
          </a:p>
          <a:p>
            <a:r>
              <a:rPr lang="zh-CN" altLang="en-US" dirty="0"/>
              <a:t>假设机器提供以下的指令，而且保证它的原子性，可以解决数据共享问题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829E9-3069-6396-B160-076D9FD9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604B06-62D7-54EF-3A9A-4B7C03CE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97" y="2159800"/>
            <a:ext cx="3581405" cy="126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50351A-CD1F-AC9E-C211-39184C68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97" y="5185876"/>
            <a:ext cx="4746271" cy="7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8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B6BB-7790-3D21-CF1E-278A594D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基于锁的并发数据结构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76AFC-4940-0985-FDBA-ABD03D8E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</a:t>
            </a:r>
            <a:r>
              <a:rPr lang="en-US" altLang="zh-CN" dirty="0"/>
              <a:t>(</a:t>
            </a:r>
            <a:r>
              <a:rPr lang="zh-CN" altLang="en-US" dirty="0"/>
              <a:t>多线程</a:t>
            </a:r>
            <a:r>
              <a:rPr lang="en-US" altLang="zh-CN" dirty="0"/>
              <a:t>)</a:t>
            </a:r>
            <a:r>
              <a:rPr lang="zh-CN" altLang="en-US" dirty="0"/>
              <a:t>中的共享数据问题</a:t>
            </a:r>
            <a:endParaRPr lang="en-US" altLang="zh-CN" dirty="0"/>
          </a:p>
          <a:p>
            <a:r>
              <a:rPr lang="zh-CN" altLang="en-US" dirty="0"/>
              <a:t>我们希望以原子方式执行一系列指令用于访问共享数据</a:t>
            </a:r>
            <a:endParaRPr lang="en-US" altLang="zh-CN" dirty="0"/>
          </a:p>
          <a:p>
            <a:r>
              <a:rPr lang="zh-CN" altLang="en-US" dirty="0"/>
              <a:t>锁</a:t>
            </a:r>
            <a:r>
              <a:rPr lang="en-US" altLang="zh-CN" dirty="0"/>
              <a:t>(lock)</a:t>
            </a:r>
            <a:r>
              <a:rPr lang="zh-CN" altLang="en-US" dirty="0"/>
              <a:t>可以解决该问题</a:t>
            </a:r>
            <a:endParaRPr lang="en-US" altLang="zh-CN" dirty="0"/>
          </a:p>
          <a:p>
            <a:r>
              <a:rPr lang="zh-CN" altLang="en-US" dirty="0"/>
              <a:t>在临界区周围加锁，保证临界区代码的原子性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B19E7D-614F-C95A-83FB-2002860F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2176DB-EA02-84F1-D6F8-5FF63CEC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35" y="3566399"/>
            <a:ext cx="4002162" cy="6498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2B806E-C896-BA0B-6014-80C2D45C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5" y="4479811"/>
            <a:ext cx="8429902" cy="16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EE30-36E1-F23D-6637-DD5C5799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基于锁的并发数据结构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32052-5BCD-B4A4-9865-3C74C181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如何给常见的数据结构加锁，使数据结构线程安全</a:t>
            </a:r>
            <a:r>
              <a:rPr lang="en-US" altLang="zh-CN" dirty="0"/>
              <a:t>(thread safe)</a:t>
            </a:r>
          </a:p>
          <a:p>
            <a:r>
              <a:rPr lang="zh-CN" altLang="en-US" dirty="0"/>
              <a:t>需要考虑以下两个因素</a:t>
            </a:r>
            <a:endParaRPr lang="en-US" altLang="zh-CN" dirty="0"/>
          </a:p>
          <a:p>
            <a:pPr lvl="1"/>
            <a:r>
              <a:rPr lang="zh-CN" altLang="en-US" dirty="0"/>
              <a:t>正确性</a:t>
            </a:r>
            <a:endParaRPr lang="en-US" altLang="zh-CN" dirty="0"/>
          </a:p>
          <a:p>
            <a:pPr lvl="1"/>
            <a:r>
              <a:rPr lang="zh-CN" altLang="en-US" dirty="0"/>
              <a:t>效率</a:t>
            </a:r>
            <a:endParaRPr lang="en-US" altLang="zh-CN" dirty="0"/>
          </a:p>
          <a:p>
            <a:r>
              <a:rPr lang="zh-CN" altLang="en-US" dirty="0"/>
              <a:t>我们主要讨论以下几个主流的数据结构</a:t>
            </a:r>
            <a:endParaRPr lang="en-US" altLang="zh-CN" dirty="0"/>
          </a:p>
          <a:p>
            <a:pPr lvl="1"/>
            <a:r>
              <a:rPr lang="zh-CN" altLang="en-US" dirty="0"/>
              <a:t>计数器</a:t>
            </a:r>
            <a:r>
              <a:rPr lang="en-US" altLang="zh-CN" dirty="0"/>
              <a:t>(</a:t>
            </a:r>
            <a:r>
              <a:rPr lang="zh-CN" altLang="en-US" dirty="0"/>
              <a:t>传统</a:t>
            </a:r>
            <a:r>
              <a:rPr lang="en-US" altLang="zh-CN" dirty="0"/>
              <a:t>&amp;</a:t>
            </a:r>
            <a:r>
              <a:rPr lang="zh-CN" altLang="en-US" dirty="0"/>
              <a:t>懒惰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并发链表</a:t>
            </a:r>
            <a:endParaRPr lang="en-US" altLang="zh-CN" dirty="0"/>
          </a:p>
          <a:p>
            <a:pPr lvl="1"/>
            <a:r>
              <a:rPr lang="zh-CN" altLang="en-US" dirty="0"/>
              <a:t>并发队列</a:t>
            </a:r>
            <a:endParaRPr lang="en-US" altLang="zh-CN" dirty="0"/>
          </a:p>
          <a:p>
            <a:pPr lvl="1"/>
            <a:r>
              <a:rPr lang="zh-CN" altLang="en-US" dirty="0"/>
              <a:t>并发散列表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75639-B680-F7DF-77C5-DDE7DB05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36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4ECD1-6C4C-7566-0B34-5C972378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996FA-4434-6C2F-5BEF-1B3AD581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用于计数的简单数据结构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160E9-D42D-4483-015A-C72D5D97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C65182-7D25-ACAA-9A3B-B32C7BD4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78" y="1643309"/>
            <a:ext cx="4488966" cy="45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9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A80AD-7B1D-E3AE-39A3-D3C43B94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52530-5C02-EE63-65E4-2BA35CFE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如何使上述代码变成线程安全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在共享数据周围加锁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A5264-C724-565C-6303-E3660654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289D38-A143-2A13-9AB8-6C5024E5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698" y="1234102"/>
            <a:ext cx="4482728" cy="52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相比于进程，更小的并发单元</a:t>
            </a:r>
            <a:endParaRPr lang="en-US" altLang="zh-CN" dirty="0"/>
          </a:p>
          <a:p>
            <a:r>
              <a:rPr lang="zh-CN" altLang="en-US" dirty="0"/>
              <a:t>一个进程中可以有多个线程（多线程）</a:t>
            </a:r>
            <a:endParaRPr lang="en-US" altLang="zh-CN" dirty="0"/>
          </a:p>
          <a:p>
            <a:r>
              <a:rPr lang="zh-CN" altLang="en-US" dirty="0"/>
              <a:t>每个线程是一个独立的程序执行流</a:t>
            </a:r>
            <a:endParaRPr lang="en-US" altLang="zh-CN" dirty="0"/>
          </a:p>
          <a:p>
            <a:r>
              <a:rPr lang="zh-CN" altLang="en-US" dirty="0"/>
              <a:t>一个进程中的所有线程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r>
              <a:rPr lang="zh-CN" altLang="en-US" dirty="0"/>
              <a:t>进程的地址空间（除了栈以外的）</a:t>
            </a:r>
            <a:endParaRPr lang="en-US" altLang="zh-CN" dirty="0"/>
          </a:p>
          <a:p>
            <a:r>
              <a:rPr lang="zh-CN" altLang="en-US" dirty="0"/>
              <a:t>当发生线程切换，需要上下文切换，线程的上下文信息需要保存到线程控制块</a:t>
            </a:r>
            <a:r>
              <a:rPr lang="en-US" altLang="zh-CN" dirty="0"/>
              <a:t>(TCB)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3C693-508B-9FCA-C813-68C24A0F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CEAC6-6BB6-F867-7565-CE03864B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单线程完成</a:t>
            </a:r>
            <a:r>
              <a:rPr lang="en-US" altLang="zh-CN" dirty="0"/>
              <a:t>100</a:t>
            </a:r>
            <a:r>
              <a:rPr lang="zh-CN" altLang="en-US" dirty="0"/>
              <a:t>万次更新需要</a:t>
            </a:r>
            <a:r>
              <a:rPr lang="en-US" altLang="zh-CN" dirty="0"/>
              <a:t>0.03s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个线程并发执行，每个线程更新</a:t>
            </a:r>
            <a:r>
              <a:rPr lang="en-US" altLang="zh-CN" dirty="0"/>
              <a:t>100</a:t>
            </a:r>
            <a:r>
              <a:rPr lang="zh-CN" altLang="en-US" dirty="0"/>
              <a:t>万次，需要</a:t>
            </a:r>
            <a:r>
              <a:rPr lang="en-US" altLang="zh-CN" dirty="0"/>
              <a:t>5s(</a:t>
            </a:r>
            <a:r>
              <a:rPr lang="zh-CN" altLang="en-US" dirty="0"/>
              <a:t>性能下降很多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理想情况下，多处理器上运行的多线程程序就像单线程一样快：完美扩展</a:t>
            </a:r>
            <a:r>
              <a:rPr lang="en-US" altLang="zh-CN" dirty="0"/>
              <a:t>(perfect scaling)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075168-DCA5-4F20-CBDE-30EB493F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90AA9B-5AD8-A832-5F0F-D2FB0B06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75" y="2943385"/>
            <a:ext cx="5070693" cy="36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5EABB-D0DE-FC21-B5B1-57817DA7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69B97-75F0-2B13-EDC9-5AAB4549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最近的操作系统性能分析研究表明：可扩展计数器对于多核机器上运行的</a:t>
            </a:r>
            <a:r>
              <a:rPr lang="en-US" altLang="zh-CN" dirty="0"/>
              <a:t>Linux</a:t>
            </a:r>
            <a:r>
              <a:rPr lang="zh-CN" altLang="en-US" dirty="0"/>
              <a:t>非常重要</a:t>
            </a:r>
            <a:endParaRPr lang="en-US" altLang="zh-CN" dirty="0"/>
          </a:p>
          <a:p>
            <a:r>
              <a:rPr lang="zh-CN" altLang="en-US" dirty="0"/>
              <a:t>懒惰计数器</a:t>
            </a:r>
            <a:r>
              <a:rPr lang="en-US" altLang="zh-CN" dirty="0"/>
              <a:t>(sloppy counter)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D7993-351F-3E91-6866-76452EFE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D558DA-457C-3995-7E9D-1C27F4E1E622}"/>
              </a:ext>
            </a:extLst>
          </p:cNvPr>
          <p:cNvSpPr txBox="1"/>
          <p:nvPr/>
        </p:nvSpPr>
        <p:spPr>
          <a:xfrm>
            <a:off x="569720" y="55597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Boyd-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Wickizer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S, Clements A T, Mao Y, et al. An Analysis of Linux Scalability to Many Cores[C]//OSDI. 2010, 10(13): 86-93.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3B5316-856B-7568-6C7B-BCB518F6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46" y="1390636"/>
            <a:ext cx="4087049" cy="52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9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1B295-4072-8C45-3BDB-CE90A1D4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BAA47-CA80-005C-C828-B70EE3AE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懒惰计数器</a:t>
            </a:r>
            <a:endParaRPr lang="en-US" altLang="zh-CN" dirty="0"/>
          </a:p>
          <a:p>
            <a:pPr lvl="1"/>
            <a:r>
              <a:rPr lang="zh-CN" altLang="en-US" dirty="0"/>
              <a:t>多个局部计数器和一个全局计数器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核</a:t>
            </a:r>
            <a:r>
              <a:rPr lang="en-US" altLang="zh-CN" dirty="0"/>
              <a:t>CPU</a:t>
            </a:r>
            <a:r>
              <a:rPr lang="zh-CN" altLang="en-US" dirty="0"/>
              <a:t>上，每个核拥有一个局部计数器和一个全局计数器</a:t>
            </a:r>
            <a:endParaRPr lang="en-US" altLang="zh-CN" dirty="0"/>
          </a:p>
          <a:p>
            <a:pPr lvl="1"/>
            <a:r>
              <a:rPr lang="zh-CN" altLang="en-US" dirty="0"/>
              <a:t>每个局部计数器有一个锁，全局计数器有一个锁</a:t>
            </a:r>
            <a:endParaRPr lang="en-US" altLang="zh-CN" dirty="0"/>
          </a:p>
          <a:p>
            <a:r>
              <a:rPr lang="zh-CN" altLang="en-US" dirty="0"/>
              <a:t>背后的逻辑</a:t>
            </a:r>
            <a:endParaRPr lang="en-US" altLang="zh-CN" dirty="0"/>
          </a:p>
          <a:p>
            <a:pPr lvl="1"/>
            <a:r>
              <a:rPr lang="zh-CN" altLang="en-US" dirty="0"/>
              <a:t>如果一个核上的线程想增加计数器，则增加自己的局部计数器</a:t>
            </a:r>
            <a:endParaRPr lang="en-US" altLang="zh-CN" dirty="0"/>
          </a:p>
          <a:p>
            <a:pPr lvl="1"/>
            <a:r>
              <a:rPr lang="zh-CN" altLang="en-US" dirty="0"/>
              <a:t>由于每个核上的线程有自己的局部计数器，不会产生竞争，扩展性好</a:t>
            </a:r>
            <a:endParaRPr lang="en-US" altLang="zh-CN" dirty="0"/>
          </a:p>
          <a:p>
            <a:pPr lvl="1"/>
            <a:r>
              <a:rPr lang="zh-CN" altLang="en-US" dirty="0"/>
              <a:t>为了保证全局计数器正确性，每隔一段时间</a:t>
            </a:r>
            <a:r>
              <a:rPr lang="en-US" altLang="zh-CN" dirty="0"/>
              <a:t>(</a:t>
            </a:r>
            <a:r>
              <a:rPr lang="zh-CN" altLang="en-US" dirty="0"/>
              <a:t>阈值</a:t>
            </a:r>
            <a:r>
              <a:rPr lang="en-US" altLang="zh-CN" dirty="0"/>
              <a:t>S)</a:t>
            </a:r>
            <a:r>
              <a:rPr lang="zh-CN" altLang="en-US" dirty="0"/>
              <a:t>，局部计数器的值需要更新到全局计数器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30D0E-0EC3-EBF8-4279-1B81FDD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63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552E3-23C6-6967-33AD-C699BA17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28117-ACDF-2FC7-A36C-404F5904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懒惰计数器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S</a:t>
            </a:r>
            <a:r>
              <a:rPr lang="zh-CN" altLang="en-US" dirty="0"/>
              <a:t>值</a:t>
            </a:r>
            <a:r>
              <a:rPr lang="en-US" altLang="zh-CN" dirty="0"/>
              <a:t>(</a:t>
            </a:r>
            <a:r>
              <a:rPr lang="zh-CN" altLang="en-US" dirty="0"/>
              <a:t>懒惰性</a:t>
            </a:r>
            <a:r>
              <a:rPr lang="en-US" altLang="zh-CN" dirty="0"/>
              <a:t>sloppiness)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4</a:t>
            </a:r>
            <a:r>
              <a:rPr lang="zh-CN" altLang="en-US" dirty="0"/>
              <a:t>个线程</a:t>
            </a:r>
            <a:r>
              <a:rPr lang="en-US" altLang="zh-CN" dirty="0"/>
              <a:t>L1-L4</a:t>
            </a:r>
            <a:r>
              <a:rPr lang="zh-CN" altLang="en-US" dirty="0"/>
              <a:t>，有一个全局计数器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3DCDA-6B42-4BD9-676B-6048543C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C7539C-75F2-F740-4416-E2C7EE8A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6" y="2706538"/>
            <a:ext cx="6591639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8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44D46-946B-764F-DB9F-C528136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B4FE4-9737-C5CA-3854-0BB6FE54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传统计数器和懒惰计数器之间的对比</a:t>
            </a:r>
            <a:endParaRPr lang="en-US" altLang="zh-CN" dirty="0"/>
          </a:p>
          <a:p>
            <a:pPr lvl="1"/>
            <a:r>
              <a:rPr lang="zh-CN" altLang="en-US" dirty="0"/>
              <a:t>懒惰计数器中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1024</a:t>
            </a:r>
          </a:p>
          <a:p>
            <a:pPr lvl="1"/>
            <a:r>
              <a:rPr lang="zh-CN" altLang="en-US" dirty="0"/>
              <a:t>可以看到懒惰计数器中，</a:t>
            </a:r>
            <a:r>
              <a:rPr lang="en-US" altLang="zh-CN" dirty="0"/>
              <a:t>4</a:t>
            </a:r>
            <a:r>
              <a:rPr lang="zh-CN" altLang="en-US" dirty="0"/>
              <a:t>个线程更新共</a:t>
            </a:r>
            <a:r>
              <a:rPr lang="en-US" altLang="zh-CN" dirty="0"/>
              <a:t>400</a:t>
            </a:r>
            <a:r>
              <a:rPr lang="zh-CN" altLang="en-US" dirty="0"/>
              <a:t>万次的时间和一个线程更新</a:t>
            </a:r>
            <a:r>
              <a:rPr lang="en-US" altLang="zh-CN" dirty="0"/>
              <a:t>100</a:t>
            </a:r>
            <a:r>
              <a:rPr lang="zh-CN" altLang="en-US" dirty="0"/>
              <a:t>万次的时间几乎一样</a:t>
            </a:r>
            <a:endParaRPr lang="en-US" altLang="zh-CN" dirty="0"/>
          </a:p>
          <a:p>
            <a:pPr lvl="1"/>
            <a:r>
              <a:rPr lang="zh-CN" altLang="en-US" dirty="0"/>
              <a:t>懒惰计数器是在准确性和性能之间的折中</a:t>
            </a:r>
            <a:endParaRPr lang="en-US" altLang="zh-CN" dirty="0"/>
          </a:p>
          <a:p>
            <a:pPr lvl="1"/>
            <a:r>
              <a:rPr lang="zh-CN" altLang="en-US" dirty="0"/>
              <a:t>扩展性：随着增加线程数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/>
              <a:t>CPU</a:t>
            </a:r>
            <a:r>
              <a:rPr lang="zh-CN" altLang="en-US" dirty="0"/>
              <a:t>核心数</a:t>
            </a:r>
            <a:r>
              <a:rPr lang="en-US" altLang="zh-CN" dirty="0"/>
              <a:t>)</a:t>
            </a:r>
            <a:r>
              <a:rPr lang="zh-CN" altLang="en-US" dirty="0"/>
              <a:t>，性能不会下降太多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85D81-4CBE-A03E-AA81-6621759F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41A811-12EF-A5BC-79FB-BD33DDE9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82" y="3888957"/>
            <a:ext cx="3653595" cy="25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8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67963-8546-41CF-B80D-D336BC31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可扩展计数器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FCD5B-65CF-1174-51D1-8E3BB92A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懒惰计数器中阈值</a:t>
            </a:r>
            <a:r>
              <a:rPr lang="en-US" altLang="zh-CN" dirty="0"/>
              <a:t>S</a:t>
            </a:r>
            <a:r>
              <a:rPr lang="zh-CN" altLang="en-US" dirty="0"/>
              <a:t>对性能的影响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越大，全局计数器更新频率越低，扩展性越好，准确性越差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2D690-B7A7-3117-6C2F-DFF295D7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CE5017-3C35-4219-2E47-32DB37F6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4" y="2346739"/>
            <a:ext cx="5075208" cy="32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3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CBB66-8531-1EFA-1B6A-88929CE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86CD5-D81D-190B-98EC-97E7E42C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FD625-2325-FE02-3A31-803C204B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DEC47-B633-BAEE-81E8-4EA17810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2" y="846935"/>
            <a:ext cx="8372728" cy="50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DD68A-355E-B716-214A-9837C4AA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扩展计数器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0DF77-3C4E-26E1-0090-1A838177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B2D3-2D9C-B34F-EC63-B5A06BB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6DA5E-7696-5A20-066A-BDD267D3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895763"/>
            <a:ext cx="7114506" cy="49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8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4E594-BF1E-AC46-413C-BBDB461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D6BDA-52DB-392A-D34F-A6ABB2C2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简化问题：只关注链表的插入和查找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6EB97-79EE-E4AC-D077-757BE2CB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FD7E76-9984-CEB1-A21C-E89B0748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01" y="1419488"/>
            <a:ext cx="7563239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6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2507F-6E35-562B-7509-88C87B7D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5EBED-98E0-F048-5C76-9A0DA0C6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64ED1-C248-3224-3726-BC4F55E0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DCF3F1-FF73-6289-DDD6-1722A852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619007"/>
            <a:ext cx="5903726" cy="58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5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7D355-E57B-770A-AC0B-F17D5F48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线程的地址空间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4FDE1-02AA-7BA9-4B0D-C5D197B0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单线程和多线程地址空间的对比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D77A9-43FA-A2FF-EB2F-009E153C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7A710F-83F3-605E-1D21-5C2AA439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6" y="1635112"/>
            <a:ext cx="7095238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5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7BF7A-9BD1-D21B-D8BE-96555AAC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221D4-3A46-CA9C-5554-BD4ED974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需要注意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malloc</a:t>
            </a:r>
            <a:r>
              <a:rPr lang="zh-CN" altLang="en-US" dirty="0"/>
              <a:t>失败，必须释放锁</a:t>
            </a:r>
            <a:endParaRPr lang="en-US" altLang="zh-CN" dirty="0"/>
          </a:p>
          <a:p>
            <a:pPr lvl="1"/>
            <a:r>
              <a:rPr lang="zh-CN" altLang="en-US" dirty="0"/>
              <a:t>最近一个</a:t>
            </a:r>
            <a:r>
              <a:rPr lang="en-US" altLang="zh-CN" dirty="0"/>
              <a:t>Linux</a:t>
            </a:r>
            <a:r>
              <a:rPr lang="zh-CN" altLang="en-US" dirty="0"/>
              <a:t>内核补丁的研究表明，有</a:t>
            </a:r>
            <a:r>
              <a:rPr lang="en-US" altLang="zh-CN" dirty="0"/>
              <a:t>40%</a:t>
            </a:r>
            <a:r>
              <a:rPr lang="zh-CN" altLang="en-US" dirty="0"/>
              <a:t>都是这种小概率代码路径导致的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问题：并发链表问题中，在保持并发正确性的前提下，避免在异常时调用释放锁操作？</a:t>
            </a:r>
            <a:endParaRPr lang="en-US" altLang="zh-CN" dirty="0"/>
          </a:p>
          <a:p>
            <a:pPr lvl="1"/>
            <a:r>
              <a:rPr lang="zh-CN" altLang="en-US" dirty="0"/>
              <a:t>缩小加锁的范围</a:t>
            </a:r>
            <a:endParaRPr lang="en-US" altLang="zh-CN" dirty="0"/>
          </a:p>
          <a:p>
            <a:pPr lvl="1"/>
            <a:r>
              <a:rPr lang="zh-CN" altLang="en-US" dirty="0"/>
              <a:t>尽量用单一的返回路径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DBF06-492F-6043-4CD8-813B8C05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0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0FD7-E61E-953C-61EE-F6BAFBD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E3B79-91F5-B62B-ACCA-46E436F8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改进版本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21BBD-C591-F091-A6FE-628363FD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568FE0-6A33-7E27-4F3E-8990FC72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37" y="694116"/>
            <a:ext cx="5707633" cy="58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4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3B1DD-F4E5-573C-F799-82A1E82B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2FFE-E17E-F5BE-1872-ADD50E76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并发数据结构的通用设计思路</a:t>
            </a:r>
            <a:endParaRPr lang="en-US" altLang="zh-CN" dirty="0"/>
          </a:p>
          <a:p>
            <a:pPr lvl="1"/>
            <a:r>
              <a:rPr lang="zh-CN" altLang="en-US" dirty="0"/>
              <a:t>给数据结构加一把大锁</a:t>
            </a:r>
            <a:endParaRPr lang="en-US" altLang="zh-CN" dirty="0"/>
          </a:p>
          <a:p>
            <a:pPr lvl="1"/>
            <a:r>
              <a:rPr lang="zh-CN" altLang="en-US" dirty="0"/>
              <a:t>缺点是：引入不必要的竞争，导致性能下降</a:t>
            </a:r>
            <a:endParaRPr lang="en-US" altLang="zh-CN" dirty="0"/>
          </a:p>
          <a:p>
            <a:pPr lvl="1"/>
            <a:r>
              <a:rPr lang="zh-CN" altLang="en-US" dirty="0"/>
              <a:t>最好是：给真正的临界区加锁</a:t>
            </a:r>
            <a:endParaRPr lang="en-US" altLang="zh-CN" dirty="0"/>
          </a:p>
          <a:p>
            <a:r>
              <a:rPr lang="zh-CN" altLang="en-US" dirty="0"/>
              <a:t>以下是</a:t>
            </a:r>
            <a:r>
              <a:rPr lang="en-US" altLang="zh-CN" dirty="0"/>
              <a:t>Michael</a:t>
            </a:r>
            <a:r>
              <a:rPr lang="zh-CN" altLang="en-US" dirty="0"/>
              <a:t>和</a:t>
            </a:r>
            <a:r>
              <a:rPr lang="en-US" altLang="zh-CN" dirty="0"/>
              <a:t>Scott</a:t>
            </a:r>
            <a:r>
              <a:rPr lang="zh-CN" altLang="en-US" dirty="0"/>
              <a:t>设计的并发队列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D1C69-1E25-10F5-6F0C-C83FE5CE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B2E9A4-D4E3-0CFF-B563-02C259F5FBEF}"/>
              </a:ext>
            </a:extLst>
          </p:cNvPr>
          <p:cNvSpPr txBox="1"/>
          <p:nvPr/>
        </p:nvSpPr>
        <p:spPr>
          <a:xfrm>
            <a:off x="864193" y="3807329"/>
            <a:ext cx="10360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Michael M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Scott M L. Nonblocking algorithms and preemption-safe locking on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multiprogrammed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shared memory multiprocessors[J]. journal of parallel and distributed computing, 1998, 51(1): 1-26.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283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665AB-00D6-1D14-715C-00F67BE4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5E7F5-7AF7-CB70-2543-FCFF7841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F91707-DB8A-5F7D-005E-158F408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F5C971-99BA-B134-42A4-AB61F805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7" y="755512"/>
            <a:ext cx="8014112" cy="53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21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A152-BF78-1716-1644-D4DA5664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24B0-86DF-6091-B394-C50F59B0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232C9-42D9-5806-E6A7-8FD6FC1E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A58BF8-D7A8-7E3E-02BD-81F689BF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9" y="716887"/>
            <a:ext cx="6084162" cy="56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4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CF2A3-6CFB-62E4-5A5A-ECE871C9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并发散列表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53F62-94F7-CE5D-C42F-29F0A268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4DD27-4482-93EF-6A07-626B7CE7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1AA60-BC9D-C3D0-4B28-ECA5EDCB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7" y="630456"/>
            <a:ext cx="9557241" cy="56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97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A8BA9-89CD-39C5-99C5-CBE53469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并发散列表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9CAB2-6AC9-63F0-CF37-DBE7B7D5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简单并发链表和并发散列表之间的性能对比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核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个线程，每个线程分别执行</a:t>
            </a:r>
            <a:r>
              <a:rPr lang="en-US" altLang="zh-CN" dirty="0"/>
              <a:t>1</a:t>
            </a:r>
            <a:r>
              <a:rPr lang="zh-CN" altLang="en-US" dirty="0"/>
              <a:t>万</a:t>
            </a:r>
            <a:r>
              <a:rPr lang="en-US" altLang="zh-CN" dirty="0"/>
              <a:t>-5</a:t>
            </a:r>
            <a:r>
              <a:rPr lang="zh-CN" altLang="en-US" dirty="0"/>
              <a:t>万次并发更新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8719A-6CA1-B0D3-D4D0-FFD7EFD2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4AD8C3-852B-9A56-EF29-40443681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42" y="2182191"/>
            <a:ext cx="5680907" cy="37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5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18A4-0EBD-2176-39C2-C3795AA8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为何要使用线程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B762-7225-AF58-16B1-1DA9927C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并行性</a:t>
            </a:r>
            <a:r>
              <a:rPr lang="en-US" altLang="zh-CN" dirty="0"/>
              <a:t>(parallelization)</a:t>
            </a:r>
          </a:p>
          <a:p>
            <a:pPr lvl="1"/>
            <a:r>
              <a:rPr lang="zh-CN" altLang="en-US" dirty="0"/>
              <a:t>例如：很大的两个数组相加的问题，如果在多核</a:t>
            </a:r>
            <a:r>
              <a:rPr lang="en-US" altLang="zh-CN" dirty="0"/>
              <a:t>CPU</a:t>
            </a:r>
            <a:r>
              <a:rPr lang="zh-CN" altLang="en-US" dirty="0"/>
              <a:t>中运行程序，可以通过编写多线程程序加速运算过程</a:t>
            </a:r>
            <a:endParaRPr lang="en-US" altLang="zh-CN" dirty="0"/>
          </a:p>
          <a:p>
            <a:r>
              <a:rPr lang="zh-CN" altLang="en-US" dirty="0"/>
              <a:t>防止程序被</a:t>
            </a:r>
            <a:r>
              <a:rPr lang="en-US" altLang="zh-CN" dirty="0"/>
              <a:t>I/O</a:t>
            </a:r>
            <a:r>
              <a:rPr lang="zh-CN" altLang="en-US" dirty="0"/>
              <a:t>操作阻塞</a:t>
            </a:r>
            <a:endParaRPr lang="en-US" altLang="zh-CN" dirty="0"/>
          </a:p>
          <a:p>
            <a:pPr lvl="1"/>
            <a:r>
              <a:rPr lang="zh-CN" altLang="en-US" dirty="0"/>
              <a:t>例如：假设是单线程程序，程序中需要运行耗时任务，将出现什么问题？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95EC0-6631-8EDF-0853-F9FF5C07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30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42BE8-CD99-CEB6-CE1C-72620A93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线程实例：创建线程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27C3B-1956-3CC2-F6F2-94CEF9CC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CCEFA-DF36-9B97-0D6A-600616FE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E379D2-97BA-D55A-E40B-D92DF5E2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6" y="912182"/>
            <a:ext cx="6028571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1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F9B28-D36E-B713-B300-1057F98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线程实例：创建线程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BA88D-CE8F-30F2-D68A-B48D7A39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创建线程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等待指定线程结束</a:t>
            </a:r>
            <a:endParaRPr lang="en-US" altLang="zh-CN" dirty="0"/>
          </a:p>
          <a:p>
            <a:pPr lvl="1"/>
            <a:r>
              <a:rPr lang="zh-CN" altLang="en-US" dirty="0"/>
              <a:t>调用者线程被阻塞，直到指定线程结束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78283E-A9E8-BAE9-D16A-4526307E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B7E223-3AE4-CE5A-0E8D-26CDF449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3" y="1360951"/>
            <a:ext cx="6283278" cy="2155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64DBA7-0AE2-1F26-8E94-2B8BC0D7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4500063"/>
            <a:ext cx="5015895" cy="12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6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E43B-765C-7546-3639-CB97734F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线程实例：创建线程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B763D-A956-2D4C-9EEC-10AA7565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多线程程序中，线程的执行顺序是不确定的</a:t>
            </a:r>
            <a:endParaRPr lang="en-US" altLang="zh-CN" dirty="0"/>
          </a:p>
          <a:p>
            <a:r>
              <a:rPr lang="zh-CN" altLang="en-US" dirty="0"/>
              <a:t>可能的执行流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6B662-E811-5012-FA49-C1C82C14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5FC4E8-9D99-BF5F-ECA1-9F13CF18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17" y="2244637"/>
            <a:ext cx="4761905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C194-2323-80BF-B853-EC76EFEC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线程实例：创建线程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6276E-66B6-FB73-49F8-230BDE9D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可能的执行流</a:t>
            </a:r>
            <a:r>
              <a:rPr lang="en-US" altLang="zh-CN" dirty="0"/>
              <a:t>(2)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DA300-26CD-5CC1-EE59-9FDD621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AE3683-F399-87FF-5D08-ACD4DC47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58" y="1657571"/>
            <a:ext cx="4828571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04605-8B44-6D67-E82E-1269102C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线程实例：创建线程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49410-1E03-13A1-6659-F832BD0F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可能的执行流</a:t>
            </a:r>
            <a:r>
              <a:rPr lang="en-US" altLang="zh-CN" dirty="0"/>
              <a:t>(3)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EBCFF-E414-B9DA-995B-F297A2E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9FD685-3AD7-944A-FE6C-FB0BFDDB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3" y="1660729"/>
            <a:ext cx="5123809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9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1120</Words>
  <Application>Microsoft Office PowerPoint</Application>
  <PresentationFormat>宽屏</PresentationFormat>
  <Paragraphs>165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并发</vt:lpstr>
      <vt:lpstr>线程</vt:lpstr>
      <vt:lpstr>线程的地址空间</vt:lpstr>
      <vt:lpstr>为何要使用线程</vt:lpstr>
      <vt:lpstr>线程实例：创建线程</vt:lpstr>
      <vt:lpstr>线程实例：创建线程</vt:lpstr>
      <vt:lpstr>线程实例：创建线程</vt:lpstr>
      <vt:lpstr>线程实例：创建线程</vt:lpstr>
      <vt:lpstr>线程实例：创建线程</vt:lpstr>
      <vt:lpstr>多线程中共享数据问题</vt:lpstr>
      <vt:lpstr>多线程中共享数据问题</vt:lpstr>
      <vt:lpstr>多线程中共享数据问题</vt:lpstr>
      <vt:lpstr>多线程中共享数据问题</vt:lpstr>
      <vt:lpstr>多线程中共享数据问题</vt:lpstr>
      <vt:lpstr>多线程中共享数据问题</vt:lpstr>
      <vt:lpstr>基于锁的并发数据结构</vt:lpstr>
      <vt:lpstr>基于锁的并发数据结构</vt:lpstr>
      <vt:lpstr>计数器</vt:lpstr>
      <vt:lpstr>计数器</vt:lpstr>
      <vt:lpstr>计数器</vt:lpstr>
      <vt:lpstr>可扩展计数器</vt:lpstr>
      <vt:lpstr>可扩展计数器</vt:lpstr>
      <vt:lpstr>可扩展计数器</vt:lpstr>
      <vt:lpstr>可扩展计数器</vt:lpstr>
      <vt:lpstr>可扩展计数器</vt:lpstr>
      <vt:lpstr>扩展计数器</vt:lpstr>
      <vt:lpstr>扩展计数器</vt:lpstr>
      <vt:lpstr>并发链表</vt:lpstr>
      <vt:lpstr>并发链表</vt:lpstr>
      <vt:lpstr>并发链表</vt:lpstr>
      <vt:lpstr>并发链表</vt:lpstr>
      <vt:lpstr>并发队列</vt:lpstr>
      <vt:lpstr>并发队列</vt:lpstr>
      <vt:lpstr>并发队列</vt:lpstr>
      <vt:lpstr>并发散列表</vt:lpstr>
      <vt:lpstr>并发散列表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Jin guozhe</cp:lastModifiedBy>
  <cp:revision>111</cp:revision>
  <dcterms:created xsi:type="dcterms:W3CDTF">2023-02-07T10:14:07Z</dcterms:created>
  <dcterms:modified xsi:type="dcterms:W3CDTF">2023-06-20T07:32:35Z</dcterms:modified>
</cp:coreProperties>
</file>