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2" r:id="rId14"/>
    <p:sldId id="291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2024/05/08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2024/05/08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2024/05/08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2024/05/08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2024/05/08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2024/05/08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2024/05/08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2024/05/08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2024/05/08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2024/05/08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2024/05/08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2024/05/08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条件变量</a:t>
            </a:r>
            <a:r>
              <a:rPr lang="en-US" altLang="zh-CN" dirty="0"/>
              <a:t>&amp;</a:t>
            </a:r>
            <a:r>
              <a:rPr lang="zh-CN" altLang="en-US" dirty="0"/>
              <a:t>信号量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242E4-3414-91B2-7B00-A39E596B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D703B-9788-0F8C-382E-5CC2E9F9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为了简单起见，只考虑一个缓冲区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4613E-1220-EFAB-FC5B-FF413E3E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70DB58-BE4B-C15E-F849-0AE693908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9" y="1609303"/>
            <a:ext cx="5936859" cy="34935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AE8503C-1F09-3640-B1A9-6D6722350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67" y="1758123"/>
            <a:ext cx="5063752" cy="321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72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24B75-36FA-EEB5-518E-83E050CE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第二个实现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22F8551-0E6E-4FDB-A2CB-5ADC260EC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0557" y="1855303"/>
            <a:ext cx="5523144" cy="404666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93FF15-D932-49E3-7EC2-50423237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296467-2F86-F707-918B-F95E66AC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7" y="904736"/>
            <a:ext cx="6069303" cy="539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674CF-43B5-E839-388E-2FF0AE64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第二个实现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7B7D5-9179-0490-B63A-CFB1224A6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问题产生的原因</a:t>
            </a:r>
            <a:endParaRPr lang="en-US" altLang="zh-CN" dirty="0"/>
          </a:p>
          <a:p>
            <a:pPr lvl="1"/>
            <a:r>
              <a:rPr lang="en-US" altLang="zh-CN" dirty="0"/>
              <a:t>c1</a:t>
            </a:r>
            <a:r>
              <a:rPr lang="zh-CN" altLang="en-US" dirty="0"/>
              <a:t>被唤醒后，在被执行之前，缓冲区状态被修改</a:t>
            </a:r>
            <a:endParaRPr lang="en-US" altLang="zh-CN" dirty="0"/>
          </a:p>
          <a:p>
            <a:pPr lvl="1"/>
            <a:r>
              <a:rPr lang="zh-CN" altLang="en-US" dirty="0"/>
              <a:t>发信号给线程只是唤醒它们，但并不会保证它运行之前状态一直是期望的情况</a:t>
            </a:r>
            <a:endParaRPr lang="en-US" altLang="zh-CN" dirty="0"/>
          </a:p>
          <a:p>
            <a:r>
              <a:rPr lang="zh-CN" altLang="en-US" dirty="0"/>
              <a:t>信号的上述释义被称为</a:t>
            </a:r>
            <a:r>
              <a:rPr lang="en-US" altLang="zh-CN" dirty="0"/>
              <a:t>Mesa</a:t>
            </a:r>
            <a:r>
              <a:rPr lang="zh-CN" altLang="en-US" dirty="0"/>
              <a:t>语义</a:t>
            </a:r>
            <a:endParaRPr lang="en-US" altLang="zh-CN" dirty="0"/>
          </a:p>
          <a:p>
            <a:pPr lvl="1"/>
            <a:r>
              <a:rPr lang="zh-CN" altLang="en-US" dirty="0"/>
              <a:t>几乎所有系统都采用了</a:t>
            </a:r>
            <a:r>
              <a:rPr lang="en-US" altLang="zh-CN" dirty="0"/>
              <a:t>Mesa</a:t>
            </a:r>
            <a:r>
              <a:rPr lang="zh-CN" altLang="en-US" dirty="0"/>
              <a:t>语义</a:t>
            </a:r>
            <a:endParaRPr lang="en-US" altLang="zh-CN" dirty="0"/>
          </a:p>
          <a:p>
            <a:r>
              <a:rPr lang="en-US" altLang="zh-CN" dirty="0"/>
              <a:t>Hoare</a:t>
            </a:r>
            <a:r>
              <a:rPr lang="zh-CN" altLang="en-US" dirty="0"/>
              <a:t>语义：保证被唤醒线程立刻执行</a:t>
            </a:r>
            <a:r>
              <a:rPr lang="en-US" altLang="zh-CN" dirty="0"/>
              <a:t>(</a:t>
            </a:r>
            <a:r>
              <a:rPr lang="zh-CN" altLang="en-US" dirty="0"/>
              <a:t>实现难度大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7FB8DF-618C-C08D-5009-C6B36E47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61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787F1-EAD3-120B-E629-40DCD6D6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Mesa vs. Hoare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672F1-C14A-1CB3-9CD8-3423E232B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Mesa</a:t>
            </a:r>
          </a:p>
          <a:p>
            <a:pPr lvl="1"/>
            <a:r>
              <a:rPr lang="zh-CN" altLang="en-US" dirty="0"/>
              <a:t>当一个线程调用 </a:t>
            </a:r>
            <a:r>
              <a:rPr lang="en-US" altLang="zh-CN" dirty="0"/>
              <a:t>signal </a:t>
            </a:r>
            <a:r>
              <a:rPr lang="zh-CN" altLang="en-US" dirty="0"/>
              <a:t>唤醒另一个线程时，被唤醒的线程并不立即获得</a:t>
            </a:r>
            <a:r>
              <a:rPr lang="en-US" altLang="zh-CN" dirty="0"/>
              <a:t>CPU</a:t>
            </a:r>
            <a:r>
              <a:rPr lang="zh-CN" altLang="en-US" dirty="0"/>
              <a:t>控制权。它被放入就绪队列中，等待操作系统调度。</a:t>
            </a:r>
          </a:p>
          <a:p>
            <a:pPr lvl="1"/>
            <a:r>
              <a:rPr lang="zh-CN" altLang="en-US" dirty="0"/>
              <a:t>唤醒操作不保证被唤醒的线程立即获得互斥锁。唤醒后的线程需要重新竞争互斥锁，以继续执行。</a:t>
            </a:r>
          </a:p>
          <a:p>
            <a:pPr lvl="1"/>
            <a:r>
              <a:rPr lang="en-US" altLang="zh-CN" dirty="0"/>
              <a:t>Mesa </a:t>
            </a:r>
            <a:r>
              <a:rPr lang="zh-CN" altLang="en-US" dirty="0"/>
              <a:t>语义简化了实现，因为它依赖于操作系统的调度器和锁的标准行为，但可能导致更多的竞争和上下文切换。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1718E-FFB5-0092-D6E0-D782E770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932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39B04-960A-96F5-DA20-7FDB76A1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Mesa vs. Hoare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41FA7-9AA3-4603-7C47-AD9DF254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Hoare</a:t>
            </a:r>
          </a:p>
          <a:p>
            <a:pPr lvl="1"/>
            <a:r>
              <a:rPr lang="zh-CN" altLang="en-US" dirty="0"/>
              <a:t>当一个线程调用 </a:t>
            </a:r>
            <a:r>
              <a:rPr lang="en-US" altLang="zh-CN" dirty="0"/>
              <a:t>signal</a:t>
            </a:r>
            <a:r>
              <a:rPr lang="zh-CN" altLang="en-US" dirty="0"/>
              <a:t>（或类似机制）唤醒另一个线程时，被唤醒的线程立即获得</a:t>
            </a:r>
            <a:r>
              <a:rPr lang="en-US" altLang="zh-CN" dirty="0"/>
              <a:t>CPU</a:t>
            </a:r>
            <a:r>
              <a:rPr lang="zh-CN" altLang="en-US" dirty="0"/>
              <a:t>控制权和相关互斥锁。原唤醒线程被挂起，直到被唤醒的线程释放了互斥锁。</a:t>
            </a:r>
          </a:p>
          <a:p>
            <a:pPr lvl="1"/>
            <a:r>
              <a:rPr lang="zh-CN" altLang="en-US" dirty="0"/>
              <a:t>这种机制确保了被唤醒的线程可以直接在唤醒后操作共享资源，无需重新竞争互斥锁。</a:t>
            </a:r>
          </a:p>
          <a:p>
            <a:pPr lvl="1"/>
            <a:r>
              <a:rPr lang="en-US" altLang="zh-CN" dirty="0"/>
              <a:t>Hoare </a:t>
            </a:r>
            <a:r>
              <a:rPr lang="zh-CN" altLang="en-US" dirty="0"/>
              <a:t>语义提供了一种非常严格和直接的同步方式，但实现起来较为复杂，因为需要在内部维护较多的上下文切换和状态管理。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AB3BA9-9A16-7625-8739-8D5AF10F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085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AC4F3-17B2-469E-7901-D02ADD9D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第三个实现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467E5-F588-A120-8C3E-B22A160A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while</a:t>
            </a:r>
            <a:r>
              <a:rPr lang="zh-CN" altLang="en-US" dirty="0"/>
              <a:t>替代</a:t>
            </a:r>
            <a:r>
              <a:rPr lang="en-US" altLang="zh-CN" dirty="0"/>
              <a:t>if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0B4AA7-9D12-B19C-16FC-DBBB4C7C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CFE8A7-C175-5E09-7DC5-967B10656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975" y="812363"/>
            <a:ext cx="6406743" cy="550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09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37E0A-D3F8-62BC-FC48-15C54EAD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第三个实现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369E9E-570A-E1B1-22C3-EBFD49BC2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Tc1</a:t>
            </a:r>
            <a:r>
              <a:rPr lang="zh-CN" altLang="en-US" dirty="0"/>
              <a:t>执行</a:t>
            </a:r>
            <a:r>
              <a:rPr lang="en-US" altLang="zh-CN" dirty="0"/>
              <a:t>c5</a:t>
            </a:r>
            <a:r>
              <a:rPr lang="zh-CN" altLang="en-US" dirty="0"/>
              <a:t>后，可能唤醒</a:t>
            </a:r>
            <a:r>
              <a:rPr lang="en-US" altLang="zh-CN" dirty="0" err="1"/>
              <a:t>Tp</a:t>
            </a:r>
            <a:r>
              <a:rPr lang="zh-CN" altLang="en-US" dirty="0"/>
              <a:t>也可能唤醒</a:t>
            </a:r>
            <a:r>
              <a:rPr lang="en-US" altLang="zh-CN" dirty="0"/>
              <a:t>Tc2</a:t>
            </a: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Tc2</a:t>
            </a:r>
            <a:r>
              <a:rPr lang="zh-CN" altLang="en-US" dirty="0"/>
              <a:t>被唤醒，则执行流如下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697C7C-2EA5-C1A8-7E83-13B50546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549D34-85F2-1049-95D9-135EC29C3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774" y="1863563"/>
            <a:ext cx="5332644" cy="46713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B37884-87D7-9E82-600D-20280C4FB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61" y="2495099"/>
            <a:ext cx="4449429" cy="382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17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26ACB-1372-FCCB-5362-6AA65D90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单值缓冲区的生产者</a:t>
            </a:r>
            <a:r>
              <a:rPr lang="en-US" altLang="zh-CN" dirty="0"/>
              <a:t>/</a:t>
            </a:r>
            <a:r>
              <a:rPr lang="zh-CN" altLang="en-US" dirty="0"/>
              <a:t>消费者实现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0F2C9-AA4F-2D36-EC56-66F5B526D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第三个实现的问题</a:t>
            </a:r>
            <a:endParaRPr lang="en-US" altLang="zh-CN" dirty="0"/>
          </a:p>
          <a:p>
            <a:pPr lvl="1"/>
            <a:r>
              <a:rPr lang="zh-CN" altLang="en-US" dirty="0"/>
              <a:t>实际上这里需要表示缓冲区空和满</a:t>
            </a:r>
            <a:r>
              <a:rPr lang="en-US" altLang="zh-CN" dirty="0"/>
              <a:t>2</a:t>
            </a:r>
            <a:r>
              <a:rPr lang="zh-CN" altLang="en-US" dirty="0"/>
              <a:t>种状态</a:t>
            </a:r>
            <a:r>
              <a:rPr lang="en-US" altLang="zh-CN" dirty="0"/>
              <a:t>-</a:t>
            </a:r>
            <a:r>
              <a:rPr lang="zh-CN" altLang="en-US" dirty="0"/>
              <a:t>需要</a:t>
            </a:r>
            <a:r>
              <a:rPr lang="en-US" altLang="zh-CN" dirty="0"/>
              <a:t>2</a:t>
            </a:r>
            <a:r>
              <a:rPr lang="zh-CN" altLang="en-US" dirty="0"/>
              <a:t>个条件变量</a:t>
            </a:r>
            <a:endParaRPr lang="en-US" altLang="zh-CN" dirty="0"/>
          </a:p>
          <a:p>
            <a:pPr lvl="1"/>
            <a:r>
              <a:rPr lang="zh-CN" altLang="en-US" dirty="0"/>
              <a:t>避免像方案</a:t>
            </a:r>
            <a:r>
              <a:rPr lang="en-US" altLang="zh-CN" dirty="0"/>
              <a:t>3</a:t>
            </a:r>
            <a:r>
              <a:rPr lang="zh-CN" altLang="en-US" dirty="0"/>
              <a:t>中的</a:t>
            </a:r>
            <a:r>
              <a:rPr lang="en-US" altLang="zh-CN" dirty="0"/>
              <a:t>Consumer</a:t>
            </a:r>
            <a:r>
              <a:rPr lang="zh-CN" altLang="en-US" dirty="0"/>
              <a:t>唤醒</a:t>
            </a:r>
            <a:r>
              <a:rPr lang="en-US" altLang="zh-CN" dirty="0"/>
              <a:t>Consumer</a:t>
            </a:r>
            <a:r>
              <a:rPr lang="zh-CN" altLang="en-US" dirty="0"/>
              <a:t>的情况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1A721-B962-45F8-959C-33736A67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156639-2009-9410-D012-E68FE013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35" y="2795601"/>
            <a:ext cx="5471058" cy="29028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A4180B-1FD9-EC63-318E-1D08CB190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505" y="2955235"/>
            <a:ext cx="6202847" cy="28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5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36DEF-7269-36C5-4149-7626C394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多值缓冲区</a:t>
            </a:r>
            <a:r>
              <a:rPr lang="en-US" altLang="zh-CN" dirty="0"/>
              <a:t>(</a:t>
            </a:r>
            <a:r>
              <a:rPr lang="zh-CN" altLang="en-US" dirty="0"/>
              <a:t>队列</a:t>
            </a:r>
            <a:r>
              <a:rPr lang="en-US" altLang="zh-CN" dirty="0"/>
              <a:t>)</a:t>
            </a:r>
            <a:r>
              <a:rPr lang="zh-CN" altLang="en-US" dirty="0"/>
              <a:t>的生产者</a:t>
            </a:r>
            <a:r>
              <a:rPr lang="en-US" altLang="zh-CN" dirty="0"/>
              <a:t>/</a:t>
            </a:r>
            <a:r>
              <a:rPr lang="zh-CN" altLang="en-US" dirty="0"/>
              <a:t>消费者实现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09E76-7977-D09C-3B72-E12BDDDF4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7ABB1F-818E-BFFD-0DA5-B721641A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A95B73-BABB-7346-617D-B1CBD2BF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92" y="989957"/>
            <a:ext cx="5072405" cy="38868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CC223E-CB80-5809-5C6F-4874D7C47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235" y="777460"/>
            <a:ext cx="6086747" cy="53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05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D5CB3-69B5-50CE-6DC1-4E316B5A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覆盖条件</a:t>
            </a:r>
            <a:r>
              <a:rPr lang="en-US" altLang="zh-CN" dirty="0"/>
              <a:t>(covering condition)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82CEF-F2C0-BE57-8D81-E33601047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调用</a:t>
            </a:r>
            <a:r>
              <a:rPr lang="en-US" altLang="zh-CN" dirty="0"/>
              <a:t>allocate(100)</a:t>
            </a:r>
          </a:p>
          <a:p>
            <a:pPr lvl="1"/>
            <a:r>
              <a:rPr lang="en-US" altLang="zh-CN" dirty="0"/>
              <a:t>Tb</a:t>
            </a:r>
            <a:r>
              <a:rPr lang="zh-CN" altLang="en-US" dirty="0"/>
              <a:t>调用</a:t>
            </a:r>
            <a:r>
              <a:rPr lang="en-US" altLang="zh-CN" dirty="0"/>
              <a:t>allocate(10)</a:t>
            </a:r>
          </a:p>
          <a:p>
            <a:pPr lvl="1"/>
            <a:r>
              <a:rPr lang="en-US" altLang="zh-CN" dirty="0"/>
              <a:t>Tc</a:t>
            </a:r>
            <a:r>
              <a:rPr lang="zh-CN" altLang="en-US" dirty="0"/>
              <a:t>调用</a:t>
            </a:r>
            <a:r>
              <a:rPr lang="en-US" altLang="zh-CN" dirty="0"/>
              <a:t>free(50)</a:t>
            </a:r>
          </a:p>
          <a:p>
            <a:pPr lvl="1"/>
            <a:r>
              <a:rPr lang="zh-CN" altLang="en-US" dirty="0"/>
              <a:t>此时无法保证一定唤醒</a:t>
            </a:r>
            <a:r>
              <a:rPr lang="en-US" altLang="zh-CN" dirty="0"/>
              <a:t>Tb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4D6612-613B-E961-8260-9C1BFD26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3E6959-3E3D-786C-8437-EA8F241AE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475" y="892312"/>
            <a:ext cx="6634803" cy="557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3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为何需要条件变量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锁并不是并发程序设计需要的唯一原语</a:t>
            </a:r>
            <a:endParaRPr lang="en-US" altLang="zh-CN" dirty="0"/>
          </a:p>
          <a:p>
            <a:r>
              <a:rPr lang="zh-CN" altLang="en-US" dirty="0"/>
              <a:t>很多时候，线程需要检查某一条件满足之后，才会继续运行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5E928-83BA-BD80-BA9C-C24D6802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覆盖条件</a:t>
            </a:r>
            <a:r>
              <a:rPr lang="en-US" altLang="zh-CN" dirty="0"/>
              <a:t>(covering condition)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3AADD-C363-BA21-E4F7-8267D21C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pthread_cond_broadcast</a:t>
            </a:r>
            <a:r>
              <a:rPr lang="en-US" altLang="zh-CN" dirty="0"/>
              <a:t>()</a:t>
            </a:r>
            <a:r>
              <a:rPr lang="zh-CN" altLang="en-US" dirty="0"/>
              <a:t>替换</a:t>
            </a:r>
            <a:r>
              <a:rPr lang="en-US" altLang="zh-CN" dirty="0" err="1"/>
              <a:t>pthread_cond_signal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pthread_cond_broadcast</a:t>
            </a:r>
            <a:r>
              <a:rPr lang="en-US" altLang="zh-CN" dirty="0"/>
              <a:t>()</a:t>
            </a:r>
            <a:r>
              <a:rPr lang="zh-CN" altLang="en-US" dirty="0"/>
              <a:t>可以唤醒所有等待的线程</a:t>
            </a:r>
            <a:endParaRPr lang="en-US" altLang="zh-CN" dirty="0"/>
          </a:p>
          <a:p>
            <a:r>
              <a:rPr lang="zh-CN" altLang="en-US" dirty="0"/>
              <a:t>缺点：影响性能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31AD65-FE02-F494-1C9F-211DB51F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564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FACCE-2ECC-F2C0-91CF-981EF9B9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C2BAF-667F-4FB7-C9AB-864D8CC89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是一个整数值的对象，可以用两个函数操作</a:t>
            </a:r>
            <a:endParaRPr lang="en-US" altLang="zh-CN" dirty="0"/>
          </a:p>
          <a:p>
            <a:pPr lvl="1"/>
            <a:r>
              <a:rPr lang="en-US" altLang="zh-CN" dirty="0" err="1"/>
              <a:t>sem_wait</a:t>
            </a:r>
            <a:r>
              <a:rPr lang="en-US" altLang="zh-CN" dirty="0"/>
              <a:t>():</a:t>
            </a:r>
            <a:r>
              <a:rPr lang="zh-CN" altLang="en-US" dirty="0"/>
              <a:t>信号量减一，如果信号量为负值，则等待</a:t>
            </a:r>
            <a:r>
              <a:rPr lang="en-US" altLang="zh-CN" dirty="0"/>
              <a:t>(</a:t>
            </a:r>
            <a:r>
              <a:rPr lang="zh-CN" altLang="en-US" dirty="0"/>
              <a:t>睡眠</a:t>
            </a:r>
            <a:r>
              <a:rPr lang="en-US" altLang="zh-CN" dirty="0"/>
              <a:t>)</a:t>
            </a:r>
            <a:r>
              <a:rPr lang="zh-CN" altLang="en-US" dirty="0"/>
              <a:t>，否则直接返回</a:t>
            </a:r>
            <a:endParaRPr lang="en-US" altLang="zh-CN" dirty="0"/>
          </a:p>
          <a:p>
            <a:pPr lvl="1"/>
            <a:r>
              <a:rPr lang="en-US" altLang="zh-CN" dirty="0" err="1"/>
              <a:t>sem_post</a:t>
            </a:r>
            <a:r>
              <a:rPr lang="en-US" altLang="zh-CN" dirty="0"/>
              <a:t>():</a:t>
            </a:r>
            <a:r>
              <a:rPr lang="zh-CN" altLang="en-US" dirty="0"/>
              <a:t>信号量加一，如果有多个线程在等待，则唤醒其中一个</a:t>
            </a:r>
            <a:endParaRPr lang="en-US" altLang="zh-CN" dirty="0"/>
          </a:p>
          <a:p>
            <a:r>
              <a:rPr lang="zh-CN" altLang="en-US" dirty="0"/>
              <a:t>信号量的初始值决定了信号量的行为</a:t>
            </a:r>
            <a:endParaRPr lang="en-US" altLang="zh-CN" dirty="0"/>
          </a:p>
          <a:p>
            <a:pPr lvl="1"/>
            <a:r>
              <a:rPr lang="en-US" altLang="zh-CN" dirty="0" err="1"/>
              <a:t>sem_init</a:t>
            </a:r>
            <a:r>
              <a:rPr lang="zh-CN" altLang="en-US" dirty="0"/>
              <a:t>的第二个参数为</a:t>
            </a:r>
            <a:r>
              <a:rPr lang="en-US" altLang="zh-CN" dirty="0"/>
              <a:t>0</a:t>
            </a:r>
            <a:r>
              <a:rPr lang="zh-CN" altLang="en-US" dirty="0"/>
              <a:t>，表示该信号量是在同一个进程的多个线程之间共享</a:t>
            </a:r>
            <a:endParaRPr lang="en-US" altLang="zh-CN" dirty="0"/>
          </a:p>
          <a:p>
            <a:pPr lvl="1"/>
            <a:r>
              <a:rPr lang="en-US" altLang="zh-CN" dirty="0" err="1"/>
              <a:t>sem_init</a:t>
            </a:r>
            <a:r>
              <a:rPr lang="zh-CN" altLang="en-US" dirty="0"/>
              <a:t>的第三个参数为信号量的初始值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A12F94-944C-07E4-F698-E9766327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2F2573-B25B-3E2F-F233-D47A5AAFF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" y="4428047"/>
            <a:ext cx="4159464" cy="10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33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1A338-A9FF-3661-A4E0-31F3C308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二值信号量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757F6-97C8-B0FC-D880-9DD5091C5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如果希望信号量的行为变成锁，则如下代码中的</a:t>
            </a:r>
            <a:r>
              <a:rPr lang="en-US" altLang="zh-CN" dirty="0"/>
              <a:t>X</a:t>
            </a:r>
            <a:r>
              <a:rPr lang="zh-CN" altLang="en-US" dirty="0"/>
              <a:t>应为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7353B8-B4A6-3A49-349F-36D229A5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569D7B-AAB6-077D-1FFC-3BB8DC1F6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32" y="1669960"/>
            <a:ext cx="9138120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53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FE3FE-29C5-F5C0-47D4-71E42298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二值信号量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15C97-6943-325F-7E92-E7D83461D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二值信号量的单线程执行场景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5EDECA-DED6-9A5A-AEAD-DA1F615B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3F6FD8-EE9D-BE4D-F193-C108F1D5E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6" y="1761284"/>
            <a:ext cx="6763098" cy="20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05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93162-3C8E-EA3B-958F-4722E153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二值信号量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50245-CC4B-4F42-AB88-328540CD8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两个线程交互的场景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013301-7CD5-7543-973E-1CB2EE27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6329BB-B6A9-3EC5-4694-3444EAFB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41" y="1434534"/>
            <a:ext cx="7539158" cy="523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01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2B123-576B-1418-E8E7-15845B95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决定线程执行顺序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E6EEF-A282-6A3F-5C29-4AAF7EE95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如果希望父进程</a:t>
            </a:r>
            <a:r>
              <a:rPr lang="zh-CN" altLang="en-US"/>
              <a:t>等待子线程的</a:t>
            </a:r>
            <a:r>
              <a:rPr lang="zh-CN" altLang="en-US" dirty="0"/>
              <a:t>执行结束，信号量初始值</a:t>
            </a:r>
            <a:r>
              <a:rPr lang="en-US" altLang="zh-CN" dirty="0"/>
              <a:t>X</a:t>
            </a:r>
            <a:r>
              <a:rPr lang="zh-CN" altLang="en-US" dirty="0"/>
              <a:t>应为？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FE9F55-F716-DBD0-1CC0-83AB2918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AD6854-5BA9-AF83-83F4-E7FD0C54D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39" y="1360658"/>
            <a:ext cx="8236373" cy="48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62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5AAE8-BF30-1D23-0A93-51FD1B31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决定线程执行顺序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1BE6B-84B8-F258-9D1D-3BFA7DBD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：父线程先运行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FF9A1B-0FD0-C68A-FCBD-9023071D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4B646A-DCC3-F4C4-4050-B42FA8EE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93" y="1709911"/>
            <a:ext cx="8280826" cy="363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02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1F550-3321-1880-CBA0-5E25BE3D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决定线程执行顺序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85EAC-A429-767F-EE3B-874DFB57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：子线程先运行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230A39-A3BA-2855-514C-FA9A76CE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C106C2-18AD-5CF2-6B77-8A53D2C54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45" y="1641383"/>
            <a:ext cx="8318928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19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CD6C9-B157-0EDA-A5B7-B76F2A9F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</a:t>
            </a:r>
            <a:r>
              <a:rPr lang="en-US" altLang="zh-CN" dirty="0"/>
              <a:t>/</a:t>
            </a:r>
            <a:r>
              <a:rPr lang="zh-CN" altLang="en-US" dirty="0"/>
              <a:t>消费者问题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D590B-3994-EC47-2018-EA77A25F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实现一</a:t>
            </a:r>
            <a:endParaRPr lang="en-US" altLang="zh-CN" dirty="0"/>
          </a:p>
          <a:p>
            <a:pPr lvl="1"/>
            <a:r>
              <a:rPr lang="en-US" altLang="zh-CN" dirty="0"/>
              <a:t>MAX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，一个生产者和一个消费者</a:t>
            </a:r>
            <a:endParaRPr lang="en-US" altLang="zh-CN" dirty="0"/>
          </a:p>
          <a:p>
            <a:pPr lvl="1"/>
            <a:r>
              <a:rPr lang="zh-CN" altLang="en-US" dirty="0"/>
              <a:t>用两个信号量：</a:t>
            </a:r>
            <a:r>
              <a:rPr lang="en-US" altLang="zh-CN" dirty="0"/>
              <a:t>empty</a:t>
            </a:r>
            <a:r>
              <a:rPr lang="zh-CN" altLang="en-US" dirty="0"/>
              <a:t>，</a:t>
            </a:r>
            <a:r>
              <a:rPr lang="en-US" altLang="zh-CN" dirty="0"/>
              <a:t>full</a:t>
            </a:r>
          </a:p>
          <a:p>
            <a:pPr lvl="1"/>
            <a:r>
              <a:rPr lang="en-US" altLang="zh-CN" dirty="0"/>
              <a:t>empty</a:t>
            </a:r>
            <a:r>
              <a:rPr lang="zh-CN" altLang="en-US" dirty="0"/>
              <a:t>初始值为</a:t>
            </a:r>
            <a:r>
              <a:rPr lang="en-US" altLang="zh-CN" dirty="0"/>
              <a:t>MAX</a:t>
            </a:r>
            <a:r>
              <a:rPr lang="zh-CN" altLang="en-US" dirty="0"/>
              <a:t>，</a:t>
            </a:r>
            <a:r>
              <a:rPr lang="en-US" altLang="zh-CN" dirty="0"/>
              <a:t>full</a:t>
            </a:r>
            <a:r>
              <a:rPr lang="zh-CN" altLang="en-US" dirty="0"/>
              <a:t>的初始值为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6A9403-FE60-5D59-6C53-352CA67A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2B92E0-E2C5-2C9B-0D09-CF192634F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67" y="3150524"/>
            <a:ext cx="4914286" cy="28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8E30C1-D128-997D-C53C-0EAC4AEF8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619" y="764563"/>
            <a:ext cx="5552381" cy="5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53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80C2D-2307-BBCE-0BF6-66A19B0B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</a:t>
            </a:r>
            <a:r>
              <a:rPr lang="en-US" altLang="zh-CN" dirty="0"/>
              <a:t>/</a:t>
            </a:r>
            <a:r>
              <a:rPr lang="zh-CN" altLang="en-US" dirty="0"/>
              <a:t>消费者问题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9C7B9-56D6-B038-3A38-6FB9B6B8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实现二</a:t>
            </a:r>
            <a:endParaRPr lang="en-US" altLang="zh-CN" dirty="0"/>
          </a:p>
          <a:p>
            <a:pPr lvl="1"/>
            <a:r>
              <a:rPr lang="en-US" altLang="zh-CN" dirty="0"/>
              <a:t>MAX</a:t>
            </a:r>
            <a:r>
              <a:rPr lang="zh-CN" altLang="en-US" dirty="0"/>
              <a:t>大于</a:t>
            </a:r>
            <a:r>
              <a:rPr lang="en-US" altLang="zh-CN" dirty="0"/>
              <a:t>1(MAX=10)</a:t>
            </a:r>
            <a:r>
              <a:rPr lang="zh-CN" altLang="en-US" dirty="0"/>
              <a:t>，多个生产者和多个消费者</a:t>
            </a:r>
            <a:endParaRPr lang="en-US" altLang="zh-CN" dirty="0"/>
          </a:p>
          <a:p>
            <a:pPr lvl="1"/>
            <a:r>
              <a:rPr lang="zh-CN" altLang="en-US" dirty="0"/>
              <a:t>这时会出现什么问题？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6187BA-EFB8-C951-2D3F-9E4CA3D2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0169B5-F2C3-466D-C5FD-C028FA07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67" y="3150524"/>
            <a:ext cx="4914286" cy="28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7659BE-CCD8-9ECC-719F-A39EC291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503" y="1383957"/>
            <a:ext cx="4946497" cy="505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FC885-2CD0-1A74-2208-DF3F9B51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72D74-1360-6F60-D8B0-692C0C75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例如，父线程需要检查子线程是否执行完</a:t>
            </a:r>
            <a:endParaRPr lang="en-US" altLang="zh-CN" dirty="0"/>
          </a:p>
          <a:p>
            <a:pPr lvl="1"/>
            <a:r>
              <a:rPr lang="zh-CN" altLang="en-US" dirty="0"/>
              <a:t>可以用</a:t>
            </a:r>
            <a:r>
              <a:rPr lang="en-US" altLang="zh-CN" dirty="0" err="1"/>
              <a:t>pthread_join</a:t>
            </a:r>
            <a:r>
              <a:rPr lang="zh-CN" altLang="en-US" dirty="0"/>
              <a:t>函数完成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如果子线程希望在程序的任意位置通知父线程，如何实现？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4C38D-C729-C684-DA50-21068464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7AE458-3D22-F06B-AD91-3A226F1E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41" y="2109542"/>
            <a:ext cx="8538324" cy="363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1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80C2D-2307-BBCE-0BF6-66A19B0B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</a:t>
            </a:r>
            <a:r>
              <a:rPr lang="en-US" altLang="zh-CN" dirty="0"/>
              <a:t>/</a:t>
            </a:r>
            <a:r>
              <a:rPr lang="zh-CN" altLang="en-US" dirty="0"/>
              <a:t>消费者问题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9C7B9-56D6-B038-3A38-6FB9B6B8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实现二存在的问题</a:t>
            </a:r>
            <a:endParaRPr lang="en-US" altLang="zh-CN" dirty="0"/>
          </a:p>
          <a:p>
            <a:pPr lvl="1"/>
            <a:r>
              <a:rPr lang="zh-CN" altLang="en-US" dirty="0"/>
              <a:t>假设有两个生产者</a:t>
            </a:r>
            <a:r>
              <a:rPr lang="en-US" altLang="zh-CN" dirty="0"/>
              <a:t>Pa</a:t>
            </a:r>
            <a:r>
              <a:rPr lang="zh-CN" altLang="en-US" dirty="0"/>
              <a:t>和</a:t>
            </a:r>
            <a:r>
              <a:rPr lang="en-US" altLang="zh-CN" dirty="0"/>
              <a:t>Pb</a:t>
            </a:r>
            <a:r>
              <a:rPr lang="zh-CN" altLang="en-US" dirty="0"/>
              <a:t>，同时调用</a:t>
            </a:r>
            <a:r>
              <a:rPr lang="en-US" altLang="zh-CN" dirty="0"/>
              <a:t>put</a:t>
            </a:r>
          </a:p>
          <a:p>
            <a:pPr lvl="1"/>
            <a:r>
              <a:rPr lang="en-US" altLang="zh-CN" dirty="0"/>
              <a:t>Pa</a:t>
            </a:r>
            <a:r>
              <a:rPr lang="zh-CN" altLang="en-US" dirty="0"/>
              <a:t>先执行，并执行</a:t>
            </a:r>
            <a:r>
              <a:rPr lang="en-US" altLang="zh-CN" dirty="0"/>
              <a:t>F1</a:t>
            </a:r>
            <a:r>
              <a:rPr lang="zh-CN" altLang="en-US" dirty="0"/>
              <a:t>，此时切换到</a:t>
            </a:r>
            <a:r>
              <a:rPr lang="en-US" altLang="zh-CN" dirty="0"/>
              <a:t>Pb</a:t>
            </a:r>
          </a:p>
          <a:p>
            <a:pPr lvl="1"/>
            <a:r>
              <a:rPr lang="en-US" altLang="zh-CN" dirty="0"/>
              <a:t>Pb</a:t>
            </a:r>
            <a:r>
              <a:rPr lang="zh-CN" altLang="en-US" dirty="0"/>
              <a:t>执行</a:t>
            </a:r>
            <a:r>
              <a:rPr lang="en-US" altLang="zh-CN" dirty="0"/>
              <a:t>F1</a:t>
            </a:r>
            <a:r>
              <a:rPr lang="zh-CN" altLang="en-US" dirty="0"/>
              <a:t>，同样会把数据存到第</a:t>
            </a:r>
            <a:r>
              <a:rPr lang="en-US" altLang="zh-CN" dirty="0"/>
              <a:t>0</a:t>
            </a:r>
            <a:r>
              <a:rPr lang="zh-CN" altLang="en-US" dirty="0"/>
              <a:t>个单元</a:t>
            </a:r>
            <a:endParaRPr lang="en-US" altLang="zh-CN" dirty="0"/>
          </a:p>
          <a:p>
            <a:pPr lvl="1"/>
            <a:r>
              <a:rPr lang="en-US" altLang="zh-CN" dirty="0"/>
              <a:t>Pa</a:t>
            </a:r>
            <a:r>
              <a:rPr lang="zh-CN" altLang="en-US" dirty="0"/>
              <a:t>之前存入</a:t>
            </a:r>
            <a:r>
              <a:rPr lang="en-US" altLang="zh-CN" dirty="0"/>
              <a:t>0</a:t>
            </a:r>
            <a:r>
              <a:rPr lang="zh-CN" altLang="en-US" dirty="0"/>
              <a:t>位置上的数据被覆盖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6187BA-EFB8-C951-2D3F-9E4CA3D2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0169B5-F2C3-466D-C5FD-C028FA07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16" y="3463205"/>
            <a:ext cx="4914286" cy="28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7659BE-CCD8-9ECC-719F-A39EC291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503" y="1383957"/>
            <a:ext cx="4946497" cy="505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63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8D078-82A9-D130-3875-25D97F5D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</a:t>
            </a:r>
            <a:r>
              <a:rPr lang="en-US" altLang="zh-CN" dirty="0"/>
              <a:t>/</a:t>
            </a:r>
            <a:r>
              <a:rPr lang="zh-CN" altLang="en-US" dirty="0"/>
              <a:t>消费者问题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11EE4-49EF-CC2D-AA22-C0ADF9871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实现二问题的解决方法</a:t>
            </a:r>
            <a:r>
              <a:rPr lang="en-US" altLang="zh-CN" dirty="0"/>
              <a:t>(1)</a:t>
            </a:r>
          </a:p>
          <a:p>
            <a:pPr lvl="1"/>
            <a:r>
              <a:rPr lang="zh-CN" altLang="en-US" dirty="0"/>
              <a:t>这种方法将导致</a:t>
            </a:r>
            <a:r>
              <a:rPr lang="zh-CN" altLang="en-US" dirty="0">
                <a:solidFill>
                  <a:srgbClr val="FF0000"/>
                </a:solidFill>
              </a:rPr>
              <a:t>死锁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场景分析</a:t>
            </a:r>
            <a:endParaRPr lang="en-US" altLang="zh-CN" dirty="0"/>
          </a:p>
          <a:p>
            <a:pPr lvl="1"/>
            <a:r>
              <a:rPr lang="zh-CN" altLang="en-US" dirty="0"/>
              <a:t>假设有一个生产者和一个消费者</a:t>
            </a:r>
            <a:endParaRPr lang="en-US" altLang="zh-CN" dirty="0"/>
          </a:p>
          <a:p>
            <a:pPr lvl="1"/>
            <a:r>
              <a:rPr lang="zh-CN" altLang="en-US" dirty="0"/>
              <a:t>消费者先运行，获取互斥锁</a:t>
            </a:r>
            <a:r>
              <a:rPr lang="en-US" altLang="zh-CN" dirty="0"/>
              <a:t>(C0)</a:t>
            </a:r>
          </a:p>
          <a:p>
            <a:pPr lvl="1"/>
            <a:r>
              <a:rPr lang="zh-CN" altLang="en-US" dirty="0"/>
              <a:t>消费者接着执行</a:t>
            </a:r>
            <a:r>
              <a:rPr lang="en-US" altLang="zh-CN" dirty="0"/>
              <a:t>C1,</a:t>
            </a:r>
            <a:r>
              <a:rPr lang="zh-CN" altLang="en-US" dirty="0"/>
              <a:t>并进入睡眠</a:t>
            </a:r>
            <a:endParaRPr lang="en-US" altLang="zh-CN" dirty="0"/>
          </a:p>
          <a:p>
            <a:pPr lvl="1"/>
            <a:r>
              <a:rPr lang="zh-CN" altLang="en-US" dirty="0"/>
              <a:t>生产者开始执行，尝试</a:t>
            </a:r>
            <a:r>
              <a:rPr lang="en-US" altLang="zh-CN" dirty="0"/>
              <a:t>P0</a:t>
            </a:r>
            <a:r>
              <a:rPr lang="zh-CN" altLang="en-US" dirty="0"/>
              <a:t>，但无法得到该锁</a:t>
            </a:r>
            <a:r>
              <a:rPr lang="en-US" altLang="zh-CN" dirty="0"/>
              <a:t>(</a:t>
            </a:r>
            <a:r>
              <a:rPr lang="zh-CN" altLang="en-US" dirty="0"/>
              <a:t>被消费者持有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生产者和消费者都进入睡眠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E005D-D068-4E39-BA8B-C46B5A43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97AEA5-DB14-AD7E-55F9-53AD6D61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4" y="537652"/>
            <a:ext cx="5227608" cy="360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64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32702-0EC3-BEAC-668F-A2AD1E14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</a:t>
            </a:r>
            <a:r>
              <a:rPr lang="en-US" altLang="zh-CN" dirty="0"/>
              <a:t>/</a:t>
            </a:r>
            <a:r>
              <a:rPr lang="zh-CN" altLang="en-US" dirty="0"/>
              <a:t>消费者问题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5E2C4-E505-2EDC-4119-53E7D2E97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实现二问题的解决方法</a:t>
            </a:r>
            <a:r>
              <a:rPr lang="en-US" altLang="zh-CN" dirty="0"/>
              <a:t>(2)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6591D6-F9B5-D476-F0BC-36CCE0B9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597B3F-FC86-300D-5DF4-9E5E24DA6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9" y="1528093"/>
            <a:ext cx="6933333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07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BCE1-6DCE-FE28-2CD5-2B4D854A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哲学家就餐问题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C4765-D15D-7880-AD17-A4182CAD3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  <a:endParaRPr lang="en-US" altLang="zh-CN" dirty="0"/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位“哲学家”围着一个圆桌</a:t>
            </a:r>
            <a:endParaRPr lang="en-US" altLang="zh-CN" dirty="0"/>
          </a:p>
          <a:p>
            <a:pPr lvl="1"/>
            <a:r>
              <a:rPr lang="zh-CN" altLang="en-US" dirty="0"/>
              <a:t>每两位哲学家之间有一把餐叉</a:t>
            </a:r>
            <a:endParaRPr lang="en-US" altLang="zh-CN" dirty="0"/>
          </a:p>
          <a:p>
            <a:pPr lvl="1"/>
            <a:r>
              <a:rPr lang="zh-CN" altLang="en-US" dirty="0"/>
              <a:t>哲学家有时要思考一会儿，有时又要进餐</a:t>
            </a:r>
            <a:endParaRPr lang="en-US" altLang="zh-CN" dirty="0"/>
          </a:p>
          <a:p>
            <a:pPr lvl="1"/>
            <a:r>
              <a:rPr lang="zh-CN" altLang="en-US" dirty="0"/>
              <a:t>一位哲学家只有同时拿到左右两把餐叉，才能吃到东西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829ED5-57EE-1193-09F4-8D7A4770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3985EC-63B4-00B8-3F3A-751BA6EA8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66" y="3429000"/>
            <a:ext cx="2730686" cy="26920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43FB5C-F32A-5C11-451D-C3BF2385F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018" y="3762131"/>
            <a:ext cx="3397425" cy="20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32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D689B-1EC5-3F64-B901-D009D967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哲学家就餐问题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7C38C-F50B-3489-F115-8F4B74B72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设计两个辅助函数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其中输入是哲学家序号，输出是餐叉序号</a:t>
            </a:r>
            <a:endParaRPr lang="en-US" altLang="zh-CN" dirty="0"/>
          </a:p>
          <a:p>
            <a:pPr lvl="1"/>
            <a:r>
              <a:rPr lang="zh-CN" altLang="en-US" dirty="0"/>
              <a:t>餐叉是共享资源，为每个餐叉分配一个信号量</a:t>
            </a:r>
            <a:r>
              <a:rPr lang="en-US" altLang="zh-CN" dirty="0"/>
              <a:t>,</a:t>
            </a:r>
            <a:r>
              <a:rPr lang="zh-CN" altLang="en-US" dirty="0"/>
              <a:t>并初始化为</a:t>
            </a:r>
            <a:r>
              <a:rPr lang="en-US" altLang="zh-CN" dirty="0"/>
              <a:t>1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实现</a:t>
            </a:r>
            <a:r>
              <a:rPr lang="en-US" altLang="zh-CN" dirty="0" err="1"/>
              <a:t>getforks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putforks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B1FE35-1E42-B830-FC00-DCB66FA5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17CA1C-1043-BBC2-A6A0-27A3F3816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62" y="1863781"/>
            <a:ext cx="6756747" cy="8128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12B45A-8356-3A55-F785-FBBB0CF59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12" y="3653484"/>
            <a:ext cx="2152761" cy="3492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4179EA6-3664-2A6F-D5A3-8644CCDF6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71" y="4588675"/>
            <a:ext cx="4112186" cy="201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92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F09F2-AE32-452D-4A91-BB875B36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哲学家就餐问题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E1BEE-507B-D4C1-4696-A90A31F52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上述方案的问题</a:t>
            </a:r>
            <a:endParaRPr lang="en-US" altLang="zh-CN" dirty="0"/>
          </a:p>
          <a:p>
            <a:pPr lvl="1"/>
            <a:r>
              <a:rPr lang="zh-CN" altLang="en-US" dirty="0"/>
              <a:t>死锁</a:t>
            </a:r>
            <a:endParaRPr lang="en-US" altLang="zh-CN" dirty="0"/>
          </a:p>
          <a:p>
            <a:pPr lvl="1"/>
            <a:r>
              <a:rPr lang="zh-CN" altLang="en-US" dirty="0"/>
              <a:t>每个哲学家都是先尝试拿左边的餐叉，再去拿右边的餐叉</a:t>
            </a:r>
            <a:endParaRPr lang="en-US" altLang="zh-CN" dirty="0"/>
          </a:p>
          <a:p>
            <a:pPr lvl="1"/>
            <a:r>
              <a:rPr lang="zh-CN" altLang="en-US" dirty="0"/>
              <a:t>假设每位哲学家都拿到了左边的餐叉，这时再去拿右边的餐叉，会发现所有右边的餐叉都被占用</a:t>
            </a:r>
            <a:endParaRPr lang="en-US" altLang="zh-CN" dirty="0"/>
          </a:p>
          <a:p>
            <a:pPr lvl="1"/>
            <a:r>
              <a:rPr lang="zh-CN" altLang="en-US" dirty="0"/>
              <a:t>所有哲学家都进入等待状态</a:t>
            </a:r>
            <a:r>
              <a:rPr lang="en-US" altLang="zh-CN" dirty="0"/>
              <a:t>-</a:t>
            </a:r>
            <a:r>
              <a:rPr lang="zh-CN" altLang="en-US" dirty="0"/>
              <a:t>发生死锁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7A7A5A-C24A-F0D0-5FE8-3A95702F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FE7072-BB4B-1EE0-A1FA-8C58D03F7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826" y="3150705"/>
            <a:ext cx="2730686" cy="269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05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6844C-13EF-90D0-21A5-9FEA1177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哲学家就餐问题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C10BF-E0B1-9DD1-7480-3CC1FC5B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  <a:endParaRPr lang="en-US" altLang="zh-CN" dirty="0"/>
          </a:p>
          <a:p>
            <a:pPr lvl="1"/>
            <a:r>
              <a:rPr lang="zh-CN" altLang="en-US" dirty="0"/>
              <a:t>打乱哲学家拿餐叉的顺序</a:t>
            </a:r>
            <a:endParaRPr lang="en-US" altLang="zh-CN" dirty="0"/>
          </a:p>
          <a:p>
            <a:pPr lvl="1"/>
            <a:r>
              <a:rPr lang="zh-CN" altLang="en-US" dirty="0"/>
              <a:t>比如让最后一位哲学家先拿右边的餐叉，再去拿左边的餐叉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C11E4-CEA8-81BB-0F37-DE1DC54F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5BE08F-EFC4-D6AA-394D-25AECC796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86" y="2769371"/>
            <a:ext cx="5694356" cy="25270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141504-40A4-BC1D-8FD2-437DF7EFD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836" y="2859156"/>
            <a:ext cx="2730686" cy="269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00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18103-44BB-20BA-DF2A-D6A9DC53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如何实现信号量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C2134-E7D3-6C5A-02BD-7B6D0019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可以用一把锁、一个条件变量、一个状态变量（记录信号量的值）实现信号量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6DA50B-D595-6ED1-FA73-98C49CEB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B8EC0B-8434-45AB-15A3-F9007D16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62" y="2245072"/>
            <a:ext cx="5051035" cy="26408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0546EB-DBB5-5FE0-04C4-ACE698012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48" y="2170059"/>
            <a:ext cx="4813357" cy="286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1291B-3692-3849-EC13-71A2904E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9B79D-25A9-6358-FAE4-3459BC1B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通过共享变量实现</a:t>
            </a:r>
            <a:endParaRPr lang="en-US" altLang="zh-CN" dirty="0"/>
          </a:p>
          <a:p>
            <a:pPr lvl="1"/>
            <a:r>
              <a:rPr lang="zh-CN" altLang="en-US" dirty="0"/>
              <a:t>子线程设置共享变量</a:t>
            </a:r>
            <a:endParaRPr lang="en-US" altLang="zh-CN" dirty="0"/>
          </a:p>
          <a:p>
            <a:pPr lvl="1"/>
            <a:r>
              <a:rPr lang="zh-CN" altLang="en-US" dirty="0"/>
              <a:t>父线程自旋检查该共享变量</a:t>
            </a:r>
            <a:endParaRPr lang="en-US" altLang="zh-CN" dirty="0"/>
          </a:p>
          <a:p>
            <a:r>
              <a:rPr lang="zh-CN" altLang="en-US" dirty="0"/>
              <a:t>缺点：效率低下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0D0B89-C945-9744-E18A-EB57275F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B82120-2265-3004-5F8E-4BE55B08A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291" y="2610330"/>
            <a:ext cx="7160838" cy="35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7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046B0-A834-D663-2659-156A56FC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58A85-0578-4F2D-D1B8-1FB3AC6F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线程可以使用条件变量，来等待一个条件变真</a:t>
            </a:r>
            <a:endParaRPr lang="en-US" altLang="zh-CN" dirty="0"/>
          </a:p>
          <a:p>
            <a:r>
              <a:rPr lang="zh-CN" altLang="en-US" dirty="0"/>
              <a:t>当条件不满足时，线程可以把自己加入队列，等待该条件</a:t>
            </a:r>
            <a:endParaRPr lang="en-US" altLang="zh-CN" dirty="0"/>
          </a:p>
          <a:p>
            <a:r>
              <a:rPr lang="zh-CN" altLang="en-US" dirty="0"/>
              <a:t>其他线程改变条件</a:t>
            </a:r>
            <a:r>
              <a:rPr lang="en-US" altLang="zh-CN" dirty="0"/>
              <a:t>(</a:t>
            </a:r>
            <a:r>
              <a:rPr lang="zh-CN" altLang="en-US" dirty="0"/>
              <a:t>状态</a:t>
            </a:r>
            <a:r>
              <a:rPr lang="en-US" altLang="zh-CN" dirty="0"/>
              <a:t>)</a:t>
            </a:r>
            <a:r>
              <a:rPr lang="zh-CN" altLang="en-US" dirty="0"/>
              <a:t>后，可以唤醒一个或多个等待线程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/>
              <a:t>Dijkstra</a:t>
            </a:r>
            <a:r>
              <a:rPr lang="zh-CN" altLang="en-US" dirty="0"/>
              <a:t>最早在“私有信号量”中提出这种思想</a:t>
            </a:r>
            <a:endParaRPr lang="en-US" altLang="zh-CN" dirty="0"/>
          </a:p>
          <a:p>
            <a:r>
              <a:rPr lang="zh-CN" altLang="en-US" dirty="0"/>
              <a:t>条件变量的声明</a:t>
            </a:r>
            <a:endParaRPr lang="en-US" altLang="zh-CN" dirty="0"/>
          </a:p>
          <a:p>
            <a:pPr lvl="1"/>
            <a:r>
              <a:rPr lang="en-US" altLang="zh-CN" dirty="0" err="1"/>
              <a:t>pthread_cond_t</a:t>
            </a:r>
            <a:r>
              <a:rPr lang="en-US" altLang="zh-CN" dirty="0"/>
              <a:t> c; //c</a:t>
            </a:r>
            <a:r>
              <a:rPr lang="zh-CN" altLang="en-US" dirty="0"/>
              <a:t>是一个条件变量</a:t>
            </a:r>
            <a:endParaRPr lang="en-US" altLang="zh-CN" dirty="0"/>
          </a:p>
          <a:p>
            <a:pPr lvl="1"/>
            <a:r>
              <a:rPr lang="en-US" altLang="zh-CN" dirty="0" err="1"/>
              <a:t>pthread_cond_wait</a:t>
            </a:r>
            <a:r>
              <a:rPr lang="en-US" altLang="zh-CN" dirty="0"/>
              <a:t>(&amp;c, &amp;m)</a:t>
            </a:r>
            <a:r>
              <a:rPr lang="zh-CN" altLang="en-US" dirty="0"/>
              <a:t>：释放锁，并让调用线程睡眠</a:t>
            </a:r>
            <a:endParaRPr lang="en-US" altLang="zh-CN" dirty="0"/>
          </a:p>
          <a:p>
            <a:pPr lvl="1"/>
            <a:r>
              <a:rPr lang="en-US" altLang="zh-CN" dirty="0" err="1"/>
              <a:t>pthread_cond_signal</a:t>
            </a:r>
            <a:r>
              <a:rPr lang="en-US" altLang="zh-CN" dirty="0"/>
              <a:t>(&amp;c)</a:t>
            </a:r>
            <a:r>
              <a:rPr lang="zh-CN" altLang="en-US" dirty="0"/>
              <a:t>：唤醒等待某个条件的线程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4BFFB3-485E-D335-D44E-0D87060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56DE01-0EA7-A56F-95BD-854A131F0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58" y="5867523"/>
            <a:ext cx="9741401" cy="8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3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EBBA2-7DBD-BDDE-87E0-7DD3C76F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条件变量的一个实例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936B9-FB9D-1DC5-C212-D747506E9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两种情况</a:t>
            </a:r>
            <a:endParaRPr lang="en-US" altLang="zh-CN" dirty="0"/>
          </a:p>
          <a:p>
            <a:pPr lvl="1"/>
            <a:r>
              <a:rPr lang="zh-CN" altLang="en-US" dirty="0"/>
              <a:t>子线程先执行</a:t>
            </a:r>
            <a:endParaRPr lang="en-US" altLang="zh-CN" dirty="0"/>
          </a:p>
          <a:p>
            <a:pPr lvl="1"/>
            <a:r>
              <a:rPr lang="zh-CN" altLang="en-US" dirty="0"/>
              <a:t>父线程先执行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397BF9-5911-9F6D-D6DE-041D35B1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1E1FF0-1B50-5A8B-BE67-81373280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490" y="762328"/>
            <a:ext cx="5213288" cy="56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0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E65A3-CE44-93F2-E33A-E7E09288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消融分析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12C43-A39A-3EF7-74D2-FC4580EA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r>
              <a:rPr lang="en-US" altLang="zh-CN" dirty="0"/>
              <a:t>done</a:t>
            </a:r>
            <a:r>
              <a:rPr lang="zh-CN" altLang="en-US" dirty="0"/>
              <a:t>是否真的需要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如果子线程先运行，当子线程调用</a:t>
            </a:r>
            <a:r>
              <a:rPr lang="en-US" altLang="zh-CN" dirty="0"/>
              <a:t>signal</a:t>
            </a:r>
            <a:r>
              <a:rPr lang="zh-CN" altLang="en-US" dirty="0"/>
              <a:t>函数时，并没有其他线程在等待，因此父线程调用</a:t>
            </a:r>
            <a:r>
              <a:rPr lang="en-US" altLang="zh-CN" dirty="0"/>
              <a:t>wait</a:t>
            </a:r>
            <a:r>
              <a:rPr lang="zh-CN" altLang="en-US" dirty="0"/>
              <a:t>时会一直睡眠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45EA13-0060-7669-B512-0843F879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83EFC7-9214-95BA-C9CE-845913927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31" y="2509795"/>
            <a:ext cx="6432881" cy="351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8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D5B80-E6C0-5702-D819-23F40E66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消融分析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4F24C-39AF-6263-6517-3580BDE8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如果不加锁会如何？</a:t>
            </a:r>
            <a:endParaRPr lang="en-US" altLang="zh-CN" dirty="0"/>
          </a:p>
          <a:p>
            <a:pPr lvl="1"/>
            <a:r>
              <a:rPr lang="zh-CN" altLang="en-US" dirty="0"/>
              <a:t>考虑场景：当父线程执行完</a:t>
            </a:r>
            <a:r>
              <a:rPr lang="en-US" altLang="zh-CN" dirty="0"/>
              <a:t>if</a:t>
            </a:r>
            <a:r>
              <a:rPr lang="zh-CN" altLang="en-US" dirty="0"/>
              <a:t>语句时，切换到子线程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3786B2-F9AB-A3D9-A0FB-8121F85B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6DC0C9-153E-0AF9-F5CC-1FFDE1989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82" y="2859811"/>
            <a:ext cx="6293173" cy="28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6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204EE-D92F-FCBA-F4E9-F86AE33A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</a:t>
            </a:r>
            <a:r>
              <a:rPr lang="en-US" altLang="zh-CN" dirty="0"/>
              <a:t>/</a:t>
            </a:r>
            <a:r>
              <a:rPr lang="zh-CN" altLang="en-US" dirty="0"/>
              <a:t>消费者问题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2B2C1-C138-D2FF-8D95-17ED1C29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生产者消费者问题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Dijkstra</a:t>
            </a:r>
            <a:r>
              <a:rPr lang="zh-CN" altLang="en-US" dirty="0"/>
              <a:t>提出</a:t>
            </a:r>
            <a:endParaRPr lang="en-US" altLang="zh-CN" dirty="0"/>
          </a:p>
          <a:p>
            <a:pPr lvl="1"/>
            <a:r>
              <a:rPr lang="zh-CN" altLang="en-US" dirty="0"/>
              <a:t>假设有一个或多个生产者线程和一个或多个消费者线程</a:t>
            </a:r>
            <a:endParaRPr lang="en-US" altLang="zh-CN" dirty="0"/>
          </a:p>
          <a:p>
            <a:pPr lvl="1"/>
            <a:r>
              <a:rPr lang="zh-CN" altLang="en-US" dirty="0"/>
              <a:t>生产者负责生成数据并放入缓冲区</a:t>
            </a:r>
            <a:endParaRPr lang="en-US" altLang="zh-CN" dirty="0"/>
          </a:p>
          <a:p>
            <a:pPr lvl="1"/>
            <a:r>
              <a:rPr lang="zh-CN" altLang="en-US" dirty="0"/>
              <a:t>消费者负责从缓冲区中取出数据</a:t>
            </a:r>
            <a:endParaRPr lang="en-US" altLang="zh-CN" dirty="0"/>
          </a:p>
          <a:p>
            <a:r>
              <a:rPr lang="zh-CN" altLang="en-US" dirty="0"/>
              <a:t>实际系统中应用较为广泛</a:t>
            </a:r>
            <a:endParaRPr lang="en-US" altLang="zh-CN" dirty="0"/>
          </a:p>
          <a:p>
            <a:pPr lvl="1"/>
            <a:r>
              <a:rPr lang="zh-CN" altLang="en-US" dirty="0"/>
              <a:t>多线程网络服务器，生产者将</a:t>
            </a:r>
            <a:r>
              <a:rPr lang="en-US" altLang="zh-CN" dirty="0"/>
              <a:t>http</a:t>
            </a:r>
            <a:r>
              <a:rPr lang="zh-CN" altLang="en-US" dirty="0"/>
              <a:t>请求放入队列，消费者从队列取出请求数据并处理</a:t>
            </a:r>
            <a:endParaRPr lang="en-US" altLang="zh-CN" dirty="0"/>
          </a:p>
          <a:p>
            <a:pPr lvl="1"/>
            <a:r>
              <a:rPr lang="en-US" altLang="zh-CN" dirty="0"/>
              <a:t>grep foo file.txt | </a:t>
            </a:r>
            <a:r>
              <a:rPr lang="en-US" altLang="zh-CN" dirty="0" err="1"/>
              <a:t>wc</a:t>
            </a:r>
            <a:r>
              <a:rPr lang="en-US" altLang="zh-CN" dirty="0"/>
              <a:t> -l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BCD506-E6B0-B45C-CEBD-AF8D8E92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44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1514</Words>
  <Application>Microsoft Office PowerPoint</Application>
  <PresentationFormat>宽屏</PresentationFormat>
  <Paragraphs>202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条件变量&amp;信号量</vt:lpstr>
      <vt:lpstr>为何需要条件变量</vt:lpstr>
      <vt:lpstr>一个实例</vt:lpstr>
      <vt:lpstr>另一种方法</vt:lpstr>
      <vt:lpstr>条件变量</vt:lpstr>
      <vt:lpstr>条件变量的一个实例</vt:lpstr>
      <vt:lpstr>消融分析</vt:lpstr>
      <vt:lpstr>消融分析</vt:lpstr>
      <vt:lpstr>生产者/消费者问题</vt:lpstr>
      <vt:lpstr>第一个实现</vt:lpstr>
      <vt:lpstr>第二个实现</vt:lpstr>
      <vt:lpstr>第二个实现</vt:lpstr>
      <vt:lpstr>Mesa vs. Hoare</vt:lpstr>
      <vt:lpstr>Mesa vs. Hoare</vt:lpstr>
      <vt:lpstr>第三个实现</vt:lpstr>
      <vt:lpstr>第三个实现</vt:lpstr>
      <vt:lpstr>单值缓冲区的生产者/消费者实现</vt:lpstr>
      <vt:lpstr>多值缓冲区(队列)的生产者/消费者实现</vt:lpstr>
      <vt:lpstr>覆盖条件(covering condition)</vt:lpstr>
      <vt:lpstr>覆盖条件(covering condition)</vt:lpstr>
      <vt:lpstr>信号量</vt:lpstr>
      <vt:lpstr>二值信号量</vt:lpstr>
      <vt:lpstr>二值信号量</vt:lpstr>
      <vt:lpstr>二值信号量</vt:lpstr>
      <vt:lpstr>决定线程执行顺序</vt:lpstr>
      <vt:lpstr>决定线程执行顺序</vt:lpstr>
      <vt:lpstr>决定线程执行顺序</vt:lpstr>
      <vt:lpstr>生产者/消费者问题</vt:lpstr>
      <vt:lpstr>生产者/消费者问题</vt:lpstr>
      <vt:lpstr>生产者/消费者问题</vt:lpstr>
      <vt:lpstr>生产者/消费者问题</vt:lpstr>
      <vt:lpstr>生产者/消费者问题</vt:lpstr>
      <vt:lpstr>哲学家就餐问题</vt:lpstr>
      <vt:lpstr>哲学家就餐问题</vt:lpstr>
      <vt:lpstr>哲学家就餐问题</vt:lpstr>
      <vt:lpstr>哲学家就餐问题</vt:lpstr>
      <vt:lpstr>如何实现信号量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202</cp:revision>
  <dcterms:created xsi:type="dcterms:W3CDTF">2023-02-07T10:14:07Z</dcterms:created>
  <dcterms:modified xsi:type="dcterms:W3CDTF">2024-05-08T11:21:35Z</dcterms:modified>
</cp:coreProperties>
</file>