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7" r:id="rId14"/>
    <p:sldId id="268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常见并发问题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9CF1-FD43-5A2D-18E8-750ACDEC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24CC4-1CC8-2839-8B15-DE45C1E8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  <a:endParaRPr lang="en-US" altLang="zh-CN" dirty="0"/>
          </a:p>
          <a:p>
            <a:pPr lvl="1"/>
            <a:r>
              <a:rPr lang="zh-CN" altLang="en-US" dirty="0"/>
              <a:t>通过强大的硬件指令，构造无锁数据结构，没有锁就不会产生死锁</a:t>
            </a:r>
            <a:endParaRPr lang="en-US" altLang="zh-CN" dirty="0"/>
          </a:p>
          <a:p>
            <a:r>
              <a:rPr lang="zh-CN" altLang="en-US" dirty="0"/>
              <a:t>假设有比较交换指令</a:t>
            </a:r>
            <a:r>
              <a:rPr lang="en-US" altLang="zh-CN" dirty="0"/>
              <a:t>(</a:t>
            </a:r>
            <a:r>
              <a:rPr lang="zh-CN" altLang="en-US" dirty="0"/>
              <a:t>由硬件提供的原子指令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原子地增加特定的数量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2BC26-4FF0-042C-7137-A880FB2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BEAD0-F310-5D1F-A562-26ADE2A1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7" y="2610211"/>
            <a:ext cx="8141954" cy="1868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2CCF6D-CFD4-42A0-C9F0-5B29381E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8" y="5058834"/>
            <a:ext cx="7939191" cy="13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1150-9366-0118-ADC1-B5C9D87F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AA44-520E-9E8F-2873-E389A719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  <a:endParaRPr lang="en-US" altLang="zh-CN" dirty="0"/>
          </a:p>
          <a:p>
            <a:pPr lvl="1"/>
            <a:r>
              <a:rPr lang="zh-CN" altLang="en-US" dirty="0"/>
              <a:t>另一个例子：链表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用互斥锁实现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CCD81-12EE-5C4F-545A-F5035DC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1FC3D5-422D-CD0E-414B-ADB805AA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4" y="1824567"/>
            <a:ext cx="6250361" cy="2038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15D201-6391-6002-B464-562EC73B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2" y="4384695"/>
            <a:ext cx="8114482" cy="22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C27A0-6818-A52C-1033-39FDAE7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85BC4-15A2-B518-69E2-A3E9787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用比较并交换指令实现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/>
              <a:t>n-&gt;next=head</a:t>
            </a:r>
            <a:r>
              <a:rPr lang="zh-CN" altLang="en-US" dirty="0"/>
              <a:t>是对链表的读取操作，因此这里只需要保证该</a:t>
            </a:r>
            <a:r>
              <a:rPr lang="en-US" altLang="zh-CN" dirty="0"/>
              <a:t>head</a:t>
            </a:r>
            <a:r>
              <a:rPr lang="zh-CN" altLang="en-US" dirty="0"/>
              <a:t>是接下来</a:t>
            </a:r>
            <a:r>
              <a:rPr lang="en-US" altLang="zh-CN" dirty="0"/>
              <a:t>head=n</a:t>
            </a:r>
            <a:r>
              <a:rPr lang="zh-CN" altLang="en-US" dirty="0"/>
              <a:t>时的</a:t>
            </a:r>
            <a:r>
              <a:rPr lang="en-US" altLang="zh-CN" dirty="0"/>
              <a:t>head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行和第</a:t>
            </a:r>
            <a:r>
              <a:rPr lang="en-US" altLang="zh-CN" dirty="0"/>
              <a:t>7</a:t>
            </a:r>
            <a:r>
              <a:rPr lang="zh-CN" altLang="en-US" dirty="0"/>
              <a:t>行之间发生线程切换，则</a:t>
            </a:r>
            <a:r>
              <a:rPr lang="en-US" altLang="zh-CN" dirty="0" err="1"/>
              <a:t>CompareAndSwap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，重新设置</a:t>
            </a:r>
            <a:r>
              <a:rPr lang="en-US" altLang="zh-CN" dirty="0"/>
              <a:t>n-&gt;next</a:t>
            </a:r>
            <a:r>
              <a:rPr lang="zh-CN" altLang="en-US" dirty="0"/>
              <a:t>为新的</a:t>
            </a:r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91AFA-E5DB-6EF6-0BF2-68F91DE7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2CD0D-9D09-6C81-A9A3-5E152777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2" y="1435556"/>
            <a:ext cx="8514776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304D-B230-36F2-FDDC-91D039C0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0D5BB-E28D-A0EC-7025-A4D5CF29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持有并等待</a:t>
            </a:r>
            <a:endParaRPr lang="en-US" altLang="zh-CN" dirty="0"/>
          </a:p>
          <a:p>
            <a:pPr lvl="1"/>
            <a:r>
              <a:rPr lang="zh-CN" altLang="en-US" dirty="0"/>
              <a:t>解决方案：原子地枪锁来避免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D8AC4-FA95-AD0D-471C-18D5303A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3B36DF-201B-A045-922E-8ED12F45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5" y="2172954"/>
            <a:ext cx="8491231" cy="14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BD61E-70D3-8B49-1E0B-177024CE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89BEB-2951-035B-28F7-006604CE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非抢占：线程获得的资源</a:t>
            </a:r>
            <a:r>
              <a:rPr lang="en-US" altLang="zh-CN" dirty="0"/>
              <a:t>(</a:t>
            </a:r>
            <a:r>
              <a:rPr lang="zh-CN" altLang="en-US" dirty="0"/>
              <a:t>例如锁</a:t>
            </a:r>
            <a:r>
              <a:rPr lang="en-US" altLang="zh-CN" dirty="0"/>
              <a:t>),</a:t>
            </a:r>
            <a:r>
              <a:rPr lang="zh-CN" altLang="en-US" dirty="0"/>
              <a:t>不能被抢占</a:t>
            </a:r>
            <a:endParaRPr lang="en-US" altLang="zh-CN" dirty="0"/>
          </a:p>
          <a:p>
            <a:pPr lvl="1"/>
            <a:r>
              <a:rPr lang="zh-CN" altLang="en-US" dirty="0"/>
              <a:t>解决方案：</a:t>
            </a:r>
            <a:r>
              <a:rPr lang="en-US" altLang="zh-CN" dirty="0" err="1"/>
              <a:t>trylock</a:t>
            </a:r>
            <a:r>
              <a:rPr lang="en-US" altLang="zh-CN" dirty="0"/>
              <a:t>()</a:t>
            </a:r>
            <a:r>
              <a:rPr lang="zh-CN" altLang="en-US" dirty="0"/>
              <a:t>，尝试获得锁，或者返回</a:t>
            </a:r>
            <a:r>
              <a:rPr lang="en-US" altLang="zh-CN" dirty="0"/>
              <a:t>-1(</a:t>
            </a:r>
            <a:r>
              <a:rPr lang="zh-CN" altLang="en-US" dirty="0"/>
              <a:t>表示已经被占有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新问题：可能产生</a:t>
            </a:r>
            <a:r>
              <a:rPr lang="zh-CN" altLang="en-US" dirty="0">
                <a:solidFill>
                  <a:srgbClr val="FF0000"/>
                </a:solidFill>
              </a:rPr>
              <a:t>活锁</a:t>
            </a:r>
            <a:r>
              <a:rPr lang="en-US" altLang="zh-CN" dirty="0"/>
              <a:t>(</a:t>
            </a:r>
            <a:r>
              <a:rPr lang="en-US" altLang="zh-CN" dirty="0" err="1"/>
              <a:t>livelock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两个线程可能一直重复这一序列，又同时枪锁失败</a:t>
            </a:r>
            <a:endParaRPr lang="en-US" altLang="zh-CN" dirty="0"/>
          </a:p>
          <a:p>
            <a:pPr lvl="1"/>
            <a:r>
              <a:rPr lang="zh-CN" altLang="en-US" dirty="0"/>
              <a:t>例如另一个线程按照</a:t>
            </a:r>
            <a:r>
              <a:rPr lang="en-US" altLang="zh-CN" dirty="0"/>
              <a:t>L2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的顺序枪锁，并交替执行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行代码</a:t>
            </a:r>
            <a:endParaRPr lang="en-US" altLang="zh-CN" dirty="0"/>
          </a:p>
          <a:p>
            <a:pPr lvl="1"/>
            <a:r>
              <a:rPr lang="zh-CN" altLang="en-US" dirty="0"/>
              <a:t>解决方法：随机等待一段时间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2CEF0-54FD-FB6F-CE95-32FE2EF5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D953F9-9E36-99B0-4C75-FBB5958D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3" y="2117204"/>
            <a:ext cx="7149199" cy="17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41AC-FC3C-713C-A1EA-3EFFA25D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F852E-CD57-39E4-BF7A-D3B3BDE8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循环等待</a:t>
            </a:r>
            <a:endParaRPr lang="en-US" altLang="zh-CN" dirty="0"/>
          </a:p>
          <a:p>
            <a:pPr lvl="1"/>
            <a:r>
              <a:rPr lang="zh-CN" altLang="en-US" dirty="0"/>
              <a:t>解决方法：让代码不产生循环等待</a:t>
            </a:r>
            <a:endParaRPr lang="en-US" altLang="zh-CN" dirty="0"/>
          </a:p>
          <a:p>
            <a:r>
              <a:rPr lang="zh-CN" altLang="en-US" dirty="0"/>
              <a:t>获取锁时提供一个</a:t>
            </a:r>
            <a:r>
              <a:rPr lang="zh-CN" altLang="en-US" dirty="0">
                <a:solidFill>
                  <a:srgbClr val="FF0000"/>
                </a:solidFill>
              </a:rPr>
              <a:t>全序</a:t>
            </a:r>
            <a:r>
              <a:rPr lang="en-US" altLang="zh-CN" dirty="0"/>
              <a:t>(total ordering)</a:t>
            </a:r>
          </a:p>
          <a:p>
            <a:pPr lvl="1"/>
            <a:r>
              <a:rPr lang="zh-CN" altLang="en-US" dirty="0"/>
              <a:t>例如：两个锁</a:t>
            </a:r>
            <a:r>
              <a:rPr lang="en-US" altLang="zh-CN" dirty="0"/>
              <a:t>L1,L2</a:t>
            </a:r>
            <a:r>
              <a:rPr lang="zh-CN" altLang="en-US"/>
              <a:t>，每个线程</a:t>
            </a:r>
            <a:r>
              <a:rPr lang="zh-CN" altLang="en-US" dirty="0"/>
              <a:t>都是先申请</a:t>
            </a:r>
            <a:r>
              <a:rPr lang="en-US" altLang="zh-CN" dirty="0"/>
              <a:t>L1</a:t>
            </a:r>
            <a:r>
              <a:rPr lang="zh-CN" altLang="en-US" dirty="0"/>
              <a:t>，再申请</a:t>
            </a:r>
            <a:r>
              <a:rPr lang="en-US" altLang="zh-CN" dirty="0"/>
              <a:t>L2</a:t>
            </a:r>
            <a:r>
              <a:rPr lang="zh-CN" altLang="en-US" dirty="0"/>
              <a:t>，就可以避免死锁</a:t>
            </a:r>
            <a:endParaRPr lang="en-US" altLang="zh-CN" dirty="0"/>
          </a:p>
          <a:p>
            <a:r>
              <a:rPr lang="zh-CN" altLang="en-US" dirty="0"/>
              <a:t>更复杂系统中，全序很难做到，则可以按照</a:t>
            </a:r>
            <a:r>
              <a:rPr lang="zh-CN" altLang="en-US" dirty="0">
                <a:solidFill>
                  <a:srgbClr val="FF0000"/>
                </a:solidFill>
              </a:rPr>
              <a:t>偏序</a:t>
            </a:r>
            <a:r>
              <a:rPr lang="zh-CN" altLang="en-US" dirty="0"/>
              <a:t>申请锁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Linux</a:t>
            </a:r>
            <a:r>
              <a:rPr lang="zh-CN" altLang="en-US" dirty="0"/>
              <a:t>中的内存映射代码中规定：</a:t>
            </a:r>
            <a:r>
              <a:rPr lang="en-US" altLang="zh-CN" dirty="0" err="1"/>
              <a:t>i_mutex</a:t>
            </a:r>
            <a:r>
              <a:rPr lang="zh-CN" altLang="en-US" dirty="0"/>
              <a:t>早于</a:t>
            </a:r>
            <a:r>
              <a:rPr lang="en-US" altLang="zh-CN" dirty="0" err="1"/>
              <a:t>i_mmap_mutex</a:t>
            </a:r>
            <a:r>
              <a:rPr lang="zh-CN" altLang="en-US" dirty="0"/>
              <a:t>，</a:t>
            </a:r>
            <a:r>
              <a:rPr lang="en-US" altLang="zh-CN" dirty="0" err="1"/>
              <a:t>i_mmap_mutex</a:t>
            </a:r>
            <a:r>
              <a:rPr lang="zh-CN" altLang="en-US" dirty="0"/>
              <a:t>早于</a:t>
            </a:r>
            <a:r>
              <a:rPr lang="en-US" altLang="zh-CN" dirty="0" err="1"/>
              <a:t>private_lock</a:t>
            </a:r>
            <a:r>
              <a:rPr lang="zh-CN" altLang="en-US" dirty="0"/>
              <a:t>，早于</a:t>
            </a:r>
            <a:r>
              <a:rPr lang="en-US" altLang="zh-CN" dirty="0" err="1"/>
              <a:t>swap_lock</a:t>
            </a:r>
            <a:r>
              <a:rPr lang="zh-CN" altLang="en-US" dirty="0"/>
              <a:t>，早于</a:t>
            </a:r>
            <a:r>
              <a:rPr lang="en-US" altLang="zh-CN" dirty="0"/>
              <a:t>mapping-&gt;</a:t>
            </a:r>
            <a:r>
              <a:rPr lang="en-US" altLang="zh-CN" dirty="0" err="1"/>
              <a:t>tree_lock</a:t>
            </a:r>
            <a:endParaRPr lang="en-US" altLang="zh-CN" dirty="0"/>
          </a:p>
          <a:p>
            <a:pPr lvl="1"/>
            <a:r>
              <a:rPr lang="zh-CN" altLang="en-US" dirty="0"/>
              <a:t>这种顺序只是一种约定，如果不遵守也有可能导致死锁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FA271-A2D4-8E29-0B9D-517F311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63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0A26D-965E-C7EE-A260-6309E3C6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58CF3-543C-CA80-8095-2EC6E8FE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除了死锁的预防，某些场景更适合死锁避免</a:t>
            </a:r>
            <a:r>
              <a:rPr lang="en-US" altLang="zh-CN" dirty="0"/>
              <a:t>(avoidance)</a:t>
            </a:r>
          </a:p>
          <a:p>
            <a:pPr lvl="1"/>
            <a:r>
              <a:rPr lang="zh-CN" altLang="en-US" dirty="0"/>
              <a:t>例如：两个处理器上调度</a:t>
            </a:r>
            <a:r>
              <a:rPr lang="en-US" altLang="zh-CN" dirty="0"/>
              <a:t>4</a:t>
            </a:r>
            <a:r>
              <a:rPr lang="zh-CN" altLang="en-US" dirty="0"/>
              <a:t>个线程</a:t>
            </a:r>
            <a:endParaRPr lang="en-US" altLang="zh-CN" dirty="0"/>
          </a:p>
          <a:p>
            <a:pPr lvl="1"/>
            <a:r>
              <a:rPr lang="zh-CN" altLang="en-US" dirty="0"/>
              <a:t>各个线程使用锁的情况如下：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可以采用如下方式调度，避免死锁</a:t>
            </a:r>
            <a:endParaRPr lang="en-US" altLang="zh-CN" dirty="0"/>
          </a:p>
          <a:p>
            <a:pPr lvl="1"/>
            <a:r>
              <a:rPr lang="zh-CN" altLang="en-US" dirty="0"/>
              <a:t>只要避免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同时运行，即可避免死锁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AC206-1E38-D510-3885-5CE149B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DD66E-6F6B-CBFB-C9EB-2AC8DCB8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13" y="2472528"/>
            <a:ext cx="5222456" cy="1507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BF7E12-BF00-3289-AEC0-FDE706A4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7" y="4942445"/>
            <a:ext cx="4176666" cy="16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39576-C15E-B9C8-628F-E9600838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26439-0BA8-70BF-EA9A-FA2BBBFE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另一个竞争更多的例子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不会产生死锁的可能的方案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</a:t>
            </a:r>
            <a:endParaRPr lang="en-US" altLang="zh-CN" dirty="0"/>
          </a:p>
          <a:p>
            <a:pPr lvl="1"/>
            <a:r>
              <a:rPr lang="zh-CN" altLang="en-US" dirty="0"/>
              <a:t>需要知道所有任务以及他们需要的锁</a:t>
            </a:r>
            <a:endParaRPr lang="en-US" altLang="zh-CN" dirty="0"/>
          </a:p>
          <a:p>
            <a:pPr lvl="1"/>
            <a:r>
              <a:rPr lang="zh-CN" altLang="en-US" dirty="0"/>
              <a:t>限制并发</a:t>
            </a:r>
            <a:endParaRPr lang="en-US" altLang="zh-CN" dirty="0"/>
          </a:p>
          <a:p>
            <a:pPr lvl="1"/>
            <a:r>
              <a:rPr lang="zh-CN" altLang="en-US" dirty="0"/>
              <a:t>并不是广泛使用的通用方案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2FC95-31E3-2F2A-2718-8008393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D94EC0-02F3-D11A-30E6-1F98B56B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4" y="1414001"/>
            <a:ext cx="3510641" cy="1021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1B322D-A46A-D469-B627-EF79526A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0" y="3040199"/>
            <a:ext cx="4224415" cy="12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C9B9-7913-5906-6D05-5E9BC10A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检查和恢复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D0E12-45FE-29C9-158B-C0D728E3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最后一种常用的策略</a:t>
            </a:r>
            <a:endParaRPr lang="en-US" altLang="zh-CN" dirty="0"/>
          </a:p>
          <a:p>
            <a:pPr lvl="1"/>
            <a:r>
              <a:rPr lang="zh-CN" altLang="en-US" dirty="0"/>
              <a:t>允许死锁偶尔发生，检查到死锁时再采取行动</a:t>
            </a:r>
            <a:endParaRPr lang="en-US" altLang="zh-CN" dirty="0"/>
          </a:p>
          <a:p>
            <a:r>
              <a:rPr lang="zh-CN" altLang="en-US" dirty="0"/>
              <a:t>例如：很多数据库系统使用了死锁检测和恢复技术</a:t>
            </a:r>
            <a:endParaRPr lang="en-US" altLang="zh-CN" dirty="0"/>
          </a:p>
          <a:p>
            <a:pPr lvl="1"/>
            <a:r>
              <a:rPr lang="zh-CN" altLang="en-US" dirty="0"/>
              <a:t>死锁检测器定期运行</a:t>
            </a:r>
            <a:endParaRPr lang="en-US" altLang="zh-CN" dirty="0"/>
          </a:p>
          <a:p>
            <a:pPr lvl="1"/>
            <a:r>
              <a:rPr lang="zh-CN" altLang="en-US" dirty="0"/>
              <a:t>当发现死锁，系统需要重启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83BA2-C2A5-D0A2-0698-057FDB4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有哪些类型的缺陷？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</a:t>
            </a:r>
            <a:r>
              <a:rPr lang="zh-CN" altLang="en-US" dirty="0"/>
              <a:t>等人详细分析了一些流行的并发应用</a:t>
            </a:r>
            <a:endParaRPr lang="en-US" altLang="zh-CN" dirty="0"/>
          </a:p>
          <a:p>
            <a:r>
              <a:rPr lang="en-US" altLang="zh-CN" dirty="0" err="1"/>
              <a:t>MySQL,Apache,Mozilla,OpenOffice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08F44-9C10-2A65-70AF-2583A9E6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7" y="2288226"/>
            <a:ext cx="7827997" cy="1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C576-842A-E60D-07B9-A09DE3B9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非死锁缺陷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01C7B-ECE9-0B4D-33BC-1B2057DD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违反原子性缺陷</a:t>
            </a:r>
            <a:endParaRPr lang="en-US" altLang="zh-CN" dirty="0"/>
          </a:p>
          <a:p>
            <a:pPr lvl="1"/>
            <a:r>
              <a:rPr lang="zh-CN" altLang="en-US" dirty="0"/>
              <a:t>场景：第一个线程检查完</a:t>
            </a:r>
            <a:r>
              <a:rPr lang="en-US" altLang="zh-CN" dirty="0" err="1"/>
              <a:t>proc_info</a:t>
            </a:r>
            <a:r>
              <a:rPr lang="zh-CN" altLang="en-US" dirty="0"/>
              <a:t>是否为空后切换到第二个线程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5844E-6A87-464A-3902-DB984191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04E301-208C-F206-6AD2-A28D7693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76" y="2452086"/>
            <a:ext cx="6207510" cy="23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8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6CED-1869-7CA6-EF01-7811B695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非死锁缺陷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C7A4-E422-083B-BE8E-95275B3A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违反原子性缺陷的解决方案：加锁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76049B-0259-8AEF-2C6C-EB47A0A0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506DA-8D82-1067-A1B8-9E2D2499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" y="1621165"/>
            <a:ext cx="8915073" cy="34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10381-2E8B-307F-8B6A-2502614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非死锁缺陷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8DE0E-D6EF-44BB-285E-8DC937D2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违反顺序缺陷</a:t>
            </a:r>
            <a:endParaRPr lang="en-US" altLang="zh-CN" dirty="0"/>
          </a:p>
          <a:p>
            <a:pPr lvl="1"/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假定变量</a:t>
            </a:r>
            <a:r>
              <a:rPr lang="en-US" altLang="zh-CN" dirty="0" err="1"/>
              <a:t>mThread</a:t>
            </a:r>
            <a:r>
              <a:rPr lang="zh-CN" altLang="en-US" dirty="0"/>
              <a:t>已经被初始化了</a:t>
            </a:r>
            <a:endParaRPr lang="en-US" altLang="zh-CN" dirty="0"/>
          </a:p>
          <a:p>
            <a:pPr lvl="1"/>
            <a:r>
              <a:rPr lang="zh-CN" altLang="en-US" dirty="0"/>
              <a:t>实际情况是线程</a:t>
            </a:r>
            <a:r>
              <a:rPr lang="en-US" altLang="zh-CN" dirty="0"/>
              <a:t>2</a:t>
            </a:r>
            <a:r>
              <a:rPr lang="zh-CN" altLang="en-US" dirty="0"/>
              <a:t>可能早于线程</a:t>
            </a:r>
            <a:r>
              <a:rPr lang="en-US" altLang="zh-CN" dirty="0"/>
              <a:t>1</a:t>
            </a:r>
            <a:r>
              <a:rPr lang="zh-CN" altLang="en-US" dirty="0"/>
              <a:t>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EE4B9-ED75-8687-A294-62187EC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A96810-3682-9D7B-05A2-43CD4538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" y="2462357"/>
            <a:ext cx="8238435" cy="29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96C8-52BB-1075-0574-E6C42582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非死锁缺陷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25DBF-67A1-C404-13EC-60362DBD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违反顺序缺陷的解决方案：强制线程的执行顺序</a:t>
            </a:r>
            <a:r>
              <a:rPr lang="en-US" altLang="zh-CN" dirty="0"/>
              <a:t>(</a:t>
            </a:r>
            <a:r>
              <a:rPr lang="zh-CN" altLang="en-US" dirty="0"/>
              <a:t>条件变量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B9E53-BEE8-27FF-EF34-BC8ECE2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EC2FF9-6C32-1438-979C-21890D7B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9" y="2550867"/>
            <a:ext cx="5597890" cy="30082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F05D91-CE79-EB7B-95B0-17EE55DD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48" y="2606123"/>
            <a:ext cx="4978619" cy="21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067-BD5B-3C73-D668-49A64B58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8D15D-FA4E-09BF-F7EB-41E82068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死锁是许多并发系统中出现的经典问题</a:t>
            </a:r>
            <a:endParaRPr lang="en-US" altLang="zh-CN" dirty="0"/>
          </a:p>
          <a:p>
            <a:r>
              <a:rPr lang="zh-CN" altLang="en-US" dirty="0"/>
              <a:t>例如：线程</a:t>
            </a:r>
            <a:r>
              <a:rPr lang="en-US" altLang="zh-CN" dirty="0"/>
              <a:t>1</a:t>
            </a:r>
            <a:r>
              <a:rPr lang="zh-CN" altLang="en-US" dirty="0"/>
              <a:t>持有锁</a:t>
            </a:r>
            <a:r>
              <a:rPr lang="en-US" altLang="zh-CN" dirty="0"/>
              <a:t>L1</a:t>
            </a:r>
            <a:r>
              <a:rPr lang="zh-CN" altLang="en-US" dirty="0"/>
              <a:t>，并等待锁</a:t>
            </a:r>
            <a:r>
              <a:rPr lang="en-US" altLang="zh-CN" dirty="0"/>
              <a:t>L2</a:t>
            </a:r>
            <a:r>
              <a:rPr lang="zh-CN" altLang="en-US" dirty="0"/>
              <a:t>，线程</a:t>
            </a:r>
            <a:r>
              <a:rPr lang="en-US" altLang="zh-CN" dirty="0"/>
              <a:t>2</a:t>
            </a:r>
            <a:r>
              <a:rPr lang="zh-CN" altLang="en-US" dirty="0"/>
              <a:t>持有锁</a:t>
            </a:r>
            <a:r>
              <a:rPr lang="en-US" altLang="zh-CN" dirty="0"/>
              <a:t>L2</a:t>
            </a:r>
            <a:r>
              <a:rPr lang="zh-CN" altLang="en-US" dirty="0"/>
              <a:t>，并等待锁</a:t>
            </a:r>
            <a:r>
              <a:rPr lang="en-US" altLang="zh-CN" dirty="0"/>
              <a:t>L1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上述代码在什么情况下会出现死锁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E696C-97F6-C615-D25A-7831FB2F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822979-CDC2-7582-595C-0429731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7" y="2114519"/>
            <a:ext cx="8496737" cy="12065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5B5000-5AC0-C6C9-83B2-0F1E1935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" y="3972738"/>
            <a:ext cx="2679683" cy="24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E393-D14D-D699-659A-DD74BEFA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为什么发生死锁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292EC-1B17-FF5F-BF08-19EB4033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大型代码库中，组件之间的复杂的依赖</a:t>
            </a:r>
            <a:endParaRPr lang="en-US" altLang="zh-CN" dirty="0"/>
          </a:p>
          <a:p>
            <a:pPr lvl="1"/>
            <a:r>
              <a:rPr lang="zh-CN" altLang="en-US" dirty="0"/>
              <a:t>操作系统中，虚拟内存需要访问文件系统，从磁盘读取内存页</a:t>
            </a:r>
            <a:endParaRPr lang="en-US" altLang="zh-CN" dirty="0"/>
          </a:p>
          <a:p>
            <a:pPr lvl="1"/>
            <a:r>
              <a:rPr lang="zh-CN" altLang="en-US" dirty="0"/>
              <a:t>文件系统又要和虚拟内存交互，申请一页内存</a:t>
            </a:r>
            <a:endParaRPr lang="en-US" altLang="zh-CN" dirty="0"/>
          </a:p>
          <a:p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类的</a:t>
            </a:r>
            <a:r>
              <a:rPr lang="en-US" altLang="zh-CN" dirty="0" err="1"/>
              <a:t>AddAll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AddAll</a:t>
            </a:r>
            <a:r>
              <a:rPr lang="zh-CN" altLang="en-US" dirty="0"/>
              <a:t>方法的内部需要支持线程安全，因此先对</a:t>
            </a:r>
            <a:r>
              <a:rPr lang="en-US" altLang="zh-CN" dirty="0"/>
              <a:t>v1</a:t>
            </a:r>
            <a:r>
              <a:rPr lang="zh-CN" altLang="en-US" dirty="0"/>
              <a:t>加锁，后对</a:t>
            </a:r>
            <a:r>
              <a:rPr lang="en-US" altLang="zh-CN" dirty="0"/>
              <a:t>v2</a:t>
            </a:r>
            <a:r>
              <a:rPr lang="zh-CN" altLang="en-US" dirty="0"/>
              <a:t>加锁</a:t>
            </a:r>
            <a:endParaRPr lang="en-US" altLang="zh-CN" dirty="0"/>
          </a:p>
          <a:p>
            <a:pPr lvl="1"/>
            <a:r>
              <a:rPr lang="zh-CN" altLang="en-US" dirty="0"/>
              <a:t>如果另一个线程此时调用</a:t>
            </a:r>
            <a:r>
              <a:rPr lang="en-US" altLang="zh-CN" dirty="0"/>
              <a:t>v2.AddAll(v1)</a:t>
            </a:r>
            <a:r>
              <a:rPr lang="zh-CN" altLang="en-US" dirty="0"/>
              <a:t>，则可能出现死锁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D26DA-FEA1-D1FF-70AF-9863C902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F1CB0-FDDF-0622-7EF9-5E63430C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1" y="4812619"/>
            <a:ext cx="2907594" cy="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1BB3-CCA7-50B6-00D4-B41E8595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产生死锁的条件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186C0-7DBB-7522-1633-F713AFDC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  <a:endParaRPr lang="en-US" altLang="zh-CN" dirty="0"/>
          </a:p>
          <a:p>
            <a:pPr lvl="1"/>
            <a:r>
              <a:rPr lang="zh-CN" altLang="en-US" dirty="0"/>
              <a:t>线程对于需要的资源进行互斥访问</a:t>
            </a:r>
            <a:endParaRPr lang="en-US" altLang="zh-CN" dirty="0"/>
          </a:p>
          <a:p>
            <a:r>
              <a:rPr lang="zh-CN" altLang="en-US" dirty="0"/>
              <a:t>持有并等待</a:t>
            </a:r>
            <a:endParaRPr lang="en-US" altLang="zh-CN" dirty="0"/>
          </a:p>
          <a:p>
            <a:pPr lvl="1"/>
            <a:r>
              <a:rPr lang="zh-CN" altLang="en-US" dirty="0"/>
              <a:t>线程持有了资源，同时又在等待其他资源</a:t>
            </a:r>
            <a:endParaRPr lang="en-US" altLang="zh-CN" dirty="0"/>
          </a:p>
          <a:p>
            <a:r>
              <a:rPr lang="zh-CN" altLang="en-US" dirty="0"/>
              <a:t>非抢占</a:t>
            </a:r>
            <a:endParaRPr lang="en-US" altLang="zh-CN" dirty="0"/>
          </a:p>
          <a:p>
            <a:pPr lvl="1"/>
            <a:r>
              <a:rPr lang="zh-CN" altLang="en-US" dirty="0"/>
              <a:t>线程获得的资源</a:t>
            </a:r>
            <a:r>
              <a:rPr lang="en-US" altLang="zh-CN" dirty="0"/>
              <a:t>(</a:t>
            </a:r>
            <a:r>
              <a:rPr lang="zh-CN" altLang="en-US" dirty="0"/>
              <a:t>例如锁</a:t>
            </a:r>
            <a:r>
              <a:rPr lang="en-US" altLang="zh-CN" dirty="0"/>
              <a:t>),</a:t>
            </a:r>
            <a:r>
              <a:rPr lang="zh-CN" altLang="en-US" dirty="0"/>
              <a:t>不能被抢占</a:t>
            </a:r>
            <a:endParaRPr lang="en-US" altLang="zh-CN" dirty="0"/>
          </a:p>
          <a:p>
            <a:r>
              <a:rPr lang="zh-CN" altLang="en-US" dirty="0"/>
              <a:t>循环等待</a:t>
            </a:r>
            <a:endParaRPr lang="en-US" altLang="zh-CN" dirty="0"/>
          </a:p>
          <a:p>
            <a:pPr lvl="1"/>
            <a:r>
              <a:rPr lang="zh-CN" altLang="en-US" dirty="0"/>
              <a:t>线程之间存在一个环路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2FCF-D94B-84EC-E623-A7C10FA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38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812</Words>
  <Application>Microsoft Office PowerPoint</Application>
  <PresentationFormat>宽屏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常见并发问题</vt:lpstr>
      <vt:lpstr>有哪些类型的缺陷？</vt:lpstr>
      <vt:lpstr>非死锁缺陷</vt:lpstr>
      <vt:lpstr>非死锁缺陷</vt:lpstr>
      <vt:lpstr>非死锁缺陷</vt:lpstr>
      <vt:lpstr>非死锁缺陷</vt:lpstr>
      <vt:lpstr>死锁缺陷</vt:lpstr>
      <vt:lpstr>为什么发生死锁</vt:lpstr>
      <vt:lpstr>产生死锁的条件</vt:lpstr>
      <vt:lpstr>预防</vt:lpstr>
      <vt:lpstr>预防</vt:lpstr>
      <vt:lpstr>预防</vt:lpstr>
      <vt:lpstr>预防</vt:lpstr>
      <vt:lpstr>预防</vt:lpstr>
      <vt:lpstr>预防</vt:lpstr>
      <vt:lpstr>避免死锁</vt:lpstr>
      <vt:lpstr>避免死锁</vt:lpstr>
      <vt:lpstr>检查和恢复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146</cp:revision>
  <dcterms:created xsi:type="dcterms:W3CDTF">2023-02-07T10:14:07Z</dcterms:created>
  <dcterms:modified xsi:type="dcterms:W3CDTF">2023-05-23T00:55:18Z</dcterms:modified>
</cp:coreProperties>
</file>