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超越物理内存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D866-FB94-CBDC-6D9E-A861B42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缺页异常处理程序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26518-7575-D202-E4F0-1CEC4B6F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缺页异常处理流程如下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 err="1"/>
              <a:t>FindFreePhysicalPage</a:t>
            </a:r>
            <a:r>
              <a:rPr lang="en-US" altLang="zh-CN" dirty="0"/>
              <a:t>()</a:t>
            </a:r>
            <a:r>
              <a:rPr lang="zh-CN" altLang="en-US" dirty="0"/>
              <a:t>：寻找空闲的物理页</a:t>
            </a:r>
            <a:endParaRPr lang="en-US" altLang="zh-CN" dirty="0"/>
          </a:p>
          <a:p>
            <a:pPr lvl="1"/>
            <a:r>
              <a:rPr lang="en-US" altLang="zh-CN" dirty="0" err="1"/>
              <a:t>EvictPage</a:t>
            </a:r>
            <a:r>
              <a:rPr lang="en-US" altLang="zh-CN" dirty="0"/>
              <a:t>()</a:t>
            </a:r>
            <a:r>
              <a:rPr lang="zh-CN" altLang="en-US" dirty="0"/>
              <a:t>：执行页面交换（替换）（注：</a:t>
            </a:r>
            <a:r>
              <a:rPr lang="en-US" altLang="zh-CN" dirty="0"/>
              <a:t>Evict(</a:t>
            </a:r>
            <a:r>
              <a:rPr lang="zh-CN" altLang="en-US" dirty="0"/>
              <a:t>驱逐</a:t>
            </a:r>
            <a:r>
              <a:rPr lang="en-US" altLang="zh-CN" dirty="0"/>
              <a:t>))</a:t>
            </a:r>
          </a:p>
          <a:p>
            <a:pPr lvl="1"/>
            <a:r>
              <a:rPr lang="en-US" altLang="zh-CN" dirty="0" err="1"/>
              <a:t>DiskRead</a:t>
            </a:r>
            <a:r>
              <a:rPr lang="en-US" altLang="zh-CN" dirty="0"/>
              <a:t>()</a:t>
            </a:r>
            <a:r>
              <a:rPr lang="zh-CN" altLang="en-US" dirty="0"/>
              <a:t>：从磁盘中读取目标页到内存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7E95C-8D89-BA8C-450B-B07A5046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4895FC-AE11-6648-93B1-0577E8A8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4" y="1431211"/>
            <a:ext cx="10235013" cy="22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2900-93DD-B6FC-03F4-2D71F2A5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超越物理内存：策略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2441-9E36-D777-FA90-8E76D048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替换策略：要替换哪个页？</a:t>
            </a:r>
            <a:endParaRPr lang="en-US" altLang="zh-CN" dirty="0"/>
          </a:p>
          <a:p>
            <a:r>
              <a:rPr lang="zh-CN" altLang="en-US" dirty="0"/>
              <a:t>早期操作系统要做的重要决策之一</a:t>
            </a:r>
            <a:endParaRPr lang="en-US" altLang="zh-CN" dirty="0"/>
          </a:p>
          <a:p>
            <a:pPr lvl="1"/>
            <a:r>
              <a:rPr lang="zh-CN" altLang="en-US" dirty="0"/>
              <a:t>以为旧系统的物理内存非常小，因此替换策略对性能影响较为显著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8CA2A-B0F4-7BB4-94EE-BAC51A3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5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07F7-D545-2DF1-89EF-070F814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缓存管理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A08D1-0586-5860-B49C-807219BD7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由于内存只包含系统中所有页的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子集</a:t>
                </a:r>
                <a:r>
                  <a:rPr lang="zh-CN" altLang="en-US" dirty="0"/>
                  <a:t>，因此可以将其视为系统中虚拟内存页的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缓存</a:t>
                </a:r>
                <a:r>
                  <a:rPr lang="en-US" altLang="zh-CN" dirty="0"/>
                  <a:t>(cache)</a:t>
                </a:r>
              </a:p>
              <a:p>
                <a:r>
                  <a:rPr lang="zh-CN" altLang="en-US" dirty="0"/>
                  <a:t>可以用平均访存时间</a:t>
                </a:r>
                <a:r>
                  <a:rPr lang="en-US" altLang="zh-CN" dirty="0"/>
                  <a:t>(Average Memory Access </a:t>
                </a:r>
                <a:r>
                  <a:rPr lang="en-US" altLang="zh-CN" dirty="0" err="1"/>
                  <a:t>Time,AMAT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作为指标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/>
                  <a:t>表示访存时间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表示访问磁盘时间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𝐻𝑖𝑡</m:t>
                        </m:r>
                      </m:sub>
                    </m:sSub>
                  </m:oMath>
                </a14:m>
                <a:r>
                  <a:rPr lang="zh-CN" altLang="en-US" dirty="0"/>
                  <a:t>表示缓存中找到数据的概率（命中率）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</m:oMath>
                </a14:m>
                <a:r>
                  <a:rPr lang="zh-CN" altLang="en-US" dirty="0"/>
                  <a:t>表示缓存中找不到数据的概率（未命中率）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A08D1-0586-5860-B49C-807219BD7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A6332-E8BE-FD57-DB4C-EC77D165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7A211-A4B6-BCFD-3453-F7D30CA52533}"/>
                  </a:ext>
                </a:extLst>
              </p:cNvPr>
              <p:cNvSpPr txBox="1"/>
              <p:nvPr/>
            </p:nvSpPr>
            <p:spPr>
              <a:xfrm>
                <a:off x="3407636" y="2852159"/>
                <a:ext cx="49245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𝑀𝑖𝑠𝑠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7A211-A4B6-BCFD-3453-F7D30CA52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6" y="2852159"/>
                <a:ext cx="492451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17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4E24-E13C-829D-88BF-DF4B8A50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平均访存时间</a:t>
            </a:r>
            <a:r>
              <a:rPr lang="en-US" altLang="zh-CN" dirty="0"/>
              <a:t>(AMAT)</a:t>
            </a:r>
            <a:r>
              <a:rPr lang="zh-CN" altLang="en-US" dirty="0"/>
              <a:t>计算实例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8BCA9-D833-C24C-F133-9CE96E158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假设地址空间为</a:t>
                </a:r>
                <a:r>
                  <a:rPr lang="en-US" altLang="zh-CN" dirty="0"/>
                  <a:t>4KB</a:t>
                </a:r>
                <a:r>
                  <a:rPr lang="zh-CN" altLang="en-US" dirty="0"/>
                  <a:t>，每页</a:t>
                </a:r>
                <a:r>
                  <a:rPr lang="en-US" altLang="zh-CN" dirty="0"/>
                  <a:t>256</a:t>
                </a:r>
                <a:r>
                  <a:rPr lang="zh-CN" altLang="en-US" dirty="0"/>
                  <a:t>字节（</a:t>
                </a:r>
                <a:r>
                  <a:rPr lang="en-US" altLang="zh-CN" dirty="0"/>
                  <a:t>4bit VPN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8bit offset)</a:t>
                </a:r>
              </a:p>
              <a:p>
                <a:r>
                  <a:rPr lang="zh-CN" altLang="en-US" dirty="0"/>
                  <a:t>一个进程需要依次访问：</a:t>
                </a:r>
                <a:r>
                  <a:rPr lang="en-US" altLang="zh-CN" dirty="0"/>
                  <a:t>0x000,0x100,0x200,0x300,0x400,0x500,0x600,0x700,0x800,0x900</a:t>
                </a:r>
              </a:p>
              <a:p>
                <a:r>
                  <a:rPr lang="zh-CN" altLang="en-US" dirty="0"/>
                  <a:t>这些地址实际上是前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页的第一个字节</a:t>
                </a:r>
                <a:endParaRPr lang="en-US" altLang="zh-CN" dirty="0"/>
              </a:p>
              <a:p>
                <a:r>
                  <a:rPr lang="zh-CN" altLang="en-US" dirty="0"/>
                  <a:t>进一步假设，除第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页之外，所有页均在内存中</a:t>
                </a:r>
                <a:endParaRPr lang="en-US" altLang="zh-CN" dirty="0"/>
              </a:p>
              <a:p>
                <a:r>
                  <a:rPr lang="zh-CN" altLang="en-US" dirty="0"/>
                  <a:t>命中率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𝐻𝑖𝑡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dirty="0"/>
                  <a:t>，未命中率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8BCA9-D833-C24C-F133-9CE96E158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DFBAD-C089-C8B6-0336-F80518E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4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64256-A78D-E25B-EAEB-09E745ED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平均访存时间</a:t>
            </a:r>
            <a:r>
              <a:rPr lang="en-US" altLang="zh-CN" dirty="0"/>
              <a:t>(AMAT)</a:t>
            </a:r>
            <a:r>
              <a:rPr lang="zh-CN" altLang="en-US" dirty="0"/>
              <a:t>计算实例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87E25-D094-8D13-64B5-F342585BB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假设访存时间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100ns</a:t>
                </a:r>
                <a:r>
                  <a:rPr lang="zh-CN" altLang="en-US" dirty="0"/>
                  <a:t>，访问磁盘的时间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10ms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命中率为</a:t>
                </a:r>
                <a:r>
                  <a:rPr lang="en-US" altLang="zh-CN" dirty="0"/>
                  <a:t>99.9%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AMAT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10.1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命中率为</a:t>
                </a:r>
                <a:r>
                  <a:rPr lang="en-US" altLang="zh-CN" dirty="0"/>
                  <a:t>100%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AMAT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100ns</a:t>
                </a:r>
              </a:p>
              <a:p>
                <a:r>
                  <a:rPr lang="zh-CN" altLang="en-US" dirty="0"/>
                  <a:t>这里的问题：磁盘访问的代价太高，即使很小的未命中率，也会导致很高的访存代价</a:t>
                </a:r>
                <a:r>
                  <a:rPr lang="en-US" altLang="zh-CN" dirty="0"/>
                  <a:t>(AMAT)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87E25-D094-8D13-64B5-F342585BB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12826-7ACF-F153-0967-0985468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F8846-943B-63C6-E379-756AA627939E}"/>
                  </a:ext>
                </a:extLst>
              </p:cNvPr>
              <p:cNvSpPr txBox="1"/>
              <p:nvPr/>
            </p:nvSpPr>
            <p:spPr>
              <a:xfrm>
                <a:off x="1798890" y="1697545"/>
                <a:ext cx="50879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𝑀𝑖𝑠𝑠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6F8846-943B-63C6-E379-756AA627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890" y="1697545"/>
                <a:ext cx="508795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1A68FE-F61F-15DA-FB53-3FAC2562356B}"/>
                  </a:ext>
                </a:extLst>
              </p:cNvPr>
              <p:cNvSpPr txBox="1"/>
              <p:nvPr/>
            </p:nvSpPr>
            <p:spPr>
              <a:xfrm>
                <a:off x="1709159" y="2298445"/>
                <a:ext cx="6934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𝐴𝑀𝐴𝑇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.9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=1.00009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1A68FE-F61F-15DA-FB53-3FAC256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59" y="2298445"/>
                <a:ext cx="6934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80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83131-048C-EA1E-299F-E7FB85AE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最优替换策略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681A7-B0CD-E858-88D0-0AB3FE92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策略：替换在最远的将来才会被访问到的页</a:t>
            </a:r>
            <a:endParaRPr lang="en-US" altLang="zh-CN" dirty="0"/>
          </a:p>
          <a:p>
            <a:r>
              <a:rPr lang="zh-CN" altLang="en-US" dirty="0"/>
              <a:t>可以达到缓存命中率最高（最优）</a:t>
            </a:r>
            <a:endParaRPr lang="en-US" altLang="zh-CN" dirty="0"/>
          </a:p>
          <a:p>
            <a:r>
              <a:rPr lang="zh-CN" altLang="en-US" dirty="0"/>
              <a:t>主要用于和其他替换策略做对比</a:t>
            </a:r>
            <a:endParaRPr lang="en-US" altLang="zh-CN" dirty="0"/>
          </a:p>
          <a:p>
            <a:pPr lvl="1"/>
            <a:r>
              <a:rPr lang="zh-CN" altLang="en-US" dirty="0"/>
              <a:t>例如：一种替换策略的命中率为</a:t>
            </a:r>
            <a:r>
              <a:rPr lang="en-US" altLang="zh-CN" dirty="0"/>
              <a:t>80%</a:t>
            </a:r>
            <a:r>
              <a:rPr lang="zh-CN" altLang="en-US" dirty="0"/>
              <a:t>，但是最优算法为</a:t>
            </a:r>
            <a:r>
              <a:rPr lang="en-US" altLang="zh-CN" dirty="0"/>
              <a:t>82%</a:t>
            </a:r>
            <a:r>
              <a:rPr lang="zh-CN" altLang="en-US" dirty="0"/>
              <a:t>，说明这种策略足够优秀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517B5-0A77-792B-EEA6-C1CAA3B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61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4424-EE8E-8FB8-2AD8-3E2A3E0F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最优替换策略的实例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E646-3ACF-71C5-4057-B90E3AB7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次命中，</a:t>
            </a:r>
            <a:r>
              <a:rPr lang="en-US" altLang="zh-CN" dirty="0"/>
              <a:t>5</a:t>
            </a:r>
            <a:r>
              <a:rPr lang="zh-CN" altLang="en-US" dirty="0"/>
              <a:t>次未命中，命中率为</a:t>
            </a:r>
            <a:r>
              <a:rPr lang="en-US" altLang="zh-CN" dirty="0"/>
              <a:t>54.5%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7ABE-C10F-9AA1-BB84-50E1B84D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7B21D4-DC3B-2FC9-D867-73D5368F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7" y="1361216"/>
            <a:ext cx="7118659" cy="49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A0DF-ADCE-DBE2-34D8-EA03DF1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086F-5D58-A994-1A50-BC5A4C68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把页放入队列，发生替换时，队尾的页被替换出去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次命中，</a:t>
            </a:r>
            <a:r>
              <a:rPr lang="en-US" altLang="zh-CN" dirty="0"/>
              <a:t>7</a:t>
            </a:r>
            <a:r>
              <a:rPr lang="zh-CN" altLang="en-US" dirty="0"/>
              <a:t>次未命中，命中率为</a:t>
            </a:r>
            <a:r>
              <a:rPr lang="en-US" altLang="zh-CN" dirty="0"/>
              <a:t>36.4%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27ED8-1392-4863-1530-41C79E5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E74995-E649-A1E7-A949-DBB0825E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4" y="1389303"/>
            <a:ext cx="6629017" cy="40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382D-62D5-6A10-D974-90B7E21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DB65-3FA2-17DB-E694-87C0E0C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策略：随机选择一个页替换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B1858-B799-956B-CD02-F538FB9C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63856-DB46-04CB-314D-00578CB0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1" y="1518434"/>
            <a:ext cx="6009060" cy="41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7DB8-CFA5-C792-B7E8-39D171B8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865EC-D403-BCA3-6FCD-8563D69F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随机策略在</a:t>
            </a:r>
            <a:r>
              <a:rPr lang="en-US" altLang="zh-CN" dirty="0"/>
              <a:t>10000</a:t>
            </a:r>
            <a:r>
              <a:rPr lang="zh-CN" altLang="en-US" dirty="0"/>
              <a:t>次实验后的表现</a:t>
            </a:r>
            <a:endParaRPr lang="en-US" altLang="zh-CN" dirty="0"/>
          </a:p>
          <a:p>
            <a:r>
              <a:rPr lang="en-US" altLang="zh-CN" dirty="0"/>
              <a:t>40%</a:t>
            </a:r>
            <a:r>
              <a:rPr lang="zh-CN" altLang="en-US" dirty="0"/>
              <a:t>的概率，随机策略和最优策略一样好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59E5-EFA1-F2DF-9435-CF16B1C7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C073CB-8E64-41BC-2F8F-5C83E500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2525650"/>
            <a:ext cx="5894030" cy="33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F2D4C-3848-5666-C1CF-82865B6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超越物理内存：机制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CE0E8-6072-7550-8E38-BBB2978F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目前为止的讨论实际上隐含一个假设：所有运行中的进程的地址空间可以存储于内存</a:t>
            </a:r>
            <a:endParaRPr lang="en-US" altLang="zh-CN" dirty="0"/>
          </a:p>
          <a:p>
            <a:r>
              <a:rPr lang="zh-CN" altLang="en-US" dirty="0"/>
              <a:t>实际情况是：物理内存中无法容纳所有的进程的地址空间</a:t>
            </a:r>
            <a:endParaRPr lang="en-US" altLang="zh-CN" dirty="0"/>
          </a:p>
          <a:p>
            <a:r>
              <a:rPr lang="zh-CN" altLang="en-US" dirty="0"/>
              <a:t>接下来的讨论中将放宽这个假设</a:t>
            </a:r>
            <a:endParaRPr lang="en-US" altLang="zh-CN" dirty="0"/>
          </a:p>
          <a:p>
            <a:pPr lvl="1"/>
            <a:r>
              <a:rPr lang="zh-CN" altLang="en-US" dirty="0"/>
              <a:t>需要存储层次结构中增加额外的一层</a:t>
            </a:r>
            <a:endParaRPr lang="en-US" altLang="zh-CN" dirty="0"/>
          </a:p>
          <a:p>
            <a:pPr lvl="1"/>
            <a:r>
              <a:rPr lang="zh-CN" altLang="en-US" dirty="0"/>
              <a:t>当前暂时不用的部分进程交换到该层</a:t>
            </a:r>
            <a:endParaRPr lang="en-US" altLang="zh-CN" dirty="0"/>
          </a:p>
          <a:p>
            <a:pPr lvl="1"/>
            <a:r>
              <a:rPr lang="zh-CN" altLang="en-US" dirty="0"/>
              <a:t>实际的现代系统中用磁盘完成该功能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6FED8-DF12-437A-425B-BC28140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82DD-6F74-30EA-4EDC-27BAADD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利用历史数据：</a:t>
            </a:r>
            <a:r>
              <a:rPr lang="en-US" altLang="zh-CN" dirty="0"/>
              <a:t>LRU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E1110-B9E5-CC0A-26C0-2729837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和随机策略的问题：被替换出去的页很可能是重要的页（马上要被访问的页）</a:t>
            </a:r>
            <a:endParaRPr lang="en-US" altLang="zh-CN" dirty="0"/>
          </a:p>
          <a:p>
            <a:r>
              <a:rPr lang="en-US" altLang="zh-CN" dirty="0"/>
              <a:t>LRU</a:t>
            </a:r>
            <a:r>
              <a:rPr lang="zh-CN" altLang="en-US" dirty="0"/>
              <a:t>：替换最近最少使用的页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A3E21-3D8A-A01B-2911-6B69F98E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1845D6-9912-419A-C8D3-2123D559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8" y="2550493"/>
            <a:ext cx="5998147" cy="37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7DDE-34EC-34ED-12BD-462FBC0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4F74-F14B-8D56-98F3-AB3A9C58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假设共有</a:t>
            </a:r>
            <a:r>
              <a:rPr lang="en-US" altLang="zh-CN" dirty="0"/>
              <a:t>100</a:t>
            </a:r>
            <a:r>
              <a:rPr lang="zh-CN" altLang="en-US" dirty="0"/>
              <a:t>个页</a:t>
            </a:r>
            <a:r>
              <a:rPr lang="en-US" altLang="zh-CN" dirty="0"/>
              <a:t>(</a:t>
            </a:r>
            <a:r>
              <a:rPr lang="zh-CN" altLang="en-US" dirty="0"/>
              <a:t>有重复的页</a:t>
            </a:r>
            <a:r>
              <a:rPr lang="en-US" altLang="zh-CN"/>
              <a:t>)</a:t>
            </a:r>
            <a:r>
              <a:rPr lang="zh-CN" altLang="en-US"/>
              <a:t>需要</a:t>
            </a:r>
            <a:r>
              <a:rPr lang="zh-CN" altLang="en-US" dirty="0"/>
              <a:t>访问，并随机选择下一个要访问的页（没有局部性）</a:t>
            </a:r>
            <a:endParaRPr lang="en-US" altLang="zh-CN" dirty="0"/>
          </a:p>
          <a:p>
            <a:r>
              <a:rPr lang="zh-CN" altLang="en-US" dirty="0"/>
              <a:t>当工作负载不存在局部性时，使用的策略区别不大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A90C2-8A4D-C88C-D2A8-BAA69490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6D302F-DB6A-32ED-F871-440014C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1" y="2699305"/>
            <a:ext cx="4110467" cy="36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152E-AB08-EF8A-C3BE-78888370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F2BA3-786D-01AE-98C0-41A9093E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假设工作负载满足“</a:t>
            </a:r>
            <a:r>
              <a:rPr lang="en-US" altLang="zh-CN" dirty="0"/>
              <a:t>80-20</a:t>
            </a:r>
            <a:r>
              <a:rPr lang="zh-CN" altLang="en-US" dirty="0"/>
              <a:t>”法则，即</a:t>
            </a:r>
            <a:r>
              <a:rPr lang="en-US" altLang="zh-CN" dirty="0"/>
              <a:t>80%</a:t>
            </a:r>
            <a:r>
              <a:rPr lang="zh-CN" altLang="en-US" dirty="0"/>
              <a:t>的引用时访问</a:t>
            </a:r>
            <a:r>
              <a:rPr lang="en-US" altLang="zh-CN" dirty="0"/>
              <a:t>20%</a:t>
            </a:r>
            <a:r>
              <a:rPr lang="zh-CN" altLang="en-US" dirty="0"/>
              <a:t>的页，剩下的</a:t>
            </a:r>
            <a:r>
              <a:rPr lang="en-US" altLang="zh-CN" dirty="0"/>
              <a:t>20%</a:t>
            </a:r>
            <a:r>
              <a:rPr lang="zh-CN" altLang="en-US" dirty="0"/>
              <a:t>是对剩余的</a:t>
            </a:r>
            <a:r>
              <a:rPr lang="en-US" altLang="zh-CN" dirty="0"/>
              <a:t>80%</a:t>
            </a:r>
            <a:r>
              <a:rPr lang="zh-CN" altLang="en-US" dirty="0"/>
              <a:t>的页的访问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6F962-D056-3388-3210-6CC11AEB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DD9F5-9622-29B9-6124-777BAF49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60" y="2046718"/>
            <a:ext cx="4782751" cy="43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7F886-6D07-430D-3BA6-28B6018D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工作负载示例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C00D-492D-D2B5-9853-A672D714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“循环顺序”工作负载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…,49</a:t>
            </a:r>
            <a:r>
              <a:rPr lang="zh-CN" altLang="en-US" dirty="0"/>
              <a:t>，依次引用</a:t>
            </a:r>
            <a:r>
              <a:rPr lang="en-US" altLang="zh-CN" dirty="0"/>
              <a:t>50</a:t>
            </a:r>
            <a:r>
              <a:rPr lang="zh-CN" altLang="en-US" dirty="0"/>
              <a:t>个页，重复</a:t>
            </a:r>
            <a:r>
              <a:rPr lang="en-US" altLang="zh-CN" dirty="0"/>
              <a:t>10000</a:t>
            </a:r>
            <a:r>
              <a:rPr lang="zh-CN" altLang="en-US" dirty="0"/>
              <a:t>次（每次按照这个顺序访问</a:t>
            </a:r>
            <a:r>
              <a:rPr lang="en-US" altLang="zh-CN" dirty="0"/>
              <a:t>50</a:t>
            </a:r>
            <a:r>
              <a:rPr lang="zh-CN" altLang="en-US" dirty="0"/>
              <a:t>个页）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72013-FF75-30F3-B509-42AFA0C2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AD7EF6-83FE-598B-44C2-CCF7E8C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85" y="2064542"/>
            <a:ext cx="4672353" cy="4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B866A-5EDF-FA33-89FC-473B50D8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交换空间</a:t>
            </a:r>
            <a:r>
              <a:rPr lang="en-US" altLang="zh-CN" dirty="0"/>
              <a:t>(Swap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1356B-82E8-143C-5937-FF2FD1C7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交换空间：在磁盘中预留一些空间用于内存页面的存储</a:t>
            </a:r>
            <a:endParaRPr lang="en-US" altLang="zh-CN" dirty="0"/>
          </a:p>
          <a:p>
            <a:r>
              <a:rPr lang="zh-CN" altLang="en-US" dirty="0"/>
              <a:t>操作系统负责读写交换空间</a:t>
            </a:r>
            <a:endParaRPr lang="en-US" altLang="zh-CN" dirty="0"/>
          </a:p>
          <a:p>
            <a:r>
              <a:rPr lang="zh-CN" altLang="en-US" dirty="0"/>
              <a:t>以页面作为交换的单位</a:t>
            </a:r>
            <a:endParaRPr lang="en-US" altLang="zh-CN" dirty="0"/>
          </a:p>
          <a:p>
            <a:r>
              <a:rPr lang="zh-CN" altLang="en-US" dirty="0"/>
              <a:t>操作系统负责记录每个页面在磁盘中的地址</a:t>
            </a:r>
            <a:endParaRPr lang="en-US" altLang="zh-CN" dirty="0"/>
          </a:p>
          <a:p>
            <a:r>
              <a:rPr lang="zh-CN" altLang="en-US" dirty="0"/>
              <a:t>交换空间的大小决定了在某一时刻系统中可以使用的最大内存页数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EEA87-9363-2368-E927-03BD8ED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EA045-76B4-098A-E31D-29BCD8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交换空间的实例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28BA3-2702-C09C-DFD7-7B77FCDA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假设物理内存由</a:t>
            </a:r>
            <a:r>
              <a:rPr lang="en-US" altLang="zh-CN" dirty="0"/>
              <a:t>4</a:t>
            </a:r>
            <a:r>
              <a:rPr lang="zh-CN" altLang="en-US" dirty="0"/>
              <a:t>个页构成，交换空间由</a:t>
            </a:r>
            <a:r>
              <a:rPr lang="en-US" altLang="zh-CN" dirty="0"/>
              <a:t>8</a:t>
            </a:r>
            <a:r>
              <a:rPr lang="zh-CN" altLang="en-US" dirty="0"/>
              <a:t>页构成</a:t>
            </a:r>
            <a:endParaRPr lang="en-US" altLang="zh-CN" dirty="0"/>
          </a:p>
          <a:p>
            <a:r>
              <a:rPr lang="zh-CN" altLang="en-US" dirty="0"/>
              <a:t>现有</a:t>
            </a:r>
            <a:r>
              <a:rPr lang="en-US" altLang="zh-CN" dirty="0"/>
              <a:t>4</a:t>
            </a:r>
            <a:r>
              <a:rPr lang="zh-CN" altLang="en-US" dirty="0"/>
              <a:t>个进程，其中</a:t>
            </a:r>
            <a:r>
              <a:rPr lang="en-US" altLang="zh-CN" dirty="0"/>
              <a:t>proc0,proc1,proc2</a:t>
            </a:r>
            <a:r>
              <a:rPr lang="zh-CN" altLang="en-US" dirty="0"/>
              <a:t>进程的一部分页位于物理内存，其余的部分位于交换空间</a:t>
            </a:r>
            <a:endParaRPr lang="en-US" altLang="zh-CN" dirty="0"/>
          </a:p>
          <a:p>
            <a:r>
              <a:rPr lang="en-US" altLang="zh-CN" dirty="0"/>
              <a:t>proc3</a:t>
            </a:r>
            <a:r>
              <a:rPr lang="zh-CN" altLang="en-US" dirty="0"/>
              <a:t>进程的所有页面均在交换空间中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可以看到，仅凭物理内存无法同时容纳这</a:t>
            </a:r>
            <a:r>
              <a:rPr lang="en-US" altLang="zh-CN" dirty="0"/>
              <a:t>4</a:t>
            </a:r>
            <a:r>
              <a:rPr lang="zh-CN" altLang="en-US" dirty="0"/>
              <a:t>个进程，但是通过交换空间，</a:t>
            </a:r>
            <a:r>
              <a:rPr lang="en-US" altLang="zh-CN" dirty="0"/>
              <a:t>OS</a:t>
            </a:r>
            <a:r>
              <a:rPr lang="zh-CN" altLang="en-US" dirty="0"/>
              <a:t>给用户提供了大容量物理内存的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B8579-40F8-F436-0D05-5FADE1E9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64AAD6-40D8-1170-1BE9-63939933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17" y="3174553"/>
            <a:ext cx="633333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5A0A-6960-34B8-0572-E4032B6E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Present 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E88CC-8DED-A3DF-CD8A-782363FC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回顾分页机制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发出访存请求</a:t>
            </a:r>
            <a:endParaRPr lang="en-US" altLang="zh-CN" dirty="0"/>
          </a:p>
          <a:p>
            <a:r>
              <a:rPr lang="zh-CN" altLang="en-US" dirty="0"/>
              <a:t>硬件首先从虚拟地址中抽取</a:t>
            </a:r>
            <a:r>
              <a:rPr lang="en-US" altLang="zh-CN" dirty="0"/>
              <a:t>VPN</a:t>
            </a:r>
            <a:r>
              <a:rPr lang="zh-CN" altLang="en-US" dirty="0"/>
              <a:t>，并查看</a:t>
            </a:r>
            <a:r>
              <a:rPr lang="en-US" altLang="zh-CN" dirty="0"/>
              <a:t>TLB</a:t>
            </a:r>
            <a:r>
              <a:rPr lang="zh-CN" altLang="en-US" dirty="0"/>
              <a:t>是否命中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TLB</a:t>
            </a:r>
            <a:r>
              <a:rPr lang="zh-CN" altLang="en-US" dirty="0"/>
              <a:t>命中，直接从</a:t>
            </a:r>
            <a:r>
              <a:rPr lang="en-US" altLang="zh-CN" dirty="0"/>
              <a:t>TLB</a:t>
            </a:r>
            <a:r>
              <a:rPr lang="zh-CN" altLang="en-US" dirty="0"/>
              <a:t>中获取物理地址，并访存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TLB</a:t>
            </a:r>
            <a:r>
              <a:rPr lang="zh-CN" altLang="en-US" dirty="0"/>
              <a:t>未命中，通过页表基址寄存器和</a:t>
            </a:r>
            <a:r>
              <a:rPr lang="en-US" altLang="zh-CN" dirty="0"/>
              <a:t>PTE</a:t>
            </a:r>
            <a:r>
              <a:rPr lang="zh-CN" altLang="en-US" dirty="0"/>
              <a:t>定位内存中的页表，并获得</a:t>
            </a:r>
            <a:r>
              <a:rPr lang="en-US" altLang="zh-CN" dirty="0"/>
              <a:t>VPN</a:t>
            </a:r>
            <a:r>
              <a:rPr lang="zh-CN" altLang="en-US" dirty="0"/>
              <a:t>对应的</a:t>
            </a:r>
            <a:r>
              <a:rPr lang="en-US" altLang="zh-CN" dirty="0"/>
              <a:t>PFN</a:t>
            </a:r>
            <a:r>
              <a:rPr lang="zh-CN" altLang="en-US" dirty="0"/>
              <a:t>，并访存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DEF69-58D5-E196-B87D-6D3E5A8B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0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BBE7-856A-BD1B-F417-280135C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Present 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1B46C-B5AC-2196-976F-35F2A24F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如果需要支持交换空间，要增加额外的机制：</a:t>
            </a:r>
            <a:r>
              <a:rPr lang="en-US" altLang="zh-CN" dirty="0"/>
              <a:t>present bit</a:t>
            </a:r>
          </a:p>
          <a:p>
            <a:r>
              <a:rPr lang="en-US" altLang="zh-CN" dirty="0"/>
              <a:t>present bit:</a:t>
            </a:r>
            <a:r>
              <a:rPr lang="zh-CN" altLang="en-US" dirty="0"/>
              <a:t>用于表示该页是否在物理内存</a:t>
            </a:r>
            <a:endParaRPr lang="en-US" altLang="zh-CN" dirty="0"/>
          </a:p>
          <a:p>
            <a:r>
              <a:rPr lang="en-US" altLang="zh-CN" dirty="0"/>
              <a:t>present bit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表示该页已经在物理内存，为</a:t>
            </a:r>
            <a:r>
              <a:rPr lang="en-US" altLang="zh-CN" dirty="0"/>
              <a:t>0</a:t>
            </a:r>
            <a:r>
              <a:rPr lang="zh-CN" altLang="en-US" dirty="0"/>
              <a:t>表示该页被交换到了磁盘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present bit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时，硬件产生</a:t>
            </a:r>
            <a:r>
              <a:rPr lang="zh-CN" altLang="en-US" dirty="0">
                <a:solidFill>
                  <a:srgbClr val="FF0000"/>
                </a:solidFill>
              </a:rPr>
              <a:t>缺页异常</a:t>
            </a:r>
            <a:r>
              <a:rPr lang="en-US" altLang="zh-CN" dirty="0"/>
              <a:t>(page fault)</a:t>
            </a:r>
          </a:p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进入到</a:t>
            </a:r>
            <a:r>
              <a:rPr lang="en-US" altLang="zh-CN" dirty="0"/>
              <a:t>OS</a:t>
            </a:r>
            <a:r>
              <a:rPr lang="zh-CN" altLang="en-US" dirty="0"/>
              <a:t>提前编写的缺页异常处理程序，并处理该异常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7EB9E-0C56-642D-5066-8CE50F2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9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12599-4CE6-AB89-94E7-01B57A02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F614-BC40-0B51-C58A-C633BB57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回顾：当发生</a:t>
            </a:r>
            <a:r>
              <a:rPr lang="en-US" altLang="zh-CN" dirty="0"/>
              <a:t>TLB</a:t>
            </a:r>
            <a:r>
              <a:rPr lang="zh-CN" altLang="en-US" dirty="0"/>
              <a:t>未命中的情况下，可以由硬件或软件负责处理</a:t>
            </a:r>
            <a:endParaRPr lang="en-US" altLang="zh-CN" dirty="0"/>
          </a:p>
          <a:p>
            <a:r>
              <a:rPr lang="zh-CN" altLang="en-US" dirty="0"/>
              <a:t>无论哪种系统，当发生缺页异常，则由操作体统负责处理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的缺页异常处理程序负责将缺失的页面从磁盘交换到内存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如何知道所需要的页在哪儿？</a:t>
            </a:r>
            <a:endParaRPr lang="en-US" altLang="zh-CN" dirty="0"/>
          </a:p>
          <a:p>
            <a:pPr lvl="1"/>
            <a:r>
              <a:rPr lang="zh-CN" altLang="en-US" dirty="0"/>
              <a:t>可以将页面在磁盘中的地址存储于页表中的</a:t>
            </a:r>
            <a:r>
              <a:rPr lang="en-US" altLang="zh-CN" dirty="0"/>
              <a:t>PTE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FE43D-CF5C-E742-969D-429E720A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ACDC6-B73B-6138-13AD-D1252902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内存满了怎么办？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A1858-8D73-483B-AD2C-9173B6B8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如果需要从磁盘交换一个页到内存时，内存已经满了，如何处理？</a:t>
            </a:r>
            <a:endParaRPr lang="en-US" altLang="zh-CN" dirty="0"/>
          </a:p>
          <a:p>
            <a:r>
              <a:rPr lang="zh-CN" altLang="en-US" dirty="0"/>
              <a:t>需要从内存中先交换出</a:t>
            </a:r>
            <a:r>
              <a:rPr lang="en-US" altLang="zh-CN" dirty="0"/>
              <a:t>(page out)</a:t>
            </a:r>
            <a:r>
              <a:rPr lang="zh-CN" altLang="en-US" dirty="0"/>
              <a:t>一个或多个页，以便为当前页面腾出空间</a:t>
            </a:r>
            <a:endParaRPr lang="en-US" altLang="zh-CN" dirty="0"/>
          </a:p>
          <a:p>
            <a:r>
              <a:rPr lang="zh-CN" altLang="en-US" dirty="0"/>
              <a:t>选择哪些页面交换出去</a:t>
            </a:r>
            <a:r>
              <a:rPr lang="en-US" altLang="zh-CN" dirty="0"/>
              <a:t>-</a:t>
            </a:r>
            <a:r>
              <a:rPr lang="zh-CN" altLang="en-US" dirty="0"/>
              <a:t>页交换策略（替换策略）</a:t>
            </a:r>
            <a:endParaRPr lang="en-US" altLang="zh-CN" dirty="0"/>
          </a:p>
          <a:p>
            <a:r>
              <a:rPr lang="zh-CN" altLang="en-US" dirty="0"/>
              <a:t>由于磁盘和内存速度差异巨大，页交换策略的好坏直接影响访存速度</a:t>
            </a:r>
            <a:endParaRPr lang="en-US" altLang="zh-CN" dirty="0"/>
          </a:p>
          <a:p>
            <a:r>
              <a:rPr lang="zh-CN" altLang="en-US" dirty="0"/>
              <a:t>如果选择不当，程序运行速度慢</a:t>
            </a:r>
            <a:r>
              <a:rPr lang="en-US" altLang="zh-CN" dirty="0"/>
              <a:t>10000-100000</a:t>
            </a:r>
            <a:r>
              <a:rPr lang="zh-CN" altLang="en-US" dirty="0"/>
              <a:t>倍，程序以磁盘的速度访存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9C84A-9D35-182A-8F4E-C6033A4B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0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288A-CA39-957D-ECF4-48F68695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带缺页异常的处理流程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F7C32-D3D7-518E-E747-DA327A34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45FD9-BA1A-6B54-F74F-A224332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09338-F0B3-8742-D648-A9347B9C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" y="777666"/>
            <a:ext cx="7481795" cy="54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1211</Words>
  <Application>Microsoft Office PowerPoint</Application>
  <PresentationFormat>宽屏</PresentationFormat>
  <Paragraphs>141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Arial</vt:lpstr>
      <vt:lpstr>Cambria Math</vt:lpstr>
      <vt:lpstr>Wingdings</vt:lpstr>
      <vt:lpstr>Office 主题​​</vt:lpstr>
      <vt:lpstr>超越物理内存</vt:lpstr>
      <vt:lpstr>超越物理内存：机制</vt:lpstr>
      <vt:lpstr>交换空间(Swap Space)</vt:lpstr>
      <vt:lpstr>交换空间的实例</vt:lpstr>
      <vt:lpstr>The Present Bit</vt:lpstr>
      <vt:lpstr>The Present Bit</vt:lpstr>
      <vt:lpstr>缺页异常</vt:lpstr>
      <vt:lpstr>内存满了怎么办？</vt:lpstr>
      <vt:lpstr>带缺页异常的处理流程</vt:lpstr>
      <vt:lpstr>缺页异常处理程序</vt:lpstr>
      <vt:lpstr>超越物理内存：策略</vt:lpstr>
      <vt:lpstr>缓存管理</vt:lpstr>
      <vt:lpstr>平均访存时间(AMAT)计算实例</vt:lpstr>
      <vt:lpstr>平均访存时间(AMAT)计算实例</vt:lpstr>
      <vt:lpstr>最优替换策略</vt:lpstr>
      <vt:lpstr>最优替换策略的实例</vt:lpstr>
      <vt:lpstr>FIFO</vt:lpstr>
      <vt:lpstr>随机</vt:lpstr>
      <vt:lpstr>随机</vt:lpstr>
      <vt:lpstr>利用历史数据：LRU</vt:lpstr>
      <vt:lpstr>工作负载示例</vt:lpstr>
      <vt:lpstr>工作负载示例</vt:lpstr>
      <vt:lpstr>工作负载示例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171</cp:revision>
  <dcterms:created xsi:type="dcterms:W3CDTF">2023-02-07T10:14:07Z</dcterms:created>
  <dcterms:modified xsi:type="dcterms:W3CDTF">2025-04-21T12:20:49Z</dcterms:modified>
</cp:coreProperties>
</file>