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7" r:id="rId3"/>
    <p:sldId id="258" r:id="rId4"/>
    <p:sldId id="259" r:id="rId5"/>
    <p:sldId id="306" r:id="rId6"/>
    <p:sldId id="260" r:id="rId7"/>
    <p:sldId id="261" r:id="rId8"/>
    <p:sldId id="262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316" r:id="rId35"/>
    <p:sldId id="317" r:id="rId36"/>
    <p:sldId id="318" r:id="rId37"/>
    <p:sldId id="31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  <p:sldId id="298" r:id="rId57"/>
    <p:sldId id="299" r:id="rId58"/>
    <p:sldId id="300" r:id="rId59"/>
    <p:sldId id="301" r:id="rId60"/>
    <p:sldId id="302" r:id="rId61"/>
    <p:sldId id="303" r:id="rId62"/>
    <p:sldId id="304" r:id="rId63"/>
    <p:sldId id="305" r:id="rId6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494557B-A5BA-8EC9-AC9B-74C69E6F59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04DD56-A02B-864E-9753-19E4731021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39B2F-0F50-4DD2-AFF0-5AD65435FA39}" type="datetimeFigureOut">
              <a:rPr lang="zh-CN" altLang="en-US" smtClean="0"/>
              <a:t>2025/04/02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8ACB85-A642-87A0-AC82-25F0564CBB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F5985D-8DA1-C2CD-56F3-832FB44A70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EEF44-DFB6-4F68-A100-AFA4FDD00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34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0C42-C15F-4A21-90B7-1EA21CFD4452}" type="datetimeFigureOut">
              <a:rPr lang="zh-CN" altLang="en-US" smtClean="0"/>
              <a:t>2025/04/02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1CC2B-5E58-46F6-8F81-B6792C597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41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1C672-2641-0520-2A1A-8AE76889C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3333B3"/>
          </a:solidFill>
          <a:ln>
            <a:solidFill>
              <a:srgbClr val="FFFFFF"/>
            </a:solidFill>
          </a:ln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1A16F1-8F3F-E322-14E8-918BF9CCB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1E7D2E0-A2D8-FC1C-EF2D-8F1BBE7D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B8014-219E-47BB-3BFC-9A96EA62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F72705-4BA4-6510-0B23-6056781D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BB124-37F5-A060-1AE6-7198F9B4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4366-5FB2-49C3-BB65-B979D2FAD098}" type="datetime1">
              <a:rPr lang="zh-CN" altLang="en-US" smtClean="0"/>
              <a:t>2025/04/02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BEC6E-4892-3D40-8127-8FBA4306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313CD-DD83-0D3A-AA62-B9BA386F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4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7D3044-7F28-6244-DAE1-76DAC2685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8B888F-C68D-2EA3-00FF-281796412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08587-120A-A170-E452-12547ED3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6C44-F673-46E9-8025-7385D4D32FDE}" type="datetime1">
              <a:rPr lang="zh-CN" altLang="en-US" smtClean="0"/>
              <a:t>2025/04/02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AFDF8-DB01-943D-23E8-356ED204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89401-4A18-9837-90C5-23E805DD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E2E97-3991-D11E-062C-88E621DF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7652"/>
          </a:xfrm>
          <a:gradFill>
            <a:gsLst>
              <a:gs pos="0">
                <a:srgbClr val="3333B3"/>
              </a:gs>
              <a:gs pos="100000">
                <a:schemeClr val="tx1"/>
              </a:gs>
            </a:gsLst>
            <a:lin ang="0" scaled="0"/>
          </a:gradFill>
        </p:spPr>
        <p:txBody>
          <a:bodyPr lIns="360000">
            <a:noAutofit/>
          </a:bodyPr>
          <a:lstStyle>
            <a:lvl1pPr>
              <a:defRPr sz="3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EFF63-F889-F447-186E-C6843B76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7652"/>
            <a:ext cx="12192000" cy="6130012"/>
          </a:xfrm>
        </p:spPr>
        <p:txBody>
          <a:bodyPr lIns="360000" tIns="360000" rIns="360000" bIns="360000"/>
          <a:lstStyle>
            <a:lvl1pPr marL="447675" indent="-4476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04863" indent="-347663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254125" indent="-33972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16075" indent="-2444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60575" indent="-2317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5E9D1-2346-4F8A-6663-88376783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37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60A08-6415-21D9-F2C6-72CD56D4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7A40C-DC2B-A03B-6E63-885FDEF58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EF340-3840-6D12-9CFF-2638C6F7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573D-5408-47A7-B81F-E30CA5085A27}" type="datetime1">
              <a:rPr lang="zh-CN" altLang="en-US" smtClean="0"/>
              <a:t>2025/04/02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33479-0A72-47ED-1A15-E2512DA6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F0D90-F4F6-C7B7-6703-7888DF1C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1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39DAE-3BE4-1CD3-B943-446BA4AA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DB5F7-251C-D708-7DE2-DA5000407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A0C1B9-DBBE-E999-9201-B65B81D5A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03CFB-74B1-CF63-F759-8B3FE9F0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8019-71FB-4D17-9B3C-F6A5314A34D2}" type="datetime1">
              <a:rPr lang="zh-CN" altLang="en-US" smtClean="0"/>
              <a:t>2025/04/02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14E7B-62E3-2C64-CD74-8661BC8E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F9392-6C63-D245-FE8A-8769AD7E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5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60AE6-0DFE-0C0D-AB39-3560B35C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7D18A-8DEB-95EE-0F80-36EFA0DA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B65E1D-791F-52C0-67DA-D1160A75C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C319EC-4A6B-78E6-E75F-1A77B1A3C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E8C82-9CD6-0568-7CAD-F0161D04F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9BB96D-6BCB-2E09-3F4D-BC81ED47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19BE-49FF-45D0-B257-7BC605413B3A}" type="datetime1">
              <a:rPr lang="zh-CN" altLang="en-US" smtClean="0"/>
              <a:t>2025/04/02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3B8818-9F35-6C7F-976F-9DAAAAB2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CB8B74-4C52-A077-0BF6-ECDAB891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182D8-BD4C-09BF-6788-BFECC184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246794-4284-DE9C-A865-FEE3C95C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E9FC-0AA5-46B6-8E94-55EADC6DCFFF}" type="datetime1">
              <a:rPr lang="zh-CN" altLang="en-US" smtClean="0"/>
              <a:t>2025/04/02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88502F-7609-791B-BDA2-03762E7E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847338-2228-98F6-9DC2-34D0EE2E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9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5D4C57-8FC4-E60C-711A-8626B2FE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6577-5736-496A-8F6D-C0BE13E9BEE0}" type="datetime1">
              <a:rPr lang="zh-CN" altLang="en-US" smtClean="0"/>
              <a:t>2025/04/02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512A92-827C-667E-BCEE-654DD5DB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16DA6-71DD-4984-AA20-2DC51706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2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9C150-951D-0BBA-9E60-FD2E9816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4279C-5170-164C-66A3-795DD8A7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EF7CD9-8096-078E-EA16-C5E8122B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A453D-1B29-C918-6CE5-54E7CCFF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2EDE-3CF3-4C9B-9666-764136C001DF}" type="datetime1">
              <a:rPr lang="zh-CN" altLang="en-US" smtClean="0"/>
              <a:t>2025/04/02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B02D9-A9C1-1870-15AD-ACAA6F5D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F1DDD-5049-D8A2-4DE1-CEE1102B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1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8068C-AA7F-EF59-B563-4EDC5490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4F0964-1E47-0D89-01B9-36472C76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DF98E-837F-40B8-6851-9DB5E4A51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F33E0-7907-365E-C200-4F59CC63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F0E5-AB3E-4E91-8924-10EB10A38894}" type="datetime1">
              <a:rPr lang="zh-CN" altLang="en-US" smtClean="0"/>
              <a:t>2025/04/02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DF655-8C4D-7F3B-13FD-EB64A995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A658E-27AD-374D-CFB6-945E6122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4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7B81C8-C20B-AFE2-EB9A-B5F2C803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EAAF6-8AAA-E35E-2270-323B380D0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F0353-82A5-BD87-A182-17B70107F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B3C8-7D21-4109-A2E4-E02A745546D7}" type="datetime1">
              <a:rPr lang="zh-CN" altLang="en-US" smtClean="0"/>
              <a:t>2025/04/02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35F88-72DF-2AC3-A7AF-A4D9136CA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1AA45-33DB-4F38-9BCB-ED872431F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B3A51-B01B-8F2B-7B05-5E6331F9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抽象：地址空间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E1B2D4-81D0-F09E-E27D-4CC559442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ostep:13-17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635610-EE0D-95FD-F69D-E0A0C0CF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8668"/>
            <a:ext cx="12192000" cy="365125"/>
          </a:xfrm>
        </p:spPr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29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F43D0-39E8-8212-92A6-A7693BD15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7C0C2-B728-CFC3-F519-8FDF1E89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080A6-14F1-1F2A-2C9D-F8ECB9D68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步：</a:t>
            </a:r>
            <a:r>
              <a:rPr lang="en-US" altLang="zh-CN" dirty="0"/>
              <a:t>main</a:t>
            </a:r>
            <a:r>
              <a:rPr lang="zh-CN" altLang="en-US" dirty="0"/>
              <a:t>函数中局部变量入栈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5576FE-102A-3AFE-EE1E-98EEBC60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19C83D-92FB-F4CA-FA91-5F37069D9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125789-15AF-C4CD-66F5-AA44C79FE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96" y="1676015"/>
            <a:ext cx="4553682" cy="310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53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64B53-34B9-832E-3DE6-ED4BB6E83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9F567-A4D4-02AC-0C5C-A6FF24F7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ADD69-E771-B275-380A-7FE98A04B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步：准备调用函数</a:t>
            </a:r>
            <a:r>
              <a:rPr lang="en-US" altLang="zh-CN" dirty="0"/>
              <a:t>add(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，压入参数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B70DAE-C96D-BB4F-2D3A-D64A5438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D22FBC-3D8D-BBC4-F9C4-8B7061714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F154138-5FDE-6435-B7FE-85102141E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19" y="1556145"/>
            <a:ext cx="4714176" cy="379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98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8260C-B19E-E2E3-0564-0CA8D1D32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062A9-8DAD-99FE-6B9F-CE173FC3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88A809-0FF2-68C8-7E52-703A145F4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步：执行</a:t>
            </a:r>
            <a:r>
              <a:rPr lang="en-US" altLang="zh-CN" dirty="0"/>
              <a:t>call add</a:t>
            </a:r>
            <a:r>
              <a:rPr lang="zh-CN" altLang="en-US" dirty="0"/>
              <a:t>，将返回地址压栈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F5034A-DE6A-5EC2-3130-48EF0D7B1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B2D7AA-DC73-0E2D-D635-B58F303DC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E18A0B-F08F-EDD0-E439-35C53BD02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79" y="1576145"/>
            <a:ext cx="4706255" cy="426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18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043BE-B795-E0A4-711E-624893C73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1CCC4-F8A4-AE8A-6821-8FA8F2CF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C641E-AC81-7224-348E-9373F00D3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步：进入函数</a:t>
            </a:r>
            <a:r>
              <a:rPr lang="en-US" altLang="zh-CN" dirty="0"/>
              <a:t>add</a:t>
            </a:r>
            <a:r>
              <a:rPr lang="zh-CN" altLang="en-US" dirty="0"/>
              <a:t>，创建新栈帧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A4738A-6F36-B11E-4669-AB6C75ED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5D5BEB-0445-7BED-CCB4-2FD72EB4E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378255-C7F1-B5B8-E934-A822D354B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26" y="1564717"/>
            <a:ext cx="4444627" cy="48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11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EE5EC-DE39-66FB-8A32-CF9CABF38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CBBA5-6F99-18E7-3370-C1DA9B50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E0CF3-25EB-2390-96DC-0E2901E3D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步：执行函数内容（</a:t>
            </a:r>
            <a:r>
              <a:rPr lang="en-US" altLang="zh-CN" dirty="0"/>
              <a:t>z = x + y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F8EE05-F318-72AC-7F0D-B8FB24FC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929F96-986A-48A6-8A3E-A5B5426ED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32103C-A1F5-19F6-AFF3-AD2E3EB20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54" y="1501213"/>
            <a:ext cx="4315464" cy="518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29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5F07A-2B95-A8A2-C67D-A9EA98835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055BE-BA9E-B226-D436-A6DD60FE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E0564-70EA-F38B-88EC-CCA967252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步：函数返回（</a:t>
            </a:r>
            <a:r>
              <a:rPr lang="en-US" altLang="zh-CN" dirty="0"/>
              <a:t>return z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恢复旧的</a:t>
            </a:r>
            <a:r>
              <a:rPr lang="en-US" altLang="zh-CN" dirty="0"/>
              <a:t>EBP</a:t>
            </a:r>
            <a:r>
              <a:rPr lang="zh-CN" altLang="en-US" dirty="0"/>
              <a:t>、</a:t>
            </a:r>
            <a:r>
              <a:rPr lang="en-US" altLang="zh-CN" dirty="0"/>
              <a:t>ESP</a:t>
            </a:r>
            <a:r>
              <a:rPr lang="zh-CN" altLang="en-US" dirty="0"/>
              <a:t>，弹出返回地址</a:t>
            </a:r>
            <a:endParaRPr lang="en-US" altLang="zh-CN" dirty="0"/>
          </a:p>
          <a:p>
            <a:pPr lvl="1"/>
            <a:r>
              <a:rPr lang="zh-CN" altLang="en-US" dirty="0"/>
              <a:t>并跳转到</a:t>
            </a:r>
            <a:r>
              <a:rPr lang="en-US" altLang="zh-CN" dirty="0"/>
              <a:t>main</a:t>
            </a:r>
            <a:r>
              <a:rPr lang="zh-CN" altLang="en-US" dirty="0"/>
              <a:t>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1A4F7A-17B2-1C59-1953-F3B44C0F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6FEC00-1E32-7BEE-72DA-CB800BBC8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075B08F-CE4D-E89A-87DA-FE64D2E63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16" y="2559405"/>
            <a:ext cx="5464229" cy="33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0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0642-9D30-784F-5DB9-60E3A79F2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933B9-6F13-2CA7-D8B4-ABCC99A5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663ED-5839-2D87-EC4F-0F4D98D6A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步：回到</a:t>
            </a:r>
            <a:r>
              <a:rPr lang="en-US" altLang="zh-CN" dirty="0"/>
              <a:t>main</a:t>
            </a:r>
            <a:r>
              <a:rPr lang="zh-CN" altLang="en-US" dirty="0"/>
              <a:t>函数，继续执行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CFA464-636B-29F4-BE7D-3F74237D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18468A-F563-82BE-499A-002C696AB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0D4DDA-A0E8-A7A5-C6AA-6DAE3A9B6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79" y="1613016"/>
            <a:ext cx="5464261" cy="354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47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7177E-4FD1-23C1-6EF4-3AC1E9EB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插叙：内存操作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B9D670-0326-493B-801B-A3760634C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malloc()</a:t>
            </a:r>
            <a:r>
              <a:rPr lang="zh-CN" altLang="en-US" dirty="0"/>
              <a:t>常见错误</a:t>
            </a:r>
            <a:endParaRPr lang="en-US" altLang="zh-CN" dirty="0"/>
          </a:p>
          <a:p>
            <a:pPr lvl="1"/>
            <a:r>
              <a:rPr lang="zh-CN" altLang="en-US" dirty="0"/>
              <a:t>忘记分配内存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正确的写法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FFB927-5625-2AB5-73EC-A8C77D47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CD73B4-0403-098A-1518-A86B87D06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02" y="2086371"/>
            <a:ext cx="5890191" cy="9563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355728-FF2E-D058-9CAB-C60F0C2B1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02" y="4060326"/>
            <a:ext cx="8235297" cy="106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28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5040B-2249-5CBF-7B7F-5E6C69CC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插叙：内存操作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570B8-274B-0212-B2AA-B5ECC4127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malloc()</a:t>
            </a:r>
            <a:r>
              <a:rPr lang="zh-CN" altLang="en-US" dirty="0"/>
              <a:t>常见错误</a:t>
            </a:r>
            <a:endParaRPr lang="en-US" altLang="zh-CN" dirty="0"/>
          </a:p>
          <a:p>
            <a:pPr lvl="1"/>
            <a:r>
              <a:rPr lang="zh-CN" altLang="en-US" dirty="0"/>
              <a:t>忘记释放内存</a:t>
            </a:r>
            <a:endParaRPr lang="en-US" altLang="zh-CN" dirty="0"/>
          </a:p>
          <a:p>
            <a:pPr lvl="1"/>
            <a:r>
              <a:rPr lang="zh-CN" altLang="en-US" dirty="0"/>
              <a:t>用完前释放内存：悬挂指针</a:t>
            </a:r>
            <a:r>
              <a:rPr lang="en-US" altLang="zh-CN" dirty="0"/>
              <a:t>(dangling pointer)</a:t>
            </a:r>
          </a:p>
          <a:p>
            <a:pPr lvl="1"/>
            <a:r>
              <a:rPr lang="zh-CN" altLang="en-US" dirty="0"/>
              <a:t>重复释放内存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3D9336-EA52-3503-13F1-1636252E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7563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65C56-ECF4-E3CE-90F7-7B8F17773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机制：地址转换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A2F57-F755-8D70-1ECC-AA7110323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如何高效地实现内存虚拟化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地址转换：虚拟地址</a:t>
            </a:r>
            <a:r>
              <a:rPr lang="en-US" altLang="zh-CN" dirty="0"/>
              <a:t>-&gt;</a:t>
            </a:r>
            <a:r>
              <a:rPr lang="zh-CN" altLang="en-US" dirty="0"/>
              <a:t>物理地址</a:t>
            </a:r>
            <a:endParaRPr lang="en-US" altLang="zh-CN" dirty="0"/>
          </a:p>
          <a:p>
            <a:pPr lvl="1"/>
            <a:r>
              <a:rPr lang="zh-CN" altLang="en-US" dirty="0"/>
              <a:t>需要靠硬件及操作系统共同完成</a:t>
            </a:r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x86</a:t>
            </a:r>
            <a:r>
              <a:rPr lang="zh-CN" altLang="en-US" dirty="0"/>
              <a:t>中需要设置</a:t>
            </a:r>
            <a:r>
              <a:rPr lang="en-US" altLang="zh-CN" dirty="0"/>
              <a:t>CR0</a:t>
            </a:r>
            <a:r>
              <a:rPr lang="zh-CN" altLang="en-US" dirty="0"/>
              <a:t>寄存器的</a:t>
            </a:r>
            <a:r>
              <a:rPr lang="en-US" altLang="zh-CN" dirty="0"/>
              <a:t>PG</a:t>
            </a:r>
            <a:r>
              <a:rPr lang="zh-CN" altLang="en-US" dirty="0"/>
              <a:t>位</a:t>
            </a:r>
            <a:r>
              <a:rPr lang="en-US" altLang="zh-CN" dirty="0"/>
              <a:t>(</a:t>
            </a:r>
            <a:r>
              <a:rPr lang="zh-CN" altLang="en-US" dirty="0"/>
              <a:t>开启分页机制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CR3</a:t>
            </a:r>
            <a:r>
              <a:rPr lang="zh-CN" altLang="en-US" dirty="0"/>
              <a:t>中存储</a:t>
            </a:r>
            <a:r>
              <a:rPr lang="en-US" altLang="zh-CN" dirty="0"/>
              <a:t>page directory table</a:t>
            </a:r>
            <a:r>
              <a:rPr lang="zh-CN" altLang="en-US" dirty="0"/>
              <a:t>的地址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024D97-6C23-F9FC-927B-9C8D4B54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5CAB87-D341-1704-00CD-14C9DA5DE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972" y="2277558"/>
            <a:ext cx="4293904" cy="399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5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19865-6D09-6944-F7F7-B04132BF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早期系统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BA41E-9FB8-3962-54AE-94EEAFC3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早期的机器没有提供多少抽象给用户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A6BC58-DE92-C8F3-1617-C7E8E6A6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FB65D3-8873-1731-B52C-9FAE72AAE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95" y="1626499"/>
            <a:ext cx="3518678" cy="440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39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8C6D9-E316-2DC2-0A91-AFDB9820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824CE-8434-23F5-5490-19DEBF1E4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为什么需要地址转换</a:t>
            </a:r>
            <a:r>
              <a:rPr lang="en-US" altLang="zh-CN" dirty="0"/>
              <a:t>? </a:t>
            </a:r>
            <a:r>
              <a:rPr lang="zh-CN" altLang="en-US" dirty="0"/>
              <a:t>实现地址转换需要什么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通过以下实例回答上述问题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D7DE-1A22-A2F3-1CD5-32E38C5F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E1F205-A9D1-AE16-9852-9E8C53E55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13" y="2054155"/>
            <a:ext cx="2632210" cy="13748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DC1743A-9BF2-DFF5-D8B5-4A50C6F44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713" y="4001588"/>
            <a:ext cx="7858539" cy="9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06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5A212-58B6-DD20-B955-FCEA776E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83FD24-0E5C-736D-C9DE-41463E24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从进程的角度看这三条指令</a:t>
            </a:r>
            <a:endParaRPr lang="en-US" altLang="zh-CN" dirty="0"/>
          </a:p>
          <a:p>
            <a:pPr lvl="1"/>
            <a:r>
              <a:rPr lang="zh-CN" altLang="en-US" dirty="0"/>
              <a:t>从地址</a:t>
            </a:r>
            <a:r>
              <a:rPr lang="en-US" altLang="zh-CN" dirty="0"/>
              <a:t>128</a:t>
            </a:r>
            <a:r>
              <a:rPr lang="zh-CN" altLang="en-US" dirty="0"/>
              <a:t>获取指令</a:t>
            </a:r>
            <a:endParaRPr lang="en-US" altLang="zh-CN" dirty="0"/>
          </a:p>
          <a:p>
            <a:pPr lvl="1"/>
            <a:r>
              <a:rPr lang="zh-CN" altLang="en-US" dirty="0"/>
              <a:t>执行指令</a:t>
            </a:r>
            <a:r>
              <a:rPr lang="en-US" altLang="zh-CN" dirty="0"/>
              <a:t>(</a:t>
            </a:r>
            <a:r>
              <a:rPr lang="zh-CN" altLang="en-US" dirty="0"/>
              <a:t>从地址</a:t>
            </a:r>
            <a:r>
              <a:rPr lang="en-US" altLang="zh-CN" dirty="0"/>
              <a:t>15K</a:t>
            </a:r>
            <a:r>
              <a:rPr lang="zh-CN" altLang="en-US" dirty="0"/>
              <a:t>加载数据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从地址</a:t>
            </a:r>
            <a:r>
              <a:rPr lang="en-US" altLang="zh-CN" dirty="0"/>
              <a:t>132</a:t>
            </a:r>
            <a:r>
              <a:rPr lang="zh-CN" altLang="en-US" dirty="0"/>
              <a:t>获取指令</a:t>
            </a:r>
            <a:endParaRPr lang="en-US" altLang="zh-CN" dirty="0"/>
          </a:p>
          <a:p>
            <a:pPr lvl="1"/>
            <a:r>
              <a:rPr lang="zh-CN" altLang="en-US" dirty="0"/>
              <a:t>执行指令</a:t>
            </a:r>
            <a:r>
              <a:rPr lang="en-US" altLang="zh-CN" dirty="0"/>
              <a:t>(</a:t>
            </a:r>
            <a:r>
              <a:rPr lang="zh-CN" altLang="en-US" dirty="0"/>
              <a:t>没有内存访问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135</a:t>
            </a:r>
            <a:r>
              <a:rPr lang="zh-CN" altLang="en-US" dirty="0"/>
              <a:t>获取指令</a:t>
            </a:r>
            <a:endParaRPr lang="en-US" altLang="zh-CN" dirty="0"/>
          </a:p>
          <a:p>
            <a:pPr lvl="1"/>
            <a:r>
              <a:rPr lang="zh-CN" altLang="en-US" dirty="0"/>
              <a:t>执行指令</a:t>
            </a:r>
            <a:r>
              <a:rPr lang="en-US" altLang="zh-CN" dirty="0"/>
              <a:t>(</a:t>
            </a:r>
            <a:r>
              <a:rPr lang="zh-CN" altLang="en-US" dirty="0"/>
              <a:t>新值存入地址</a:t>
            </a:r>
            <a:r>
              <a:rPr lang="en-US" altLang="zh-CN" dirty="0"/>
              <a:t>15K)</a:t>
            </a:r>
          </a:p>
          <a:p>
            <a:r>
              <a:rPr lang="zh-CN" altLang="en-US" dirty="0"/>
              <a:t>从进程的角度看，它的地址空间是：</a:t>
            </a:r>
            <a:r>
              <a:rPr lang="en-US" altLang="zh-CN" dirty="0"/>
              <a:t>0-16K</a:t>
            </a:r>
          </a:p>
          <a:p>
            <a:r>
              <a:rPr lang="en-US" altLang="zh-CN" dirty="0"/>
              <a:t>OS</a:t>
            </a:r>
            <a:r>
              <a:rPr lang="zh-CN" altLang="en-US" dirty="0"/>
              <a:t>希望将该进程放在其他物理内存，而不是</a:t>
            </a:r>
            <a:r>
              <a:rPr lang="en-US" altLang="zh-CN" dirty="0"/>
              <a:t>0</a:t>
            </a:r>
            <a:r>
              <a:rPr lang="zh-CN" altLang="en-US" dirty="0"/>
              <a:t>地址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D24010-C6D3-61CE-6107-D622AA9B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4A9D84-D6B5-6318-681A-32D097C83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355" y="696482"/>
            <a:ext cx="2121545" cy="566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20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9BB01-24DE-7694-D111-875DEA80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3EEB9-A221-3733-5576-21D30A6B2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如何</a:t>
            </a:r>
            <a:r>
              <a:rPr lang="zh-CN" altLang="en-US" dirty="0">
                <a:solidFill>
                  <a:srgbClr val="FF0000"/>
                </a:solidFill>
              </a:rPr>
              <a:t>透明地</a:t>
            </a:r>
            <a:r>
              <a:rPr lang="zh-CN" altLang="en-US" dirty="0"/>
              <a:t>给进程提供虚拟地址从</a:t>
            </a:r>
            <a:r>
              <a:rPr lang="en-US" altLang="zh-CN" dirty="0"/>
              <a:t>0</a:t>
            </a:r>
            <a:r>
              <a:rPr lang="zh-CN" altLang="en-US" dirty="0"/>
              <a:t>开始的</a:t>
            </a:r>
            <a:r>
              <a:rPr lang="zh-CN" altLang="en-US" dirty="0">
                <a:solidFill>
                  <a:srgbClr val="FF0000"/>
                </a:solidFill>
              </a:rPr>
              <a:t>假象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管理进程的物理内存空间</a:t>
            </a:r>
            <a:endParaRPr lang="en-US" altLang="zh-CN" dirty="0"/>
          </a:p>
          <a:p>
            <a:pPr lvl="1"/>
            <a:r>
              <a:rPr lang="zh-CN" altLang="en-US" dirty="0"/>
              <a:t>例如，将用户进程的</a:t>
            </a:r>
            <a:r>
              <a:rPr lang="en-US" altLang="zh-CN" dirty="0"/>
              <a:t>16K</a:t>
            </a:r>
            <a:r>
              <a:rPr lang="zh-CN" altLang="en-US" dirty="0"/>
              <a:t>地址映射到</a:t>
            </a:r>
            <a:r>
              <a:rPr lang="en-US" altLang="zh-CN" dirty="0"/>
              <a:t>32K-48K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负责提供虚拟地址</a:t>
            </a:r>
            <a:r>
              <a:rPr lang="en-US" altLang="zh-CN" dirty="0"/>
              <a:t>-&gt;</a:t>
            </a:r>
            <a:r>
              <a:rPr lang="zh-CN" altLang="en-US" dirty="0"/>
              <a:t>物理地址的映射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A7B983-6E06-032A-DD1E-8E315188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A261B6-2C08-4EF7-4E83-6DD1D7635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202" y="1789377"/>
            <a:ext cx="3378374" cy="415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31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548F7-AB14-DC97-08A7-5F08E2ED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地址转换机制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6D486-D45D-5337-2C08-63BFF72AD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(</a:t>
            </a:r>
            <a:r>
              <a:rPr lang="zh-CN" altLang="en-US" dirty="0"/>
              <a:t>基于硬件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1950</a:t>
            </a:r>
            <a:r>
              <a:rPr lang="zh-CN" altLang="en-US" dirty="0"/>
              <a:t>年的首个时分共享机器中出现</a:t>
            </a:r>
            <a:endParaRPr lang="en-US" altLang="zh-CN" dirty="0"/>
          </a:p>
          <a:p>
            <a:r>
              <a:rPr lang="zh-CN" altLang="en-US" dirty="0"/>
              <a:t>分段</a:t>
            </a:r>
            <a:endParaRPr lang="en-US" altLang="zh-CN" dirty="0"/>
          </a:p>
          <a:p>
            <a:pPr lvl="1"/>
            <a:r>
              <a:rPr lang="en-US" altLang="zh-CN" dirty="0"/>
              <a:t>60</a:t>
            </a:r>
            <a:r>
              <a:rPr lang="zh-CN" altLang="en-US" dirty="0"/>
              <a:t>年代的时候出现</a:t>
            </a:r>
            <a:endParaRPr lang="en-US" altLang="zh-CN" dirty="0"/>
          </a:p>
          <a:p>
            <a:r>
              <a:rPr lang="zh-CN" altLang="en-US" dirty="0"/>
              <a:t>分页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0FDBC6-5065-92CF-6134-96BD3ACD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885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B89D0-EF19-9BD7-7D7B-D4AD87F2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(</a:t>
            </a:r>
            <a:r>
              <a:rPr lang="zh-CN" altLang="en-US" dirty="0"/>
              <a:t>基于硬件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B4ADF-3ECA-848A-7863-5435B4C3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动态重定位或基址加界限</a:t>
            </a:r>
            <a:r>
              <a:rPr lang="en-US" altLang="zh-CN" dirty="0"/>
              <a:t>(base and bound)</a:t>
            </a:r>
          </a:p>
          <a:p>
            <a:pPr lvl="1"/>
            <a:r>
              <a:rPr lang="en-US" altLang="zh-CN" dirty="0" err="1"/>
              <a:t>cpu</a:t>
            </a:r>
            <a:r>
              <a:rPr lang="zh-CN" altLang="en-US" dirty="0"/>
              <a:t>中有基址寄存器和界限寄存器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负责填写这两个寄存器的值</a:t>
            </a:r>
            <a:endParaRPr lang="en-US" altLang="zh-CN" dirty="0"/>
          </a:p>
          <a:p>
            <a:pPr lvl="1"/>
            <a:r>
              <a:rPr lang="zh-CN" altLang="en-US" dirty="0"/>
              <a:t>当进程开始运行，</a:t>
            </a:r>
            <a:r>
              <a:rPr lang="en-US" altLang="zh-CN" dirty="0"/>
              <a:t>CPU</a:t>
            </a:r>
            <a:r>
              <a:rPr lang="zh-CN" altLang="en-US" dirty="0"/>
              <a:t>通过以下方式将虚拟地址转化为物理地址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实例：基址寄存器位</a:t>
            </a:r>
            <a:r>
              <a:rPr lang="en-US" altLang="zh-CN" dirty="0"/>
              <a:t>32K(32768),PC</a:t>
            </a:r>
            <a:r>
              <a:rPr lang="zh-CN" altLang="en-US" dirty="0"/>
              <a:t>为</a:t>
            </a:r>
            <a:r>
              <a:rPr lang="en-US" altLang="zh-CN" dirty="0"/>
              <a:t>128,</a:t>
            </a:r>
            <a:r>
              <a:rPr lang="zh-CN" altLang="en-US" dirty="0"/>
              <a:t> </a:t>
            </a:r>
            <a:r>
              <a:rPr lang="en-US" altLang="zh-CN" dirty="0" err="1"/>
              <a:t>ebx</a:t>
            </a:r>
            <a:r>
              <a:rPr lang="zh-CN" altLang="en-US" dirty="0"/>
              <a:t>为</a:t>
            </a:r>
            <a:r>
              <a:rPr lang="en-US" altLang="zh-CN" dirty="0"/>
              <a:t>15K</a:t>
            </a:r>
          </a:p>
          <a:p>
            <a:pPr lvl="1"/>
            <a:r>
              <a:rPr lang="en-US" altLang="zh-CN" dirty="0" err="1"/>
              <a:t>cpu</a:t>
            </a:r>
            <a:r>
              <a:rPr lang="zh-CN" altLang="en-US" dirty="0"/>
              <a:t>从</a:t>
            </a:r>
            <a:r>
              <a:rPr lang="en-US" altLang="zh-CN" dirty="0"/>
              <a:t>32768 + 128 = 32896</a:t>
            </a:r>
            <a:r>
              <a:rPr lang="zh-CN" altLang="en-US" dirty="0"/>
              <a:t>处加载指令</a:t>
            </a:r>
            <a:endParaRPr lang="en-US" altLang="zh-CN" dirty="0"/>
          </a:p>
          <a:p>
            <a:pPr lvl="1"/>
            <a:r>
              <a:rPr lang="en-US" altLang="zh-CN" dirty="0" err="1"/>
              <a:t>cpu</a:t>
            </a:r>
            <a:r>
              <a:rPr lang="zh-CN" altLang="en-US" dirty="0"/>
              <a:t>从</a:t>
            </a:r>
            <a:r>
              <a:rPr lang="en-US" altLang="zh-CN" dirty="0"/>
              <a:t>32K + 15K = 47K</a:t>
            </a:r>
            <a:r>
              <a:rPr lang="zh-CN" altLang="en-US" dirty="0"/>
              <a:t>处加载数据到</a:t>
            </a:r>
            <a:r>
              <a:rPr lang="en-US" altLang="zh-CN" dirty="0" err="1"/>
              <a:t>eax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55C975-F2FC-AD49-89C4-86DCCD39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267E4A-3559-0A60-87E7-3668BA293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81" y="3148660"/>
            <a:ext cx="7425582" cy="5606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3D9659-24EC-19B1-FABB-1DBFF045A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81" y="5571769"/>
            <a:ext cx="4519446" cy="4650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0ADDCC-38EB-E006-5834-B7B05F8BE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1305" y="658759"/>
            <a:ext cx="2121545" cy="566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17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C3452-8F17-1EB1-130F-DA903375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(</a:t>
            </a:r>
            <a:r>
              <a:rPr lang="zh-CN" altLang="en-US" dirty="0"/>
              <a:t>基于硬件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8EB74A-09C1-673B-0E3C-283FF7D42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界限寄存器</a:t>
            </a:r>
            <a:endParaRPr lang="en-US" altLang="zh-CN" dirty="0"/>
          </a:p>
          <a:p>
            <a:pPr lvl="1"/>
            <a:r>
              <a:rPr lang="zh-CN" altLang="en-US" dirty="0"/>
              <a:t>界限寄存器为内存访问提供</a:t>
            </a:r>
            <a:r>
              <a:rPr lang="zh-CN" altLang="en-US" dirty="0">
                <a:solidFill>
                  <a:srgbClr val="FF0000"/>
                </a:solidFill>
              </a:rPr>
              <a:t>保护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访存的有效范围：</a:t>
            </a:r>
            <a:r>
              <a:rPr lang="en-US" altLang="zh-CN" dirty="0"/>
              <a:t>base : base + bound</a:t>
            </a:r>
          </a:p>
          <a:p>
            <a:pPr lvl="1"/>
            <a:r>
              <a:rPr lang="zh-CN" altLang="en-US" dirty="0"/>
              <a:t>如果一个进程的访存地址超过上述范围，</a:t>
            </a:r>
            <a:r>
              <a:rPr lang="en-US" altLang="zh-CN" dirty="0"/>
              <a:t>CPU</a:t>
            </a:r>
            <a:r>
              <a:rPr lang="zh-CN" altLang="en-US" dirty="0"/>
              <a:t>将触发异常</a:t>
            </a:r>
            <a:endParaRPr lang="en-US" altLang="zh-CN" dirty="0"/>
          </a:p>
          <a:p>
            <a:pPr lvl="1"/>
            <a:r>
              <a:rPr lang="en-US" altLang="zh-CN" dirty="0"/>
              <a:t>bound</a:t>
            </a:r>
            <a:r>
              <a:rPr lang="zh-CN" altLang="en-US" dirty="0"/>
              <a:t>寄存器中可以是虚拟地址空间的大小</a:t>
            </a:r>
            <a:r>
              <a:rPr lang="zh-CN" altLang="en-US" dirty="0">
                <a:solidFill>
                  <a:srgbClr val="FF0000"/>
                </a:solidFill>
              </a:rPr>
              <a:t>或</a:t>
            </a:r>
            <a:r>
              <a:rPr lang="zh-CN" altLang="en-US" dirty="0"/>
              <a:t>进程的能访问的最大物理地址</a:t>
            </a:r>
            <a:r>
              <a:rPr lang="en-US" altLang="zh-CN" dirty="0"/>
              <a:t>(</a:t>
            </a:r>
            <a:r>
              <a:rPr lang="zh-CN" altLang="en-US" dirty="0"/>
              <a:t>设计策略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转换实例</a:t>
            </a:r>
            <a:endParaRPr lang="en-US" altLang="zh-CN" dirty="0"/>
          </a:p>
          <a:p>
            <a:pPr lvl="1"/>
            <a:r>
              <a:rPr lang="zh-CN" altLang="en-US" dirty="0"/>
              <a:t>假设一个进程拥有</a:t>
            </a:r>
            <a:r>
              <a:rPr lang="en-US" altLang="zh-CN" dirty="0"/>
              <a:t>4KB</a:t>
            </a:r>
            <a:r>
              <a:rPr lang="zh-CN" altLang="en-US" dirty="0"/>
              <a:t>地址空间，被</a:t>
            </a:r>
            <a:r>
              <a:rPr lang="en-US" altLang="zh-CN" dirty="0"/>
              <a:t>OS</a:t>
            </a:r>
            <a:r>
              <a:rPr lang="zh-CN" altLang="en-US" dirty="0"/>
              <a:t>加载到</a:t>
            </a:r>
            <a:r>
              <a:rPr lang="en-US" altLang="zh-CN" dirty="0"/>
              <a:t>16KB</a:t>
            </a:r>
            <a:r>
              <a:rPr lang="zh-CN" altLang="en-US" dirty="0"/>
              <a:t>的物理内存</a:t>
            </a:r>
            <a:endParaRPr lang="en-US" altLang="zh-CN" dirty="0"/>
          </a:p>
          <a:p>
            <a:pPr lvl="1"/>
            <a:r>
              <a:rPr lang="zh-CN" altLang="en-US" dirty="0"/>
              <a:t>基址寄存器为</a:t>
            </a:r>
            <a:r>
              <a:rPr lang="en-US" altLang="zh-CN" dirty="0"/>
              <a:t>16KB</a:t>
            </a:r>
            <a:r>
              <a:rPr lang="zh-CN" altLang="en-US" dirty="0"/>
              <a:t>，界限寄存器为</a:t>
            </a:r>
            <a:r>
              <a:rPr lang="en-US" altLang="zh-CN" dirty="0"/>
              <a:t>4KB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BE2E29-708D-2FC2-B348-D776C570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6A218C-C042-792A-F562-E7C17DD0C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900" y="5039099"/>
            <a:ext cx="5031930" cy="157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57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B122A-6603-0313-4306-72788DC4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-</a:t>
            </a:r>
            <a:r>
              <a:rPr lang="zh-CN" altLang="en-US" dirty="0"/>
              <a:t>硬件职责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84C9A0-1220-C0E7-30E3-2FE5A4B3B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提供基址和界限寄存器</a:t>
            </a:r>
            <a:endParaRPr lang="en-US" altLang="zh-CN" dirty="0"/>
          </a:p>
          <a:p>
            <a:r>
              <a:rPr lang="zh-CN" altLang="en-US" dirty="0"/>
              <a:t>转换用户进程的虚拟地址到物理地址</a:t>
            </a:r>
            <a:r>
              <a:rPr lang="en-US" altLang="zh-CN" dirty="0"/>
              <a:t>(</a:t>
            </a:r>
            <a:r>
              <a:rPr lang="zh-CN" altLang="en-US" dirty="0"/>
              <a:t>在运行时完成转换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检查地址是否越界</a:t>
            </a:r>
            <a:endParaRPr lang="en-US" altLang="zh-CN" dirty="0"/>
          </a:p>
          <a:p>
            <a:r>
              <a:rPr lang="zh-CN" altLang="en-US" dirty="0"/>
              <a:t>提供一些特权指令，用于修改基址和界限寄存器</a:t>
            </a:r>
            <a:r>
              <a:rPr lang="en-US" altLang="zh-CN" dirty="0"/>
              <a:t>(OS</a:t>
            </a:r>
            <a:r>
              <a:rPr lang="zh-CN" altLang="en-US" dirty="0"/>
              <a:t>在进程切换时使用这些指令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CPU</a:t>
            </a:r>
            <a:r>
              <a:rPr lang="zh-CN" altLang="en-US" dirty="0"/>
              <a:t>产生异常，让</a:t>
            </a:r>
            <a:r>
              <a:rPr lang="en-US" altLang="zh-CN" dirty="0"/>
              <a:t>OS</a:t>
            </a:r>
            <a:r>
              <a:rPr lang="zh-CN" altLang="en-US" dirty="0"/>
              <a:t>来处理异常</a:t>
            </a:r>
            <a:endParaRPr lang="en-US" altLang="zh-CN" dirty="0"/>
          </a:p>
          <a:p>
            <a:pPr lvl="1"/>
            <a:r>
              <a:rPr lang="zh-CN" altLang="en-US" dirty="0"/>
              <a:t>用户进程越界访问内存</a:t>
            </a:r>
            <a:endParaRPr lang="en-US" altLang="zh-CN" dirty="0"/>
          </a:p>
          <a:p>
            <a:pPr lvl="1"/>
            <a:r>
              <a:rPr lang="zh-CN" altLang="en-US" dirty="0"/>
              <a:t>用户进程尝试修改基址和界限寄存器</a:t>
            </a:r>
            <a:endParaRPr lang="en-US" altLang="zh-CN" dirty="0"/>
          </a:p>
          <a:p>
            <a:r>
              <a:rPr lang="zh-CN" altLang="en-US" dirty="0"/>
              <a:t>由内存控制器</a:t>
            </a:r>
            <a:r>
              <a:rPr lang="en-US" altLang="zh-CN" dirty="0"/>
              <a:t>(MMU Memory Management Unit</a:t>
            </a:r>
            <a:r>
              <a:rPr lang="zh-CN" altLang="en-US" dirty="0"/>
              <a:t>，</a:t>
            </a:r>
            <a:r>
              <a:rPr lang="en-US" altLang="zh-CN" dirty="0" err="1"/>
              <a:t>cpu</a:t>
            </a:r>
            <a:r>
              <a:rPr lang="zh-CN" altLang="en-US" dirty="0"/>
              <a:t>内</a:t>
            </a:r>
            <a:r>
              <a:rPr lang="en-US" altLang="zh-CN" dirty="0"/>
              <a:t>)</a:t>
            </a:r>
            <a:r>
              <a:rPr lang="zh-CN" altLang="en-US" dirty="0"/>
              <a:t>完成地址转换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0FF428-1F7E-E507-AA38-6A70592F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607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05641-1581-82F5-63B5-16365E69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-</a:t>
            </a:r>
            <a:r>
              <a:rPr lang="zh-CN" altLang="en-US" dirty="0"/>
              <a:t>软件职责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D9C65-F732-C30A-75DF-AC6D24F77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为进程的地址空间找到物理内存</a:t>
            </a:r>
            <a:endParaRPr lang="en-US" altLang="zh-CN" dirty="0"/>
          </a:p>
          <a:p>
            <a:pPr lvl="1"/>
            <a:r>
              <a:rPr lang="zh-CN" altLang="en-US" dirty="0"/>
              <a:t>假设进程地址空间小于物理内存，并且大小相同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将物理内存分成若干个大小相同的小块，并分配给进程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负责维护空闲的物理内存</a:t>
            </a:r>
            <a:r>
              <a:rPr lang="en-US" altLang="zh-CN" dirty="0"/>
              <a:t>(free list)</a:t>
            </a:r>
          </a:p>
          <a:p>
            <a:r>
              <a:rPr lang="zh-CN" altLang="en-US" dirty="0"/>
              <a:t>进程终止时，</a:t>
            </a:r>
            <a:r>
              <a:rPr lang="en-US" altLang="zh-CN" dirty="0"/>
              <a:t>OS</a:t>
            </a:r>
            <a:r>
              <a:rPr lang="zh-CN" altLang="en-US" dirty="0"/>
              <a:t>回收进程的内存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将这些内存放回空闲列表</a:t>
            </a:r>
            <a:r>
              <a:rPr lang="en-US" altLang="zh-CN" dirty="0"/>
              <a:t>(free list)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F0A236-E7BC-953F-50EA-702A8731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BBA41E-D58F-5BE8-CBD8-831571A08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03" y="2636378"/>
            <a:ext cx="2839660" cy="34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50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C880A-127E-5172-9EA2-D1C5BC6B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-</a:t>
            </a:r>
            <a:r>
              <a:rPr lang="zh-CN" altLang="en-US" dirty="0"/>
              <a:t>软件职责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7B7542-4C60-B2AD-EF79-085CE0ED8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保存和恢复基址和界限寄存器</a:t>
            </a:r>
            <a:endParaRPr lang="en-US" altLang="zh-CN" dirty="0"/>
          </a:p>
          <a:p>
            <a:pPr lvl="1"/>
            <a:r>
              <a:rPr lang="zh-CN" altLang="en-US" dirty="0"/>
              <a:t>旧进程的基址和界限寄存器存储到内存中的某个数据结构</a:t>
            </a:r>
            <a:r>
              <a:rPr lang="en-US" altLang="zh-CN" dirty="0"/>
              <a:t>PCB</a:t>
            </a:r>
          </a:p>
          <a:p>
            <a:pPr lvl="1"/>
            <a:r>
              <a:rPr lang="zh-CN" altLang="en-US" dirty="0"/>
              <a:t>从新进程的</a:t>
            </a:r>
            <a:r>
              <a:rPr lang="en-US" altLang="zh-CN" dirty="0"/>
              <a:t>PCB</a:t>
            </a:r>
            <a:r>
              <a:rPr lang="zh-CN" altLang="en-US" dirty="0"/>
              <a:t>中把基址和界限的值加载到相应的寄存器中</a:t>
            </a:r>
            <a:endParaRPr lang="en-US" altLang="zh-CN" dirty="0"/>
          </a:p>
          <a:p>
            <a:r>
              <a:rPr lang="en-US" altLang="zh-CN" dirty="0"/>
              <a:t>OS</a:t>
            </a:r>
            <a:r>
              <a:rPr lang="zh-CN" altLang="en-US" dirty="0"/>
              <a:t>提供异常处理程序</a:t>
            </a:r>
            <a:endParaRPr lang="en-US" altLang="zh-CN" dirty="0"/>
          </a:p>
          <a:p>
            <a:pPr lvl="1"/>
            <a:r>
              <a:rPr lang="zh-CN" altLang="en-US" dirty="0"/>
              <a:t>越界访问</a:t>
            </a:r>
            <a:endParaRPr lang="en-US" altLang="zh-CN" dirty="0"/>
          </a:p>
          <a:p>
            <a:pPr lvl="1"/>
            <a:r>
              <a:rPr lang="zh-CN" altLang="en-US" dirty="0"/>
              <a:t>越权访问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3BC457-D060-C0CC-DBE1-F2478A9B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025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ACFF9-9B66-1D32-E672-54AE2D2E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-</a:t>
            </a:r>
            <a:r>
              <a:rPr lang="zh-CN" altLang="en-US" dirty="0"/>
              <a:t>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7E07B-2843-048F-D9FC-E5DD5D4E5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477A6D-A8C8-D57F-F396-B5309BC7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7DC840-AF5B-DB8A-5615-4ED22F458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95" y="581813"/>
            <a:ext cx="4252852" cy="604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1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7FE24-3886-93F0-9B96-373547CD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多道程序和时分共享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FBB2D-6EBC-B2CF-4EBD-61D793FD4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多道程序</a:t>
            </a:r>
            <a:endParaRPr lang="en-US" altLang="zh-CN" dirty="0"/>
          </a:p>
          <a:p>
            <a:pPr lvl="1"/>
            <a:r>
              <a:rPr lang="zh-CN" altLang="en-US" dirty="0"/>
              <a:t>一个进程等待</a:t>
            </a:r>
            <a:r>
              <a:rPr lang="en-US" altLang="zh-CN" dirty="0"/>
              <a:t>I/O</a:t>
            </a:r>
            <a:r>
              <a:rPr lang="zh-CN" altLang="en-US" dirty="0"/>
              <a:t>的时候，</a:t>
            </a:r>
            <a:r>
              <a:rPr lang="en-US" altLang="zh-CN" dirty="0"/>
              <a:t>OS</a:t>
            </a:r>
            <a:r>
              <a:rPr lang="zh-CN" altLang="en-US" dirty="0"/>
              <a:t>会切换到其他进程运行，以提高</a:t>
            </a:r>
            <a:r>
              <a:rPr lang="en-US" altLang="zh-CN" dirty="0"/>
              <a:t>CPU</a:t>
            </a:r>
            <a:r>
              <a:rPr lang="zh-CN" altLang="en-US" dirty="0"/>
              <a:t>利用率</a:t>
            </a:r>
            <a:endParaRPr lang="en-US" altLang="zh-CN" dirty="0"/>
          </a:p>
          <a:p>
            <a:pPr lvl="1"/>
            <a:r>
              <a:rPr lang="zh-CN" altLang="en-US" dirty="0"/>
              <a:t>对于昂贵的计算机设备，这种效率提升尤为重要</a:t>
            </a:r>
            <a:endParaRPr lang="en-US" altLang="zh-CN" dirty="0"/>
          </a:p>
          <a:p>
            <a:r>
              <a:rPr lang="zh-CN" altLang="en-US" dirty="0"/>
              <a:t>时分共享</a:t>
            </a:r>
            <a:endParaRPr lang="en-US" altLang="zh-CN" dirty="0"/>
          </a:p>
          <a:p>
            <a:pPr lvl="1"/>
            <a:r>
              <a:rPr lang="zh-CN" altLang="en-US" dirty="0"/>
              <a:t>一种方法：一个进程</a:t>
            </a:r>
            <a:r>
              <a:rPr lang="zh-CN" altLang="en-US" dirty="0">
                <a:solidFill>
                  <a:srgbClr val="FF0000"/>
                </a:solidFill>
              </a:rPr>
              <a:t>独享</a:t>
            </a:r>
            <a:r>
              <a:rPr lang="zh-CN" altLang="en-US" dirty="0"/>
              <a:t>内存一段时间，把状态保存到磁盘，切换到下一个进程</a:t>
            </a:r>
            <a:r>
              <a:rPr lang="en-US" altLang="zh-CN" dirty="0"/>
              <a:t>(</a:t>
            </a:r>
            <a:r>
              <a:rPr lang="zh-CN" altLang="en-US" dirty="0"/>
              <a:t>太慢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另一种方法：进程切换时，仍将进程信息放在内存</a:t>
            </a:r>
            <a:endParaRPr lang="en-US" altLang="zh-CN" dirty="0"/>
          </a:p>
          <a:p>
            <a:pPr lvl="2"/>
            <a:r>
              <a:rPr lang="zh-CN" altLang="en-US" dirty="0"/>
              <a:t>这种方式中</a:t>
            </a:r>
            <a:r>
              <a:rPr lang="zh-CN" altLang="en-US" dirty="0">
                <a:solidFill>
                  <a:srgbClr val="FF0000"/>
                </a:solidFill>
              </a:rPr>
              <a:t>保护</a:t>
            </a:r>
            <a:r>
              <a:rPr lang="zh-CN" altLang="en-US" dirty="0"/>
              <a:t>成了重要问题</a:t>
            </a:r>
            <a:endParaRPr lang="en-US" altLang="zh-CN" dirty="0"/>
          </a:p>
          <a:p>
            <a:pPr lvl="2"/>
            <a:r>
              <a:rPr lang="zh-CN" altLang="en-US" dirty="0"/>
              <a:t>一个进程不能读写其他进程的内存空间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0A3458-AC9B-0A06-294E-645B1CDF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E9F51A-7D4A-03D0-BD77-4B092A55E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971" y="3524138"/>
            <a:ext cx="2232090" cy="314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95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7B586-CB88-6D55-A874-73AB5C70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B88954-1CCF-699E-DF19-3A4EB60EC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(</a:t>
            </a:r>
            <a:r>
              <a:rPr lang="zh-CN" altLang="en-US" dirty="0"/>
              <a:t>基于硬件</a:t>
            </a:r>
            <a:r>
              <a:rPr lang="en-US" altLang="zh-CN" dirty="0"/>
              <a:t>)</a:t>
            </a:r>
            <a:r>
              <a:rPr lang="zh-CN" altLang="en-US" dirty="0"/>
              <a:t>存在的问题</a:t>
            </a:r>
            <a:endParaRPr lang="en-US" altLang="zh-CN" dirty="0"/>
          </a:p>
          <a:p>
            <a:pPr lvl="1"/>
            <a:r>
              <a:rPr lang="zh-CN" altLang="en-US" dirty="0"/>
              <a:t>进程空间的堆和栈之间，有一大块“空闲”空间（空间浪费，特别是</a:t>
            </a:r>
            <a:r>
              <a:rPr lang="en-US" altLang="zh-CN" dirty="0"/>
              <a:t>4G</a:t>
            </a:r>
            <a:r>
              <a:rPr lang="zh-CN" altLang="en-US" dirty="0"/>
              <a:t>地址空间中尤为突出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原因：动态重定位采用了线性映射，虚拟和物理内存必须整块映射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E6AA3B-8C3C-5855-8D6F-1EF44ED6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8A47CF-E31D-7996-F28F-48711AAD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76" y="2909843"/>
            <a:ext cx="2839660" cy="34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0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4515C-7E97-8697-FC92-1543F20B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D19D01-1B09-1854-BD0E-C242F7EE6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泛化的基址</a:t>
            </a:r>
            <a:r>
              <a:rPr lang="en-US" altLang="zh-CN" dirty="0"/>
              <a:t>/</a:t>
            </a:r>
            <a:r>
              <a:rPr lang="zh-CN" altLang="en-US" dirty="0"/>
              <a:t>界限</a:t>
            </a:r>
            <a:endParaRPr lang="en-US" altLang="zh-CN" dirty="0"/>
          </a:p>
          <a:p>
            <a:pPr lvl="1"/>
            <a:r>
              <a:rPr lang="zh-CN" altLang="en-US" dirty="0"/>
              <a:t>给地址空间中的每个逻辑段</a:t>
            </a:r>
            <a:r>
              <a:rPr lang="en-US" altLang="zh-CN" dirty="0"/>
              <a:t>(segment)</a:t>
            </a:r>
            <a:r>
              <a:rPr lang="zh-CN" altLang="en-US" dirty="0"/>
              <a:t>一对基址</a:t>
            </a:r>
            <a:r>
              <a:rPr lang="en-US" altLang="zh-CN" dirty="0"/>
              <a:t>/</a:t>
            </a:r>
            <a:r>
              <a:rPr lang="zh-CN" altLang="en-US" dirty="0"/>
              <a:t>界限寄存器</a:t>
            </a:r>
            <a:endParaRPr lang="en-US" altLang="zh-CN" dirty="0"/>
          </a:p>
          <a:p>
            <a:pPr lvl="1"/>
            <a:r>
              <a:rPr lang="zh-CN" altLang="en-US" dirty="0"/>
              <a:t>每个段存储于独立的物理地址</a:t>
            </a:r>
            <a:r>
              <a:rPr lang="en-US" altLang="zh-CN" dirty="0"/>
              <a:t>(</a:t>
            </a:r>
            <a:r>
              <a:rPr lang="zh-CN" altLang="en-US" dirty="0"/>
              <a:t>物理地址不需要连续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3D2970-B807-7E17-C5EA-0C4CB8A1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8EAFE96-FFCD-E0EB-38B9-733AA8D25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361" y="2522763"/>
            <a:ext cx="1661761" cy="396902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A52C8E6-891D-17E0-BADC-636DDFFE7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621" y="3200399"/>
            <a:ext cx="2282844" cy="28080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F763564-7126-3929-CE0B-BE5D7D854C51}"/>
              </a:ext>
            </a:extLst>
          </p:cNvPr>
          <p:cNvSpPr txBox="1"/>
          <p:nvPr/>
        </p:nvSpPr>
        <p:spPr>
          <a:xfrm>
            <a:off x="1845891" y="635379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进程的地址空间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E58053-4B3D-D54A-D05B-DA1C740F501D}"/>
              </a:ext>
            </a:extLst>
          </p:cNvPr>
          <p:cNvSpPr txBox="1"/>
          <p:nvPr/>
        </p:nvSpPr>
        <p:spPr>
          <a:xfrm>
            <a:off x="4878224" y="598446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物理内存中放置段</a:t>
            </a:r>
          </a:p>
        </p:txBody>
      </p:sp>
    </p:spTree>
    <p:extLst>
      <p:ext uri="{BB962C8B-B14F-4D97-AF65-F5344CB8AC3E}">
        <p14:creationId xmlns:p14="http://schemas.microsoft.com/office/powerpoint/2010/main" val="3580633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141D9-60A4-ECE2-1CCC-E80D0820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12126-2603-F4D3-C179-401447513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段寄存器</a:t>
            </a:r>
            <a:endParaRPr lang="en-US" altLang="zh-CN" dirty="0"/>
          </a:p>
          <a:p>
            <a:pPr lvl="1"/>
            <a:r>
              <a:rPr lang="zh-CN" altLang="en-US" dirty="0"/>
              <a:t>每个段分配一对寄存器：基址</a:t>
            </a:r>
            <a:r>
              <a:rPr lang="en-US" altLang="zh-CN" dirty="0"/>
              <a:t>/</a:t>
            </a:r>
            <a:r>
              <a:rPr lang="zh-CN" altLang="en-US" dirty="0"/>
              <a:t>界限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实例一</a:t>
            </a:r>
            <a:endParaRPr lang="en-US" altLang="zh-CN" dirty="0"/>
          </a:p>
          <a:p>
            <a:pPr lvl="1"/>
            <a:r>
              <a:rPr lang="zh-CN" altLang="en-US" dirty="0"/>
              <a:t>假设在虚拟地址</a:t>
            </a:r>
            <a:r>
              <a:rPr lang="en-US" altLang="zh-CN" dirty="0"/>
              <a:t>100(</a:t>
            </a:r>
            <a:r>
              <a:rPr lang="zh-CN" altLang="en-US" dirty="0"/>
              <a:t>代码段</a:t>
            </a:r>
            <a:r>
              <a:rPr lang="en-US" altLang="zh-CN" dirty="0"/>
              <a:t>)</a:t>
            </a:r>
            <a:r>
              <a:rPr lang="zh-CN" altLang="en-US" dirty="0"/>
              <a:t>处取一条指令</a:t>
            </a:r>
            <a:endParaRPr lang="en-US" altLang="zh-CN" dirty="0"/>
          </a:p>
          <a:p>
            <a:pPr lvl="1"/>
            <a:r>
              <a:rPr lang="zh-CN" altLang="en-US" dirty="0"/>
              <a:t>计算物理地址：</a:t>
            </a:r>
            <a:r>
              <a:rPr lang="en-US" altLang="zh-CN" dirty="0"/>
              <a:t>32K+100=32868</a:t>
            </a:r>
          </a:p>
          <a:p>
            <a:pPr lvl="1"/>
            <a:r>
              <a:rPr lang="zh-CN" altLang="en-US" dirty="0"/>
              <a:t>检查是否越界：</a:t>
            </a:r>
            <a:r>
              <a:rPr lang="en-US" altLang="zh-CN" dirty="0"/>
              <a:t>100&lt;2KB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40CBA8-B8BA-8ECD-91C5-27A3A479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3A542C-6762-FC7C-D0BA-A4AE8B4BC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79" y="1891111"/>
            <a:ext cx="4693350" cy="15378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3E3093-ED1B-0F06-EABA-4AEE4F05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765" y="1753642"/>
            <a:ext cx="1661761" cy="39690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5677BE3-60F0-82D8-2599-1AD09C819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8377" y="2914644"/>
            <a:ext cx="2282844" cy="280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06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D3881-B2A2-D5F8-B2E7-C45C7303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16715-693F-055E-F9AE-882AA7CE7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实例二</a:t>
            </a:r>
            <a:endParaRPr lang="en-US" altLang="zh-CN" dirty="0"/>
          </a:p>
          <a:p>
            <a:pPr lvl="1"/>
            <a:r>
              <a:rPr lang="zh-CN" altLang="en-US" dirty="0"/>
              <a:t>从虚拟地址</a:t>
            </a:r>
            <a:r>
              <a:rPr lang="en-US" altLang="zh-CN" dirty="0"/>
              <a:t>4200</a:t>
            </a:r>
            <a:r>
              <a:rPr lang="zh-CN" altLang="en-US" dirty="0"/>
              <a:t>处读取数据</a:t>
            </a:r>
            <a:endParaRPr lang="en-US" altLang="zh-CN" dirty="0"/>
          </a:p>
          <a:p>
            <a:pPr lvl="1"/>
            <a:r>
              <a:rPr lang="zh-CN" altLang="en-US" dirty="0"/>
              <a:t>虚拟地址空间内的偏移量：</a:t>
            </a:r>
            <a:r>
              <a:rPr lang="en-US" altLang="zh-CN" dirty="0"/>
              <a:t>4200-4K(4096)=104</a:t>
            </a:r>
          </a:p>
          <a:p>
            <a:pPr lvl="1"/>
            <a:r>
              <a:rPr lang="zh-CN" altLang="en-US" dirty="0"/>
              <a:t>物理地址：堆基址</a:t>
            </a:r>
            <a:r>
              <a:rPr lang="en-US" altLang="zh-CN" dirty="0"/>
              <a:t>34K+104=34920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实例三</a:t>
            </a:r>
            <a:endParaRPr lang="en-US" altLang="zh-CN" dirty="0"/>
          </a:p>
          <a:p>
            <a:pPr lvl="1"/>
            <a:r>
              <a:rPr lang="zh-CN" altLang="en-US" dirty="0"/>
              <a:t>如果访问非法地址</a:t>
            </a:r>
            <a:r>
              <a:rPr lang="en-US" altLang="zh-CN" dirty="0"/>
              <a:t>,</a:t>
            </a:r>
            <a:r>
              <a:rPr lang="zh-CN" altLang="en-US" dirty="0"/>
              <a:t>比如</a:t>
            </a:r>
            <a:r>
              <a:rPr lang="en-US" altLang="zh-CN" dirty="0"/>
              <a:t>7KB</a:t>
            </a:r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将产生段异常</a:t>
            </a:r>
            <a:r>
              <a:rPr lang="en-US" altLang="zh-CN" dirty="0"/>
              <a:t>(</a:t>
            </a:r>
            <a:r>
              <a:rPr lang="zh-CN" altLang="en-US" dirty="0"/>
              <a:t>段错误</a:t>
            </a:r>
            <a:r>
              <a:rPr lang="en-US" altLang="zh-CN" dirty="0"/>
              <a:t>)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744089-8839-0AD2-9D71-D2585378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DF0207-9F3E-BF4F-4524-2EBCF444A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450" y="1874160"/>
            <a:ext cx="1661761" cy="39690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39638A1-799A-1B8E-129E-863F0DEBA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640" y="599995"/>
            <a:ext cx="3698255" cy="12118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1AF71D-6A70-CFB6-164D-4BCAA3AEF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8165" y="3035162"/>
            <a:ext cx="2282844" cy="280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20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DD805-7935-FF15-2508-672920A4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段错误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8B5CA-D3B8-3118-3CE5-9D5746966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段错误（</a:t>
            </a:r>
            <a:r>
              <a:rPr lang="en-US" altLang="zh-CN" dirty="0"/>
              <a:t>Segmentation Fault</a:t>
            </a:r>
            <a:r>
              <a:rPr lang="zh-CN" altLang="en-US" dirty="0"/>
              <a:t>，简称段错）是程序在访问它没有权限访问的内存区域时，操作系统为了保护系统安全而发出的信号，导致程序终止运行</a:t>
            </a:r>
            <a:endParaRPr lang="en-US" altLang="zh-CN" dirty="0"/>
          </a:p>
          <a:p>
            <a:r>
              <a:rPr lang="zh-CN" altLang="en-US" dirty="0"/>
              <a:t>段错误产生的原因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47EE39-8612-C2C1-E311-27942AE5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21420F-669B-0ACA-0E9E-191489F53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54" y="3242498"/>
            <a:ext cx="7125066" cy="19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2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4E820-EACB-80D8-E3F7-2259E032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段错误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9CBD1A-742B-7E67-27CE-741913187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段错误产生的原因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E7EFA0-CA49-09D9-EDE4-F3667B15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B65502-24E4-B0B8-81E3-ACD9595E6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35" y="1640407"/>
            <a:ext cx="7188569" cy="19622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B447E3-D0D7-4852-9B52-C2A1EB453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86" y="4065484"/>
            <a:ext cx="7099665" cy="193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25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24485-75D9-7D61-3077-0955FE83F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段错误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E838D-901C-3279-5E40-8153F559A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段错误产生的原因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44467F-4E82-A5EB-440A-4E15C046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6783B75-32F5-9BE2-78F0-58E35F1DD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92" y="1539913"/>
            <a:ext cx="7099665" cy="431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4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98D57-8AD3-DC38-DF38-E842638F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段错误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FD0D0E-E71B-7C91-1D6F-305EB875D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段错误产生的原因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9D67B8-AA8B-1A59-AD18-7644B67E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854876-E80B-49E9-F868-B33F1936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87" y="1585292"/>
            <a:ext cx="7283824" cy="216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46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5F589-7FD7-FC30-3F79-6BFB44BD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B9C7C-3696-8529-B5AD-C0976963E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如何确定要访问的段寄存器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把虚拟地址分为：段编号</a:t>
            </a:r>
            <a:r>
              <a:rPr lang="en-US" altLang="zh-CN" dirty="0"/>
              <a:t>+</a:t>
            </a:r>
            <a:r>
              <a:rPr lang="zh-CN" altLang="en-US" dirty="0"/>
              <a:t>偏移量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实例：虚拟地址</a:t>
            </a:r>
            <a:r>
              <a:rPr lang="en-US" altLang="zh-CN" dirty="0"/>
              <a:t>4200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9CDB1D-7A69-4437-8510-779D5EB4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76698F-6A88-A8CF-F03B-7D0EEF7ED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29" y="1972061"/>
            <a:ext cx="4502381" cy="116211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9E9C070-EED9-EDD2-F198-889390626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625" y="1416083"/>
            <a:ext cx="1661761" cy="396902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58485E5-B35C-B0BB-03B1-AA8A88E1D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885" y="2093719"/>
            <a:ext cx="2282844" cy="2808025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C48F442B-7702-4BD1-3F9D-8E5D49A5D8EF}"/>
              </a:ext>
            </a:extLst>
          </p:cNvPr>
          <p:cNvGrpSpPr/>
          <p:nvPr/>
        </p:nvGrpSpPr>
        <p:grpSpPr>
          <a:xfrm>
            <a:off x="1045200" y="3993875"/>
            <a:ext cx="6781972" cy="2154491"/>
            <a:chOff x="1045200" y="3993875"/>
            <a:chExt cx="6781972" cy="215449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495FDB8-B87E-2E60-A701-3F15A99E4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5200" y="3993875"/>
              <a:ext cx="4546834" cy="1149409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F8D3AAC-456E-79A1-A483-B0D1C6A0A823}"/>
                </a:ext>
              </a:extLst>
            </p:cNvPr>
            <p:cNvSpPr txBox="1"/>
            <p:nvPr/>
          </p:nvSpPr>
          <p:spPr>
            <a:xfrm>
              <a:off x="1045200" y="577268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1-&gt;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堆段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271DF608-5673-BC43-E7BC-46DDCE979177}"/>
                </a:ext>
              </a:extLst>
            </p:cNvPr>
            <p:cNvCxnSpPr>
              <a:cxnSpLocks/>
            </p:cNvCxnSpPr>
            <p:nvPr/>
          </p:nvCxnSpPr>
          <p:spPr>
            <a:xfrm>
              <a:off x="1542516" y="5076202"/>
              <a:ext cx="0" cy="64460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B961619-CBB9-78F8-22A1-7CDFA9A79360}"/>
                </a:ext>
              </a:extLst>
            </p:cNvPr>
            <p:cNvSpPr txBox="1"/>
            <p:nvPr/>
          </p:nvSpPr>
          <p:spPr>
            <a:xfrm>
              <a:off x="3013581" y="5772684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104-&gt;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偏移量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77CAA1A-C070-C18A-0442-94C44E94CCA1}"/>
                </a:ext>
              </a:extLst>
            </p:cNvPr>
            <p:cNvCxnSpPr>
              <a:cxnSpLocks/>
            </p:cNvCxnSpPr>
            <p:nvPr/>
          </p:nvCxnSpPr>
          <p:spPr>
            <a:xfrm>
              <a:off x="3540808" y="5106112"/>
              <a:ext cx="0" cy="6146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B9590B4-BA7B-D190-ED35-593F3EE4E549}"/>
                </a:ext>
              </a:extLst>
            </p:cNvPr>
            <p:cNvSpPr txBox="1"/>
            <p:nvPr/>
          </p:nvSpPr>
          <p:spPr>
            <a:xfrm>
              <a:off x="4445622" y="57726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602DF01-745C-6B39-6971-98FB652EB0BB}"/>
                </a:ext>
              </a:extLst>
            </p:cNvPr>
            <p:cNvSpPr txBox="1"/>
            <p:nvPr/>
          </p:nvSpPr>
          <p:spPr>
            <a:xfrm>
              <a:off x="4723501" y="577268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堆段基址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00383A2-4432-5E4E-CE91-226ED3D07E63}"/>
                </a:ext>
              </a:extLst>
            </p:cNvPr>
            <p:cNvSpPr txBox="1"/>
            <p:nvPr/>
          </p:nvSpPr>
          <p:spPr>
            <a:xfrm>
              <a:off x="6719176" y="577788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物理地址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74726CF7-893D-2F26-C57E-3281FB3A10EF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>
              <a:off x="5831497" y="5957350"/>
              <a:ext cx="887679" cy="520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612CFEF7-D589-F53E-9F0F-695B9B9F7089}"/>
                </a:ext>
              </a:extLst>
            </p:cNvPr>
            <p:cNvCxnSpPr>
              <a:stCxn id="9" idx="2"/>
              <a:endCxn id="19" idx="2"/>
            </p:cNvCxnSpPr>
            <p:nvPr/>
          </p:nvCxnSpPr>
          <p:spPr>
            <a:xfrm rot="16200000" flipH="1">
              <a:off x="3409494" y="4274011"/>
              <a:ext cx="12700" cy="3736009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32456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8AC12-41BD-A491-1DFC-8B4EAB8D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61879-30E7-9B62-90B0-157B005A0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硬件</a:t>
            </a:r>
            <a:r>
              <a:rPr lang="en-US" altLang="zh-CN" dirty="0"/>
              <a:t>(CPU)</a:t>
            </a:r>
            <a:r>
              <a:rPr lang="zh-CN" altLang="en-US" dirty="0"/>
              <a:t>处理过程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99B70A-18A3-543D-AE92-A28257A5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44D820-EE3B-C487-7AC8-4134A745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1" y="1704886"/>
            <a:ext cx="8258070" cy="26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4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687E9-F3A1-FE1D-CDF7-F5AAE923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地址空间</a:t>
            </a:r>
            <a:r>
              <a:rPr lang="en-US" altLang="zh-CN" dirty="0"/>
              <a:t>(The Address Space)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8C0B5-F978-6608-4E98-92F4E658E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地址空间</a:t>
            </a:r>
            <a:endParaRPr lang="en-US" altLang="zh-CN" dirty="0"/>
          </a:p>
          <a:p>
            <a:pPr lvl="1"/>
            <a:r>
              <a:rPr lang="zh-CN" altLang="en-US" dirty="0"/>
              <a:t>运行的程序看到的系统中的内存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提供对于物理内存的</a:t>
            </a:r>
            <a:r>
              <a:rPr lang="zh-CN" altLang="en-US" dirty="0">
                <a:solidFill>
                  <a:srgbClr val="FF0000"/>
                </a:solidFill>
              </a:rPr>
              <a:t>抽象</a:t>
            </a:r>
            <a:r>
              <a:rPr lang="zh-CN" altLang="en-US" dirty="0"/>
              <a:t>，这种抽象被称为地址空间</a:t>
            </a:r>
            <a:endParaRPr lang="en-US" altLang="zh-CN" dirty="0"/>
          </a:p>
          <a:p>
            <a:r>
              <a:rPr lang="zh-CN" altLang="en-US" dirty="0"/>
              <a:t>一个进程的地址空间</a:t>
            </a:r>
            <a:endParaRPr lang="en-US" altLang="zh-CN" dirty="0"/>
          </a:p>
          <a:p>
            <a:pPr lvl="1"/>
            <a:r>
              <a:rPr lang="zh-CN" altLang="en-US" dirty="0"/>
              <a:t>代码</a:t>
            </a:r>
            <a:r>
              <a:rPr lang="en-US" altLang="zh-CN" dirty="0"/>
              <a:t>(code)</a:t>
            </a:r>
          </a:p>
          <a:p>
            <a:pPr lvl="1"/>
            <a:r>
              <a:rPr lang="zh-CN" altLang="en-US" dirty="0"/>
              <a:t>栈</a:t>
            </a:r>
            <a:r>
              <a:rPr lang="en-US" altLang="zh-CN" dirty="0"/>
              <a:t>(stack)</a:t>
            </a:r>
          </a:p>
          <a:p>
            <a:pPr lvl="1"/>
            <a:r>
              <a:rPr lang="zh-CN" altLang="en-US" dirty="0"/>
              <a:t>堆</a:t>
            </a:r>
            <a:r>
              <a:rPr lang="en-US" altLang="zh-CN" dirty="0"/>
              <a:t>(heap)</a:t>
            </a:r>
          </a:p>
          <a:p>
            <a:pPr lvl="1"/>
            <a:r>
              <a:rPr lang="zh-CN" altLang="en-US" dirty="0"/>
              <a:t>数据</a:t>
            </a:r>
            <a:r>
              <a:rPr lang="en-US" altLang="zh-CN" dirty="0"/>
              <a:t>(data)</a:t>
            </a:r>
          </a:p>
          <a:p>
            <a:r>
              <a:rPr lang="zh-CN" altLang="en-US" dirty="0"/>
              <a:t>上述地址空间是操作系统为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进程提供的内存</a:t>
            </a:r>
            <a:r>
              <a:rPr lang="zh-CN" altLang="en-US" dirty="0">
                <a:solidFill>
                  <a:srgbClr val="FF0000"/>
                </a:solidFill>
              </a:rPr>
              <a:t>抽象</a:t>
            </a:r>
            <a:r>
              <a:rPr lang="en-US" altLang="zh-CN" dirty="0"/>
              <a:t>(abstract)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E80DB1-F286-C5D7-2BC5-EA596208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042BD3-721A-0851-FE00-DDA4DB82F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722" y="2517913"/>
            <a:ext cx="3766092" cy="367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32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0137C-AA89-34F3-824A-918DCF51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0CD17-681B-17BA-6999-4F41CBAE6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  <a:endParaRPr lang="en-US" altLang="zh-CN" dirty="0"/>
          </a:p>
          <a:p>
            <a:pPr lvl="1"/>
            <a:r>
              <a:rPr lang="zh-CN" altLang="en-US" dirty="0"/>
              <a:t>栈的虚拟和物理地址均反向增长</a:t>
            </a:r>
            <a:endParaRPr lang="en-US" altLang="zh-CN" dirty="0"/>
          </a:p>
          <a:p>
            <a:pPr lvl="1"/>
            <a:r>
              <a:rPr lang="zh-CN" altLang="en-US" dirty="0"/>
              <a:t>虚拟</a:t>
            </a:r>
            <a:r>
              <a:rPr lang="en-US" altLang="zh-CN" dirty="0"/>
              <a:t>16K-&gt;14K,</a:t>
            </a:r>
            <a:r>
              <a:rPr lang="zh-CN" altLang="en-US" dirty="0"/>
              <a:t>物理</a:t>
            </a:r>
            <a:r>
              <a:rPr lang="en-US" altLang="zh-CN" dirty="0"/>
              <a:t>28K-&gt;26K</a:t>
            </a:r>
          </a:p>
          <a:p>
            <a:pPr lvl="1"/>
            <a:r>
              <a:rPr lang="zh-CN" altLang="en-US" dirty="0"/>
              <a:t>需要通过额外的</a:t>
            </a:r>
            <a:r>
              <a:rPr lang="en-US" altLang="zh-CN" dirty="0"/>
              <a:t>1bit</a:t>
            </a:r>
            <a:r>
              <a:rPr lang="zh-CN" altLang="en-US" dirty="0"/>
              <a:t>告诉硬件栈的增长方向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6E5CC8-8C28-31DE-8416-C4E08F72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B16B34-7127-274B-DB71-BF669E2D2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450" y="1874160"/>
            <a:ext cx="1661761" cy="39690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5A6A3E9-5C64-18D4-DD9F-9D2220623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165" y="3035162"/>
            <a:ext cx="2282844" cy="2808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DC233A-BDA9-1664-4207-51C7D4FC3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7640" y="599995"/>
            <a:ext cx="3698255" cy="12118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9DDC401-3F5D-3C5A-C620-80348E5FF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797" y="3089068"/>
            <a:ext cx="6426662" cy="128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500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8144A-DD61-027F-F858-027BF4E3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支持共享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E967F-87F6-D8D8-18BE-FB8ED1770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有时候需要在进程之间共享地址空间，尤其是代码段</a:t>
            </a:r>
            <a:endParaRPr lang="en-US" altLang="zh-CN" dirty="0"/>
          </a:p>
          <a:p>
            <a:pPr lvl="1"/>
            <a:r>
              <a:rPr lang="zh-CN" altLang="en-US" dirty="0"/>
              <a:t>多个进程共享代码段，同时保持隔离</a:t>
            </a:r>
            <a:endParaRPr lang="en-US" altLang="zh-CN" dirty="0"/>
          </a:p>
          <a:p>
            <a:pPr lvl="1"/>
            <a:r>
              <a:rPr lang="zh-CN" altLang="en-US" dirty="0"/>
              <a:t>需要提供保护位，标识进程是否可以读写该段，或执行其中的代码</a:t>
            </a:r>
            <a:endParaRPr lang="en-US" altLang="zh-CN" dirty="0"/>
          </a:p>
          <a:p>
            <a:pPr lvl="1"/>
            <a:r>
              <a:rPr lang="zh-CN" altLang="en-US" dirty="0"/>
              <a:t>有了保护位，</a:t>
            </a:r>
            <a:r>
              <a:rPr lang="en-US" altLang="zh-CN" dirty="0"/>
              <a:t>CPU</a:t>
            </a:r>
            <a:r>
              <a:rPr lang="zh-CN" altLang="en-US" dirty="0"/>
              <a:t>除了检查越界外，还需要检查进程是否有对应操作权限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E2F07C-CC3E-1DF2-D56C-5627F0D6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8281C7-16CE-42C6-F06E-0BB0A15FC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79" y="3062939"/>
            <a:ext cx="6604339" cy="109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230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1FB60-C0BF-1A23-FAD3-C152274EA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分段：</a:t>
            </a:r>
            <a:r>
              <a:rPr lang="en-US" altLang="zh-CN" dirty="0"/>
              <a:t>OS</a:t>
            </a:r>
            <a:r>
              <a:rPr lang="zh-CN" altLang="en-US" dirty="0"/>
              <a:t>的职责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50E234-C3EB-4393-91DE-9C48E712B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上下文切换时，</a:t>
            </a:r>
            <a:r>
              <a:rPr lang="en-US" altLang="zh-CN" dirty="0"/>
              <a:t>OS</a:t>
            </a:r>
            <a:r>
              <a:rPr lang="zh-CN" altLang="en-US" dirty="0"/>
              <a:t>需要保存和恢复段寄存器</a:t>
            </a:r>
            <a:endParaRPr lang="en-US" altLang="zh-CN" dirty="0"/>
          </a:p>
          <a:p>
            <a:r>
              <a:rPr lang="zh-CN" altLang="en-US" dirty="0"/>
              <a:t>管理空闲内存</a:t>
            </a:r>
            <a:r>
              <a:rPr lang="en-US" altLang="zh-CN" dirty="0"/>
              <a:t>(</a:t>
            </a:r>
            <a:r>
              <a:rPr lang="zh-CN" altLang="en-US" dirty="0"/>
              <a:t>物理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创建进程时，</a:t>
            </a:r>
            <a:r>
              <a:rPr lang="en-US" altLang="zh-CN" dirty="0"/>
              <a:t>OS</a:t>
            </a:r>
            <a:r>
              <a:rPr lang="zh-CN" altLang="en-US" dirty="0"/>
              <a:t>需要为新进程的每个段找到合适的空间</a:t>
            </a:r>
            <a:endParaRPr lang="en-US" altLang="zh-CN" dirty="0"/>
          </a:p>
          <a:p>
            <a:pPr lvl="1"/>
            <a:r>
              <a:rPr lang="zh-CN" altLang="en-US" dirty="0"/>
              <a:t>每个段大小可能不同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外部碎片</a:t>
            </a:r>
            <a:r>
              <a:rPr lang="zh-CN" altLang="en-US" dirty="0"/>
              <a:t>：空闲空间碎片化，导致空闲总量够，却无法找到一块完整的内存块分配给新进程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内部碎片</a:t>
            </a:r>
            <a:r>
              <a:rPr lang="zh-CN" altLang="en-US" dirty="0"/>
              <a:t>：如果一个分配器分配的内存比请求的要大，该内存块中未被使用的部分被视为内部碎片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02B058-60D1-AFF0-C47B-C282C277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14488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7ABB2-D664-6673-3FE9-0F2535CD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分段：</a:t>
            </a:r>
            <a:r>
              <a:rPr lang="en-US" altLang="zh-CN" dirty="0"/>
              <a:t>OS</a:t>
            </a:r>
            <a:r>
              <a:rPr lang="zh-CN" altLang="en-US" dirty="0"/>
              <a:t>的职责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CC6CA-FBDE-6930-EEC7-4466E0198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外部碎片的实例</a:t>
            </a:r>
            <a:endParaRPr lang="en-US" altLang="zh-CN" dirty="0"/>
          </a:p>
          <a:p>
            <a:pPr lvl="1"/>
            <a:r>
              <a:rPr lang="zh-CN" altLang="en-US" dirty="0"/>
              <a:t>一个进程需要分配一个</a:t>
            </a:r>
            <a:r>
              <a:rPr lang="en-US" altLang="zh-CN" dirty="0"/>
              <a:t>20KB</a:t>
            </a:r>
            <a:r>
              <a:rPr lang="zh-CN" altLang="en-US" dirty="0"/>
              <a:t>的段，当前空闲总共</a:t>
            </a:r>
            <a:r>
              <a:rPr lang="en-US" altLang="zh-CN" dirty="0"/>
              <a:t>24K</a:t>
            </a:r>
            <a:r>
              <a:rPr lang="zh-CN" altLang="en-US" dirty="0"/>
              <a:t>，但不连续，因此无法满足请求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4FD58A-37E6-1E5D-50C8-AF6AD12C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EE517C-5C29-2558-F05D-7A0D5E829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976" y="2002715"/>
            <a:ext cx="3276768" cy="455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663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D9A62-1429-9067-5E13-745C2788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分段：</a:t>
            </a:r>
            <a:r>
              <a:rPr lang="en-US" altLang="zh-CN" dirty="0"/>
              <a:t>OS</a:t>
            </a:r>
            <a:r>
              <a:rPr lang="zh-CN" altLang="en-US" dirty="0"/>
              <a:t>的职责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DA0F0-78FE-AB15-5972-93EB9CF92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外部碎片的解决方法</a:t>
            </a:r>
            <a:r>
              <a:rPr lang="en-US" altLang="zh-CN" dirty="0"/>
              <a:t>1</a:t>
            </a:r>
            <a:r>
              <a:rPr lang="zh-CN" altLang="en-US" dirty="0"/>
              <a:t>：采用紧凑</a:t>
            </a:r>
            <a:r>
              <a:rPr lang="en-US" altLang="zh-CN" dirty="0"/>
              <a:t>(compact)</a:t>
            </a:r>
            <a:r>
              <a:rPr lang="zh-CN" altLang="en-US" dirty="0"/>
              <a:t>物理内存</a:t>
            </a:r>
            <a:endParaRPr lang="en-US" altLang="zh-CN" dirty="0"/>
          </a:p>
          <a:p>
            <a:pPr lvl="1"/>
            <a:r>
              <a:rPr lang="zh-CN" altLang="en-US" dirty="0"/>
              <a:t>终止运行进程，数据复制到连续的内存区域</a:t>
            </a:r>
            <a:r>
              <a:rPr lang="en-US" altLang="zh-CN" dirty="0"/>
              <a:t>(</a:t>
            </a:r>
            <a:r>
              <a:rPr lang="zh-CN" altLang="en-US" dirty="0"/>
              <a:t>内存整理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代价：占用大量</a:t>
            </a:r>
            <a:r>
              <a:rPr lang="en-US" altLang="zh-CN" dirty="0"/>
              <a:t>CPU</a:t>
            </a:r>
            <a:r>
              <a:rPr lang="zh-CN" altLang="en-US" dirty="0"/>
              <a:t>时间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0F2389-7E66-6EB2-819D-6EEF6456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77CCC7-407C-7A35-2711-2FA19433B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713" y="2567266"/>
            <a:ext cx="2477259" cy="38868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774630-FDBD-5230-4134-2D531F6C8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421" y="2585101"/>
            <a:ext cx="2771542" cy="385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248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BAD28-A9B6-2E23-CC53-908027D7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分段：</a:t>
            </a:r>
            <a:r>
              <a:rPr lang="en-US" altLang="zh-CN" dirty="0"/>
              <a:t>OS</a:t>
            </a:r>
            <a:r>
              <a:rPr lang="zh-CN" altLang="en-US" dirty="0"/>
              <a:t>的职责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A87EDD-C434-1AA0-6187-FBDB1F3B8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外部碎片的解决方法</a:t>
            </a:r>
            <a:r>
              <a:rPr lang="en-US" altLang="zh-CN" dirty="0"/>
              <a:t>2</a:t>
            </a:r>
            <a:r>
              <a:rPr lang="zh-CN" altLang="en-US" dirty="0"/>
              <a:t>：空闲列表管理算法</a:t>
            </a:r>
            <a:endParaRPr lang="en-US" altLang="zh-CN" dirty="0"/>
          </a:p>
          <a:p>
            <a:r>
              <a:rPr lang="zh-CN" altLang="en-US" dirty="0"/>
              <a:t>相关算法较多</a:t>
            </a:r>
            <a:endParaRPr lang="en-US" altLang="zh-CN" dirty="0"/>
          </a:p>
          <a:p>
            <a:pPr lvl="1"/>
            <a:r>
              <a:rPr lang="zh-CN" altLang="en-US" dirty="0"/>
              <a:t>最优匹配</a:t>
            </a:r>
            <a:endParaRPr lang="en-US" altLang="zh-CN" dirty="0"/>
          </a:p>
          <a:p>
            <a:pPr lvl="1"/>
            <a:r>
              <a:rPr lang="zh-CN" altLang="en-US" dirty="0"/>
              <a:t>最坏匹配</a:t>
            </a:r>
            <a:endParaRPr lang="en-US" altLang="zh-CN" dirty="0"/>
          </a:p>
          <a:p>
            <a:pPr lvl="1"/>
            <a:r>
              <a:rPr lang="zh-CN" altLang="en-US" dirty="0"/>
              <a:t>首次匹配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D0B89-72B3-7AF5-964F-B507C5A4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168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D4239-BF30-183B-5F27-A68D3DDF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空闲空间管理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9E612-0211-8CAC-6C6C-8208AC094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固定长度</a:t>
            </a:r>
            <a:endParaRPr lang="en-US" altLang="zh-CN" dirty="0"/>
          </a:p>
          <a:p>
            <a:pPr lvl="1"/>
            <a:r>
              <a:rPr lang="zh-CN" altLang="en-US" dirty="0"/>
              <a:t>例如一个页面</a:t>
            </a:r>
            <a:r>
              <a:rPr lang="en-US" altLang="zh-CN" dirty="0"/>
              <a:t>(4096byte)</a:t>
            </a:r>
          </a:p>
          <a:p>
            <a:r>
              <a:rPr lang="zh-CN" altLang="en-US" dirty="0"/>
              <a:t>变长</a:t>
            </a:r>
            <a:endParaRPr lang="en-US" altLang="zh-CN" dirty="0"/>
          </a:p>
          <a:p>
            <a:pPr lvl="1"/>
            <a:r>
              <a:rPr lang="zh-CN" altLang="en-US" dirty="0"/>
              <a:t>分段虚拟内存或用户进程的堆空间管理</a:t>
            </a:r>
            <a:endParaRPr lang="en-US" altLang="zh-CN" dirty="0"/>
          </a:p>
          <a:p>
            <a:pPr lvl="1"/>
            <a:r>
              <a:rPr lang="zh-CN" altLang="en-US" dirty="0"/>
              <a:t>容易引起外部碎片</a:t>
            </a:r>
            <a:r>
              <a:rPr lang="en-US" altLang="zh-CN" dirty="0"/>
              <a:t>(external fragmentation)</a:t>
            </a:r>
          </a:p>
          <a:p>
            <a:pPr lvl="1"/>
            <a:r>
              <a:rPr lang="zh-CN" altLang="en-US" dirty="0"/>
              <a:t>实例：申请</a:t>
            </a:r>
            <a:r>
              <a:rPr lang="en-US" altLang="zh-CN" dirty="0"/>
              <a:t>15byte</a:t>
            </a:r>
            <a:r>
              <a:rPr lang="zh-CN" altLang="en-US" dirty="0"/>
              <a:t>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8C7938-E4B0-1B93-1EAB-E203F0DF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955C18-72C8-79C4-9024-1ACE6234E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87" y="4239159"/>
            <a:ext cx="5112013" cy="109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263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03B5C-AB39-92B8-CD4F-B4055BE3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空闲空间管理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1079B-36BE-39C0-D9E8-F34F1C537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机制</a:t>
            </a:r>
            <a:endParaRPr lang="en-US" altLang="zh-CN" dirty="0"/>
          </a:p>
          <a:p>
            <a:pPr lvl="1"/>
            <a:r>
              <a:rPr lang="zh-CN" altLang="en-US" dirty="0"/>
              <a:t>变长内存请求下，如何管理空闲空间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策略</a:t>
            </a:r>
            <a:endParaRPr lang="en-US" altLang="zh-CN" dirty="0"/>
          </a:p>
          <a:p>
            <a:pPr lvl="1"/>
            <a:r>
              <a:rPr lang="zh-CN" altLang="en-US" dirty="0"/>
              <a:t>哪些策略可使碎片化尽量减少</a:t>
            </a:r>
            <a:r>
              <a:rPr lang="en-US" altLang="zh-CN" dirty="0"/>
              <a:t>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6FDABC-9016-8874-AEEA-6A1525C8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7314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2A864-99F2-F327-4A25-9DC9FB07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空闲空间管理</a:t>
            </a:r>
            <a:r>
              <a:rPr lang="en-US" altLang="zh-CN" dirty="0"/>
              <a:t>-</a:t>
            </a:r>
            <a:r>
              <a:rPr lang="zh-CN" altLang="en-US" dirty="0"/>
              <a:t>基本假设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76DFD-AE4E-EEAC-6E06-AD486F5DA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基本接口</a:t>
            </a:r>
            <a:endParaRPr lang="en-US" altLang="zh-CN" dirty="0"/>
          </a:p>
          <a:p>
            <a:pPr lvl="1"/>
            <a:r>
              <a:rPr lang="en-US" altLang="zh-CN" dirty="0"/>
              <a:t>void *malloc(size t size)</a:t>
            </a:r>
          </a:p>
          <a:p>
            <a:pPr lvl="1"/>
            <a:r>
              <a:rPr lang="en-US" altLang="zh-CN" dirty="0"/>
              <a:t>void free(void *</a:t>
            </a:r>
            <a:r>
              <a:rPr lang="en-US" altLang="zh-CN" dirty="0" err="1"/>
              <a:t>ptr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核心问题</a:t>
            </a:r>
            <a:endParaRPr lang="en-US" altLang="zh-CN" dirty="0"/>
          </a:p>
          <a:p>
            <a:pPr lvl="1"/>
            <a:r>
              <a:rPr lang="zh-CN" altLang="en-US" dirty="0"/>
              <a:t>如何设计数据结构，跟踪和管理空闲空间</a:t>
            </a:r>
            <a:endParaRPr lang="en-US" altLang="zh-CN" dirty="0"/>
          </a:p>
          <a:p>
            <a:r>
              <a:rPr lang="zh-CN" altLang="en-US" dirty="0"/>
              <a:t>主要关注外部碎片</a:t>
            </a:r>
            <a:endParaRPr lang="en-US" altLang="zh-CN" dirty="0"/>
          </a:p>
          <a:p>
            <a:r>
              <a:rPr lang="zh-CN" altLang="en-US" dirty="0"/>
              <a:t>一块内存一旦分配给了进程，无法重定向到其他物理空间</a:t>
            </a:r>
            <a:endParaRPr lang="en-US" altLang="zh-CN" dirty="0"/>
          </a:p>
          <a:p>
            <a:r>
              <a:rPr lang="zh-CN" altLang="en-US" dirty="0"/>
              <a:t>分配对象是一块固定长度的连续空间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57C1BF-C14A-85CE-48E7-AAD722BC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54127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F2FB8-7CE5-4D7F-303D-D5A9C68D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C1B6F-86A7-5801-E09D-9689A6276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需要一个链表，跟踪内存的分配情况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r>
              <a:rPr lang="en-US" altLang="zh-CN" dirty="0"/>
              <a:t>30byte</a:t>
            </a:r>
            <a:r>
              <a:rPr lang="zh-CN" altLang="en-US" dirty="0"/>
              <a:t>的堆空间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可以定义一个链表</a:t>
            </a:r>
            <a:r>
              <a:rPr lang="en-US" altLang="zh-CN" dirty="0"/>
              <a:t>(</a:t>
            </a:r>
            <a:r>
              <a:rPr lang="zh-CN" altLang="en-US" dirty="0"/>
              <a:t>列表</a:t>
            </a:r>
            <a:r>
              <a:rPr lang="en-US" altLang="zh-CN" dirty="0"/>
              <a:t>)</a:t>
            </a:r>
            <a:r>
              <a:rPr lang="zh-CN" altLang="en-US" dirty="0"/>
              <a:t>接口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请求空间</a:t>
            </a:r>
            <a:r>
              <a:rPr lang="en-US" altLang="zh-CN" dirty="0"/>
              <a:t>&gt;,=,&lt;10byte</a:t>
            </a:r>
            <a:r>
              <a:rPr lang="zh-CN" altLang="en-US" dirty="0"/>
              <a:t>时分别如何处理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10BA22-24CD-D4CA-B8B0-C3CF478F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9366F0-D715-18A5-64BD-F6CE9A5FB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30" y="2209074"/>
            <a:ext cx="4972306" cy="8699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C9A38FD-8265-E677-8E8F-D13E2E64B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74" y="3899594"/>
            <a:ext cx="4978656" cy="12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6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24CC7-BF59-8ED4-12A8-FD041A26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6D6D07-5FF1-CBB6-6FB5-17988D2FC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典型的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x86</a:t>
            </a:r>
            <a:r>
              <a:rPr lang="zh-CN" altLang="en-US" dirty="0"/>
              <a:t>架构下的</a:t>
            </a:r>
            <a:r>
              <a:rPr lang="en-US" altLang="zh-CN" dirty="0"/>
              <a:t>Linux</a:t>
            </a:r>
            <a:r>
              <a:rPr lang="zh-CN" altLang="en-US" dirty="0"/>
              <a:t>地址空间实例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4AE3CF-6AEC-1EFC-4F6C-45225B76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1E5657-761A-2D77-BF14-20423B60A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098" y="537652"/>
            <a:ext cx="3562067" cy="606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71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05FED-9826-5DDD-3219-9EC6D088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B3316D-D0BC-996D-A76A-994DA81AC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分割：当请求的空间小于某一空闲节点的剩余空间时需要分割</a:t>
            </a:r>
            <a:endParaRPr lang="en-US" altLang="zh-CN" dirty="0"/>
          </a:p>
          <a:p>
            <a:pPr lvl="1"/>
            <a:r>
              <a:rPr lang="zh-CN" altLang="en-US" dirty="0"/>
              <a:t>例如：请求</a:t>
            </a:r>
            <a:r>
              <a:rPr lang="en-US" altLang="zh-CN" dirty="0"/>
              <a:t>1 byte</a:t>
            </a:r>
            <a:r>
              <a:rPr lang="zh-CN" altLang="en-US" dirty="0"/>
              <a:t>空间，假设分配器基于某种策略，选择了第二个空闲节点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539016-C79D-8587-159D-89AB93DC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DD6EE9-A886-702D-9091-E87781F84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70" y="1965598"/>
            <a:ext cx="4978656" cy="12192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F7833E-3C94-CB85-C7B4-C8DC87C13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01" y="3459345"/>
            <a:ext cx="4756394" cy="11049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ADAE7A-D9CA-FB5D-832C-C6C95488A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457" y="2206016"/>
            <a:ext cx="4972306" cy="86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308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7F652-C602-91E2-E9DC-C2DF900B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B92A6-8A73-659B-0695-6DB98F135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当进程调用</a:t>
            </a:r>
            <a:r>
              <a:rPr lang="en-US" altLang="zh-CN" dirty="0"/>
              <a:t>free</a:t>
            </a:r>
            <a:r>
              <a:rPr lang="zh-CN" altLang="en-US" dirty="0"/>
              <a:t>时，把相邻的连续地址空间合并为更大的块</a:t>
            </a:r>
            <a:endParaRPr lang="en-US" altLang="zh-CN" dirty="0"/>
          </a:p>
          <a:p>
            <a:pPr lvl="1"/>
            <a:r>
              <a:rPr lang="zh-CN" altLang="en-US" dirty="0"/>
              <a:t>实例：</a:t>
            </a:r>
            <a:r>
              <a:rPr lang="en-US" altLang="zh-CN" dirty="0"/>
              <a:t>30byte</a:t>
            </a:r>
            <a:r>
              <a:rPr lang="zh-CN" altLang="en-US" dirty="0"/>
              <a:t>的堆空间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进程调用</a:t>
            </a:r>
            <a:r>
              <a:rPr lang="en-US" altLang="zh-CN" dirty="0"/>
              <a:t>free(10)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此时可以把相邻的两个连续的空闲块合并为一块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4675D7-C9D0-70E1-847E-48502D5C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AAB13E-560C-A54D-CDE3-DE27B4476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30" y="1924574"/>
            <a:ext cx="4972306" cy="8699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0BCBF1-75F6-1726-E8EC-CFF06C035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72" y="1687123"/>
            <a:ext cx="4978656" cy="12192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701DD8-5FB0-F718-F6CA-B191515B3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614" y="3332221"/>
            <a:ext cx="5848651" cy="11240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5CA65BC-6EAA-2DAE-96A3-D90149763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30" y="5055710"/>
            <a:ext cx="3435527" cy="106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719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9E96E-275D-046C-BE52-FE0CB1A2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56B60D-D968-44C2-810F-1C1044EFB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当用户程序调用</a:t>
            </a:r>
            <a:r>
              <a:rPr lang="en-US" altLang="zh-CN" dirty="0"/>
              <a:t>free(void *</a:t>
            </a:r>
            <a:r>
              <a:rPr lang="en-US" altLang="zh-CN" dirty="0" err="1"/>
              <a:t>ptr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OS</a:t>
            </a:r>
            <a:r>
              <a:rPr lang="zh-CN" altLang="en-US" dirty="0"/>
              <a:t>如何知道释放多大的空间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需要为每块分配的内存维护一小块内存区域，用于存放该块的大小</a:t>
            </a:r>
            <a:endParaRPr lang="en-US" altLang="zh-CN" dirty="0"/>
          </a:p>
          <a:p>
            <a:pPr lvl="1"/>
            <a:r>
              <a:rPr lang="zh-CN" altLang="en-US" dirty="0"/>
              <a:t>该块通常被称为</a:t>
            </a:r>
            <a:r>
              <a:rPr lang="en-US" altLang="zh-CN" dirty="0"/>
              <a:t>header,</a:t>
            </a:r>
            <a:r>
              <a:rPr lang="zh-CN" altLang="en-US" dirty="0"/>
              <a:t>放在用户申请的内存空间的上方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84D23C-526A-44ED-37D9-E1A189ED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8FB936-B0EC-74AC-18EA-86086367F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98" y="2621189"/>
            <a:ext cx="5097584" cy="19629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273A76-86FD-B64A-37C5-151334879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780" y="2686902"/>
            <a:ext cx="4799628" cy="18972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4AA3807-BCE8-E7E2-EBF6-6D827F381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97" y="4689323"/>
            <a:ext cx="2927500" cy="14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922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C943C-AD8B-6B72-2397-02305240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F9544-5A08-4C37-622F-A8FBBF7EC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当用户进程调用了</a:t>
            </a:r>
            <a:r>
              <a:rPr lang="en-US" altLang="zh-CN" dirty="0"/>
              <a:t>free(</a:t>
            </a:r>
            <a:r>
              <a:rPr lang="en-US" altLang="zh-CN" dirty="0" err="1"/>
              <a:t>ptr</a:t>
            </a:r>
            <a:r>
              <a:rPr lang="en-US" altLang="zh-CN" dirty="0"/>
              <a:t>)</a:t>
            </a:r>
            <a:r>
              <a:rPr lang="zh-CN" altLang="en-US" dirty="0"/>
              <a:t>时发生了什么</a:t>
            </a:r>
            <a:r>
              <a:rPr lang="en-US" altLang="zh-CN" dirty="0"/>
              <a:t>?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可以检查</a:t>
            </a:r>
            <a:r>
              <a:rPr lang="en-US" altLang="zh-CN" dirty="0"/>
              <a:t>(assert(</a:t>
            </a:r>
            <a:r>
              <a:rPr lang="en-US" altLang="zh-CN" dirty="0" err="1"/>
              <a:t>hptr</a:t>
            </a:r>
            <a:r>
              <a:rPr lang="en-US" altLang="zh-CN" dirty="0"/>
              <a:t>-&gt;magic == 1234567))</a:t>
            </a:r>
            <a:r>
              <a:rPr lang="zh-CN" altLang="en-US" dirty="0"/>
              <a:t>，以保证</a:t>
            </a:r>
            <a:r>
              <a:rPr lang="en-US" altLang="zh-CN" dirty="0"/>
              <a:t>header</a:t>
            </a:r>
            <a:r>
              <a:rPr lang="zh-CN" altLang="en-US" dirty="0"/>
              <a:t>部分的内存没有被用户进程修改过，也就是</a:t>
            </a:r>
            <a:r>
              <a:rPr lang="en-US" altLang="zh-CN" dirty="0"/>
              <a:t>size</a:t>
            </a:r>
            <a:r>
              <a:rPr lang="zh-CN" altLang="en-US" dirty="0"/>
              <a:t>字段是有效的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负责将</a:t>
            </a:r>
            <a:r>
              <a:rPr lang="en-US" altLang="zh-CN" dirty="0" err="1"/>
              <a:t>hptr</a:t>
            </a:r>
            <a:r>
              <a:rPr lang="zh-CN" altLang="en-US" dirty="0"/>
              <a:t>开始的</a:t>
            </a:r>
            <a:r>
              <a:rPr lang="en-US" altLang="zh-CN" dirty="0"/>
              <a:t>20+8</a:t>
            </a:r>
            <a:r>
              <a:rPr lang="zh-CN" altLang="en-US" dirty="0"/>
              <a:t>个字节空间添加到</a:t>
            </a:r>
            <a:r>
              <a:rPr lang="en-US" altLang="zh-CN" dirty="0"/>
              <a:t>free list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0997BE-8E2B-660E-C0F7-469878A8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60F04B-16C1-2A89-BCC5-47E3BBFC7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69" y="1639565"/>
            <a:ext cx="6490034" cy="10541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6DB320-2E47-CD2E-143C-FB6186F0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69" y="2783467"/>
            <a:ext cx="4799628" cy="189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921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CF9F8-BEE4-EE12-D79B-31A0A4B9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堆空间中嵌入空闲列表</a:t>
            </a:r>
            <a:r>
              <a:rPr lang="en-US" altLang="zh-CN" dirty="0"/>
              <a:t>(free list)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518BE-2F2E-2593-9A27-DBD96A3CC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为了管理空闲空间，我们需要一个空闲列表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需要如下的结构体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如何创建该结构体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用户程序中的典型做法</a:t>
            </a:r>
            <a:r>
              <a:rPr lang="en-US" altLang="zh-CN" dirty="0"/>
              <a:t>: malloc(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node_t</a:t>
            </a:r>
            <a:r>
              <a:rPr lang="en-US" altLang="zh-CN" dirty="0"/>
              <a:t>));</a:t>
            </a:r>
          </a:p>
          <a:p>
            <a:pPr lvl="1"/>
            <a:r>
              <a:rPr lang="zh-CN" altLang="en-US" dirty="0"/>
              <a:t>但是这里无法使用</a:t>
            </a:r>
            <a:r>
              <a:rPr lang="en-US" altLang="zh-CN" dirty="0"/>
              <a:t>malloc</a:t>
            </a:r>
            <a:r>
              <a:rPr lang="zh-CN" altLang="en-US" dirty="0"/>
              <a:t>（注意：我们的正在实现</a:t>
            </a:r>
            <a:r>
              <a:rPr lang="en-US" altLang="zh-CN" dirty="0"/>
              <a:t>malloc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mmap</a:t>
            </a:r>
            <a:r>
              <a:rPr lang="en-US" altLang="zh-CN" dirty="0"/>
              <a:t>()</a:t>
            </a:r>
            <a:r>
              <a:rPr lang="zh-CN" altLang="en-US" dirty="0"/>
              <a:t>内存映射系统调用：返回指向空闲块的指针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D6C519-81C0-08A2-D574-F141199D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31D9DD-29E4-1F30-C3E2-31D04E575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05" y="1244488"/>
            <a:ext cx="4978656" cy="12192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85BFA51-F945-1CA0-208B-FB18F0593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48" y="2948574"/>
            <a:ext cx="4191215" cy="130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836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2A692-A78F-9FB0-11F8-DC182B42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空闲列表实例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0E190-0A76-C0A7-A8A5-13522A08F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假设我们管理</a:t>
            </a:r>
            <a:r>
              <a:rPr lang="en-US" altLang="zh-CN" dirty="0"/>
              <a:t>4KB</a:t>
            </a:r>
            <a:r>
              <a:rPr lang="zh-CN" altLang="en-US" dirty="0"/>
              <a:t>的堆空间</a:t>
            </a:r>
            <a:endParaRPr lang="en-US" altLang="zh-CN" dirty="0"/>
          </a:p>
          <a:p>
            <a:r>
              <a:rPr lang="zh-CN" altLang="en-US" dirty="0"/>
              <a:t>初始化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99F815-E777-692F-2F8D-C206FE67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4D142D-6415-8E70-E79C-1B49216B3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13" y="2169971"/>
            <a:ext cx="8128418" cy="16764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1BC8F72-797E-217E-A59E-DB7EB7330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13" y="3895674"/>
            <a:ext cx="6864703" cy="27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90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246D9-34B5-766E-0B45-9034C0DC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空闲列表实例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6105E9-AAB1-FED4-02B0-62C1C3AEA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用户进程申请</a:t>
            </a:r>
            <a:r>
              <a:rPr lang="en-US" altLang="zh-CN" dirty="0"/>
              <a:t>100byte</a:t>
            </a:r>
            <a:r>
              <a:rPr lang="zh-CN" altLang="en-US" dirty="0"/>
              <a:t>空间：</a:t>
            </a:r>
            <a:r>
              <a:rPr lang="en-US" altLang="zh-CN" dirty="0"/>
              <a:t>malloc(100)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8B21B5-34C5-41E1-7695-C10BB9BC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3C728E-68D5-8626-86B8-1826FCA8C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13" y="1737069"/>
            <a:ext cx="5588287" cy="409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77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8F625-390F-7A02-47FE-0B3464F14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空闲列表实例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705ED-07A9-F78B-D9E9-57F424B30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假设连续分配了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100byte</a:t>
            </a:r>
            <a:r>
              <a:rPr lang="zh-CN" altLang="en-US" dirty="0"/>
              <a:t>的空间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EFAA4B-02FD-CB5D-0A26-D6A4E30B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6F1CC5-0A70-0153-2A35-7404A76B3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46" y="1399285"/>
            <a:ext cx="3810196" cy="514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370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C80F8-6133-49EB-E668-6C8D3D17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空闲列表实例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14F8A-57CE-3114-D25D-BAC262775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释放</a:t>
            </a:r>
            <a:r>
              <a:rPr lang="en-US" altLang="zh-CN" dirty="0" err="1"/>
              <a:t>sptr</a:t>
            </a:r>
            <a:r>
              <a:rPr lang="zh-CN" altLang="en-US" dirty="0"/>
              <a:t>指向的内存空间：</a:t>
            </a:r>
            <a:r>
              <a:rPr lang="en-US" altLang="zh-CN" dirty="0"/>
              <a:t>free(</a:t>
            </a:r>
            <a:r>
              <a:rPr lang="en-US" altLang="zh-CN" dirty="0" err="1"/>
              <a:t>sptr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CDA947-1373-95A4-65FC-7FBAA9C1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2768DF-8EDB-DD97-7F0D-AF2988059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46" y="1399285"/>
            <a:ext cx="3810196" cy="51437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D0050E-2E3F-5FA3-E992-EF3C7C929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498" y="1386584"/>
            <a:ext cx="4134062" cy="51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535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C72E1-D4C5-6116-1C64-9F156366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空闲列表实例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BB0F81-4150-59CE-F9E2-D5EB2A672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释放剩余的两个空间后</a:t>
            </a:r>
            <a:endParaRPr lang="en-US" altLang="zh-CN" dirty="0"/>
          </a:p>
          <a:p>
            <a:pPr lvl="1"/>
            <a:r>
              <a:rPr lang="zh-CN" altLang="en-US" dirty="0"/>
              <a:t>发生了碎片化现象</a:t>
            </a:r>
            <a:endParaRPr lang="en-US" altLang="zh-CN" dirty="0"/>
          </a:p>
          <a:p>
            <a:pPr lvl="1"/>
            <a:r>
              <a:rPr lang="zh-CN" altLang="en-US" dirty="0"/>
              <a:t>可以合并相邻节点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11730B-C8CB-8D66-8A88-89196401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A34C7E-C806-A9DC-23D0-645FD9203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505" y="916054"/>
            <a:ext cx="4496031" cy="51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0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1567D-FAF4-2056-B062-F4D555FC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虚拟化内存的目标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38E6B-DB82-2928-1BBA-97266BD25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透明</a:t>
            </a:r>
            <a:r>
              <a:rPr lang="en-US" altLang="zh-CN" dirty="0"/>
              <a:t>(transparency)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实现的内存虚拟化的方式，应该让进程看不到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和硬件完成了虚拟化工作，给进程独享内存的假象</a:t>
            </a:r>
            <a:r>
              <a:rPr lang="en-US" altLang="zh-CN" dirty="0"/>
              <a:t>(illusion)</a:t>
            </a:r>
          </a:p>
          <a:p>
            <a:r>
              <a:rPr lang="zh-CN" altLang="en-US" dirty="0"/>
              <a:t>效率</a:t>
            </a:r>
            <a:r>
              <a:rPr lang="en-US" altLang="zh-CN" dirty="0"/>
              <a:t>(efficiency)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实现虚拟化内存的方式要尽可能高效</a:t>
            </a:r>
            <a:r>
              <a:rPr lang="en-US" altLang="zh-CN" dirty="0"/>
              <a:t>(TLB)</a:t>
            </a:r>
          </a:p>
          <a:p>
            <a:pPr lvl="1"/>
            <a:r>
              <a:rPr lang="zh-CN" altLang="en-US" dirty="0"/>
              <a:t>时间上：不会使程序运行得更慢</a:t>
            </a:r>
            <a:endParaRPr lang="en-US" altLang="zh-CN" dirty="0"/>
          </a:p>
          <a:p>
            <a:pPr lvl="1"/>
            <a:r>
              <a:rPr lang="zh-CN" altLang="en-US" dirty="0"/>
              <a:t>空间上：不要占用太多额外的内存空间</a:t>
            </a:r>
            <a:endParaRPr lang="en-US" altLang="zh-CN" dirty="0"/>
          </a:p>
          <a:p>
            <a:r>
              <a:rPr lang="zh-CN" altLang="en-US" dirty="0"/>
              <a:t>保护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要确保进程</a:t>
            </a:r>
            <a:r>
              <a:rPr lang="en-US" altLang="zh-CN" dirty="0"/>
              <a:t>(</a:t>
            </a:r>
            <a:r>
              <a:rPr lang="zh-CN" altLang="en-US" dirty="0"/>
              <a:t>包括内核</a:t>
            </a:r>
            <a:r>
              <a:rPr lang="en-US" altLang="zh-CN" dirty="0"/>
              <a:t>)</a:t>
            </a:r>
            <a:r>
              <a:rPr lang="zh-CN" altLang="en-US" dirty="0"/>
              <a:t>不会受到其他进程的影响</a:t>
            </a:r>
            <a:endParaRPr lang="en-US" altLang="zh-CN" dirty="0"/>
          </a:p>
          <a:p>
            <a:pPr lvl="1"/>
            <a:r>
              <a:rPr lang="zh-CN" altLang="en-US" dirty="0"/>
              <a:t>用户进程之间、用户进程和</a:t>
            </a:r>
            <a:r>
              <a:rPr lang="en-US" altLang="zh-CN" dirty="0"/>
              <a:t>OS</a:t>
            </a:r>
            <a:r>
              <a:rPr lang="zh-CN" altLang="en-US" dirty="0"/>
              <a:t>内核之间提供保护</a:t>
            </a:r>
            <a:r>
              <a:rPr lang="en-US" altLang="zh-CN" dirty="0"/>
              <a:t>(</a:t>
            </a:r>
            <a:r>
              <a:rPr lang="zh-CN" altLang="en-US" dirty="0"/>
              <a:t>通过隔离</a:t>
            </a:r>
            <a:r>
              <a:rPr lang="en-US" altLang="zh-CN" dirty="0"/>
              <a:t>isolation)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2C44E6-4BF0-EBDE-F6C9-20072D37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11705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7ED66-67E7-F163-E68B-1E935BE5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A08CD0-E4D8-AD52-1F66-0152DB400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在多个候选的空闲块中选择哪个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没有最优的策略</a:t>
            </a:r>
            <a:endParaRPr lang="en-US" altLang="zh-CN" dirty="0"/>
          </a:p>
          <a:p>
            <a:pPr lvl="1"/>
            <a:r>
              <a:rPr lang="zh-CN" altLang="en-US" dirty="0"/>
              <a:t>每种策略各有利弊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C4C444-F21A-729E-24ED-CFDCF9AB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60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948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9691C-331A-C92B-06CE-DEA23A464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5861E-DA5F-02C4-1504-FD1635294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最佳匹配</a:t>
            </a:r>
            <a:r>
              <a:rPr lang="en-US" altLang="zh-CN" dirty="0"/>
              <a:t>(Best Fit)</a:t>
            </a:r>
          </a:p>
          <a:p>
            <a:pPr lvl="1"/>
            <a:r>
              <a:rPr lang="zh-CN" altLang="en-US" dirty="0"/>
              <a:t>遍历</a:t>
            </a:r>
            <a:r>
              <a:rPr lang="zh-CN" altLang="en-US" dirty="0">
                <a:solidFill>
                  <a:srgbClr val="FF0000"/>
                </a:solidFill>
              </a:rPr>
              <a:t>整个</a:t>
            </a:r>
            <a:r>
              <a:rPr lang="zh-CN" altLang="en-US" dirty="0"/>
              <a:t>空闲列表，在所有满足条件的节点中选择</a:t>
            </a:r>
            <a:r>
              <a:rPr lang="zh-CN" altLang="en-US" dirty="0">
                <a:solidFill>
                  <a:srgbClr val="FF0000"/>
                </a:solidFill>
              </a:rPr>
              <a:t>最小</a:t>
            </a:r>
            <a:r>
              <a:rPr lang="zh-CN" altLang="en-US" dirty="0"/>
              <a:t>的节点分配给用户</a:t>
            </a:r>
            <a:endParaRPr lang="en-US" altLang="zh-CN" dirty="0"/>
          </a:p>
          <a:p>
            <a:r>
              <a:rPr lang="zh-CN" altLang="en-US" dirty="0"/>
              <a:t>最坏匹配</a:t>
            </a:r>
            <a:r>
              <a:rPr lang="en-US" altLang="zh-CN" dirty="0"/>
              <a:t>(Worst Fit)</a:t>
            </a:r>
          </a:p>
          <a:p>
            <a:pPr lvl="1"/>
            <a:r>
              <a:rPr lang="zh-CN" altLang="en-US" dirty="0"/>
              <a:t>遍历</a:t>
            </a:r>
            <a:r>
              <a:rPr lang="zh-CN" altLang="en-US" dirty="0">
                <a:solidFill>
                  <a:srgbClr val="FF0000"/>
                </a:solidFill>
              </a:rPr>
              <a:t>整个</a:t>
            </a:r>
            <a:r>
              <a:rPr lang="zh-CN" altLang="en-US" dirty="0"/>
              <a:t>空闲列表，在所有满足条件的节点中选择</a:t>
            </a:r>
            <a:r>
              <a:rPr lang="zh-CN" altLang="en-US" dirty="0">
                <a:solidFill>
                  <a:srgbClr val="FF0000"/>
                </a:solidFill>
              </a:rPr>
              <a:t>最大</a:t>
            </a:r>
            <a:r>
              <a:rPr lang="zh-CN" altLang="en-US" dirty="0"/>
              <a:t>的节点分配给用户</a:t>
            </a:r>
            <a:endParaRPr lang="en-US" altLang="zh-CN" dirty="0"/>
          </a:p>
          <a:p>
            <a:r>
              <a:rPr lang="zh-CN" altLang="en-US" dirty="0"/>
              <a:t>首次匹配</a:t>
            </a:r>
            <a:r>
              <a:rPr lang="en-US" altLang="zh-CN" dirty="0"/>
              <a:t>(First Fit)</a:t>
            </a:r>
          </a:p>
          <a:p>
            <a:pPr lvl="1"/>
            <a:r>
              <a:rPr lang="zh-CN" altLang="en-US" dirty="0"/>
              <a:t>遍历空闲列表，找到第一个满足条件的节点，分配给用户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08C0A3-6A5A-3C8A-FCBA-93BF66AB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61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9532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73DAF-24FC-2ACE-13B1-B24BF25C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06A342-E3B0-D796-4BAE-055A7D9EF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endParaRPr lang="en-US" altLang="zh-CN" dirty="0"/>
          </a:p>
          <a:p>
            <a:pPr lvl="1"/>
            <a:r>
              <a:rPr lang="zh-CN" altLang="en-US" dirty="0"/>
              <a:t>假设空闲列表中包含</a:t>
            </a:r>
            <a:r>
              <a:rPr lang="en-US" altLang="zh-CN" dirty="0"/>
              <a:t>3</a:t>
            </a:r>
            <a:r>
              <a:rPr lang="zh-CN" altLang="en-US" dirty="0"/>
              <a:t>个节点，大小分别为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30</a:t>
            </a:r>
            <a:r>
              <a:rPr lang="zh-CN" altLang="en-US" dirty="0"/>
              <a:t>，</a:t>
            </a:r>
            <a:r>
              <a:rPr lang="en-US" altLang="zh-CN" dirty="0"/>
              <a:t>20</a:t>
            </a:r>
            <a:r>
              <a:rPr lang="zh-CN" altLang="en-US" dirty="0"/>
              <a:t>字节，用户进程请求</a:t>
            </a:r>
            <a:r>
              <a:rPr lang="en-US" altLang="zh-CN" dirty="0"/>
              <a:t>15</a:t>
            </a:r>
            <a:r>
              <a:rPr lang="zh-CN" altLang="en-US" dirty="0"/>
              <a:t>字节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如果采用最佳匹配策略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如果采用最坏匹配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1C26CC-C506-7969-4B3A-06FE4C1B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62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3DA68B-5199-FFA7-34FC-C446FF648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39" y="2478649"/>
            <a:ext cx="5080261" cy="7493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3FF2AC-5111-6390-A3F3-95D1B35DD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39" y="3977328"/>
            <a:ext cx="5054860" cy="7620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4D74D77-C4D7-B7B9-8BF3-F21EFEDE2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373" y="5646247"/>
            <a:ext cx="4705592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754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9E0B4-ED2D-6370-6290-5DC740B3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0847E2-ACBB-D003-A8DB-A4DDFDE1B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伙伴分配</a:t>
            </a:r>
            <a:r>
              <a:rPr lang="en-US" altLang="zh-CN" dirty="0"/>
              <a:t>(Buddy Allocation)</a:t>
            </a:r>
          </a:p>
          <a:p>
            <a:pPr lvl="1"/>
            <a:r>
              <a:rPr lang="zh-CN" altLang="en-US" dirty="0"/>
              <a:t>假设申请</a:t>
            </a:r>
            <a:r>
              <a:rPr lang="en-US" altLang="zh-CN" dirty="0"/>
              <a:t>7KB</a:t>
            </a:r>
            <a:r>
              <a:rPr lang="zh-CN" altLang="en-US" dirty="0"/>
              <a:t>空间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EA17B2-7694-332D-1800-69DBD035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63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137106-2F0A-F4C7-EEE2-C4D4E8F39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20" y="2064311"/>
            <a:ext cx="5315223" cy="329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545F8-2F83-53FB-3F61-52EB9F0A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补充</a:t>
            </a:r>
            <a:r>
              <a:rPr lang="en-US" altLang="zh-CN" dirty="0"/>
              <a:t>】</a:t>
            </a:r>
            <a:r>
              <a:rPr lang="zh-CN" altLang="en-US" dirty="0"/>
              <a:t>关于虚拟地址的初步认识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0FEE8-3FAC-5FAC-9961-9E5FE1059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语言程序中看到的所有地址都是</a:t>
            </a:r>
            <a:r>
              <a:rPr lang="zh-CN" altLang="en-US" dirty="0">
                <a:solidFill>
                  <a:srgbClr val="FF0000"/>
                </a:solidFill>
              </a:rPr>
              <a:t>虚拟地址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Vritual</a:t>
            </a:r>
            <a:r>
              <a:rPr lang="en-US" altLang="zh-CN" dirty="0">
                <a:solidFill>
                  <a:srgbClr val="FF0000"/>
                </a:solidFill>
              </a:rPr>
              <a:t> Address)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5FF336-6565-63DC-BBFC-EAE978DE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37DAD7-2D3A-1BAD-79CB-3B2DB1DCD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34" y="1613655"/>
            <a:ext cx="6137047" cy="20653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1E9F212-394F-6BCA-8BED-E660B0C9D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19" y="4014328"/>
            <a:ext cx="4132854" cy="7954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E2126BE-A030-710C-778C-D85C97B7A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279" y="1497883"/>
            <a:ext cx="3960202" cy="386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3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174D7-E34B-2384-9531-90CF385A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插叙：内存操作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B9CE3-C89C-C931-CA83-EB14E1F7C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内存类型</a:t>
            </a:r>
            <a:endParaRPr lang="en-US" altLang="zh-CN" dirty="0"/>
          </a:p>
          <a:p>
            <a:r>
              <a:rPr lang="zh-CN" altLang="en-US" dirty="0"/>
              <a:t>栈：申请和释放由编译器隐式地管理，因此有时被称为自动内存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堆：其中内存的申请和释放由程序员显式地完成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C8B692-634F-04F8-AAB3-560A605D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52649A-B29F-267C-08EB-53368A557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73" y="2355970"/>
            <a:ext cx="5729591" cy="12466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C15E2FE-7AB2-A763-CDAA-A4EACF061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95" y="4730927"/>
            <a:ext cx="6117961" cy="117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1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F89AF-D2D7-CBBB-A061-AB4F542D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47B02-C21E-D840-8831-647E3B82C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步：执行到</a:t>
            </a:r>
            <a:r>
              <a:rPr lang="en-US" altLang="zh-CN" dirty="0"/>
              <a:t>main</a:t>
            </a:r>
            <a:r>
              <a:rPr lang="zh-CN" altLang="en-US" dirty="0"/>
              <a:t>函数的初始阶段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0A9425-8A91-DC20-E56D-F6643CFD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3B294D-B8D6-6B68-5015-9432911EA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EDC1CAD-FC61-1895-143C-958CB6DB0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20" y="1682659"/>
            <a:ext cx="4310665" cy="216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2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</TotalTime>
  <Words>2526</Words>
  <Application>Microsoft Office PowerPoint</Application>
  <PresentationFormat>宽屏</PresentationFormat>
  <Paragraphs>399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0" baseType="lpstr">
      <vt:lpstr>等线</vt:lpstr>
      <vt:lpstr>等线 Light</vt:lpstr>
      <vt:lpstr>黑体</vt:lpstr>
      <vt:lpstr>宋体</vt:lpstr>
      <vt:lpstr>Arial</vt:lpstr>
      <vt:lpstr>Wingdings</vt:lpstr>
      <vt:lpstr>Office 主题​​</vt:lpstr>
      <vt:lpstr>抽象：地址空间</vt:lpstr>
      <vt:lpstr>早期系统</vt:lpstr>
      <vt:lpstr>多道程序和时分共享</vt:lpstr>
      <vt:lpstr>地址空间(The Address Space)</vt:lpstr>
      <vt:lpstr>实例</vt:lpstr>
      <vt:lpstr>虚拟化内存的目标</vt:lpstr>
      <vt:lpstr>【补充】关于虚拟地址的初步认识</vt:lpstr>
      <vt:lpstr>插叙：内存操作API</vt:lpstr>
      <vt:lpstr>关于栈的说明</vt:lpstr>
      <vt:lpstr>关于栈的说明</vt:lpstr>
      <vt:lpstr>关于栈的说明</vt:lpstr>
      <vt:lpstr>关于栈的说明</vt:lpstr>
      <vt:lpstr>关于栈的说明</vt:lpstr>
      <vt:lpstr>关于栈的说明</vt:lpstr>
      <vt:lpstr>关于栈的说明</vt:lpstr>
      <vt:lpstr>关于栈的说明</vt:lpstr>
      <vt:lpstr>插叙：内存操作API</vt:lpstr>
      <vt:lpstr>插叙：内存操作API</vt:lpstr>
      <vt:lpstr>机制：地址转换</vt:lpstr>
      <vt:lpstr>一个实例</vt:lpstr>
      <vt:lpstr>一个实例</vt:lpstr>
      <vt:lpstr>一个实例</vt:lpstr>
      <vt:lpstr>地址转换机制</vt:lpstr>
      <vt:lpstr>动态重定位(基于硬件)</vt:lpstr>
      <vt:lpstr>动态重定位(基于硬件)</vt:lpstr>
      <vt:lpstr>动态重定位-硬件职责</vt:lpstr>
      <vt:lpstr>动态重定位-软件职责</vt:lpstr>
      <vt:lpstr>动态重定位-软件职责</vt:lpstr>
      <vt:lpstr>动态重定位-实例</vt:lpstr>
      <vt:lpstr>分段</vt:lpstr>
      <vt:lpstr>分段</vt:lpstr>
      <vt:lpstr>分段</vt:lpstr>
      <vt:lpstr>分段</vt:lpstr>
      <vt:lpstr>段错误</vt:lpstr>
      <vt:lpstr>段错误</vt:lpstr>
      <vt:lpstr>段错误</vt:lpstr>
      <vt:lpstr>段错误</vt:lpstr>
      <vt:lpstr>分段</vt:lpstr>
      <vt:lpstr>分段</vt:lpstr>
      <vt:lpstr>分段</vt:lpstr>
      <vt:lpstr>支持共享</vt:lpstr>
      <vt:lpstr>分段：OS的职责</vt:lpstr>
      <vt:lpstr>分段：OS的职责</vt:lpstr>
      <vt:lpstr>分段：OS的职责</vt:lpstr>
      <vt:lpstr>分段：OS的职责</vt:lpstr>
      <vt:lpstr>空闲空间管理</vt:lpstr>
      <vt:lpstr>空闲空间管理</vt:lpstr>
      <vt:lpstr>空闲空间管理-基本假设</vt:lpstr>
      <vt:lpstr>数据结构</vt:lpstr>
      <vt:lpstr>分割</vt:lpstr>
      <vt:lpstr>合并</vt:lpstr>
      <vt:lpstr>链表数据结构</vt:lpstr>
      <vt:lpstr>链表数据结构</vt:lpstr>
      <vt:lpstr>堆空间中嵌入空闲列表(free list)</vt:lpstr>
      <vt:lpstr>空闲列表实例</vt:lpstr>
      <vt:lpstr>空闲列表实例</vt:lpstr>
      <vt:lpstr>空闲列表实例</vt:lpstr>
      <vt:lpstr>空闲列表实例</vt:lpstr>
      <vt:lpstr>空闲列表实例</vt:lpstr>
      <vt:lpstr>策略</vt:lpstr>
      <vt:lpstr>策略</vt:lpstr>
      <vt:lpstr>策略</vt:lpstr>
      <vt:lpstr>其他策略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guozhe</dc:creator>
  <cp:lastModifiedBy>guozhe Jin</cp:lastModifiedBy>
  <cp:revision>442</cp:revision>
  <dcterms:created xsi:type="dcterms:W3CDTF">2023-02-07T10:14:07Z</dcterms:created>
  <dcterms:modified xsi:type="dcterms:W3CDTF">2025-04-02T12:58:35Z</dcterms:modified>
</cp:coreProperties>
</file>