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331" r:id="rId2"/>
    <p:sldId id="611" r:id="rId3"/>
    <p:sldId id="640" r:id="rId4"/>
    <p:sldId id="550" r:id="rId5"/>
    <p:sldId id="581" r:id="rId6"/>
    <p:sldId id="626" r:id="rId7"/>
    <p:sldId id="542" r:id="rId8"/>
    <p:sldId id="269" r:id="rId9"/>
    <p:sldId id="594" r:id="rId10"/>
    <p:sldId id="343" r:id="rId11"/>
    <p:sldId id="428" r:id="rId12"/>
    <p:sldId id="595" r:id="rId13"/>
    <p:sldId id="445" r:id="rId14"/>
    <p:sldId id="456" r:id="rId15"/>
    <p:sldId id="548" r:id="rId16"/>
    <p:sldId id="623" r:id="rId17"/>
    <p:sldId id="627" r:id="rId18"/>
    <p:sldId id="624" r:id="rId19"/>
    <p:sldId id="615" r:id="rId20"/>
    <p:sldId id="625" r:id="rId21"/>
    <p:sldId id="537" r:id="rId22"/>
    <p:sldId id="583" r:id="rId23"/>
    <p:sldId id="584" r:id="rId24"/>
    <p:sldId id="617" r:id="rId25"/>
    <p:sldId id="590" r:id="rId26"/>
    <p:sldId id="587" r:id="rId27"/>
    <p:sldId id="639" r:id="rId28"/>
    <p:sldId id="468" r:id="rId29"/>
    <p:sldId id="438" r:id="rId30"/>
    <p:sldId id="478" r:id="rId31"/>
    <p:sldId id="609" r:id="rId32"/>
    <p:sldId id="610" r:id="rId33"/>
    <p:sldId id="455" r:id="rId34"/>
    <p:sldId id="439" r:id="rId35"/>
    <p:sldId id="549" r:id="rId36"/>
    <p:sldId id="461" r:id="rId37"/>
    <p:sldId id="440" r:id="rId38"/>
    <p:sldId id="474" r:id="rId39"/>
    <p:sldId id="598" r:id="rId40"/>
    <p:sldId id="602" r:id="rId41"/>
    <p:sldId id="606" r:id="rId42"/>
    <p:sldId id="605" r:id="rId43"/>
    <p:sldId id="607" r:id="rId44"/>
    <p:sldId id="608" r:id="rId45"/>
    <p:sldId id="475" r:id="rId46"/>
    <p:sldId id="434" r:id="rId47"/>
    <p:sldId id="464" r:id="rId48"/>
    <p:sldId id="448" r:id="rId49"/>
    <p:sldId id="463" r:id="rId50"/>
    <p:sldId id="599" r:id="rId5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FE027"/>
    <a:srgbClr val="D2260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eas Kim" userId="d39d342fa9446bf4" providerId="LiveId" clId="{7C10F9DB-FBF5-496D-88A9-C49A660B7F98}"/>
    <pc:docChg chg="undo custSel addSld delSld modSld">
      <pc:chgData name="Andreas Kim" userId="d39d342fa9446bf4" providerId="LiveId" clId="{7C10F9DB-FBF5-496D-88A9-C49A660B7F98}" dt="2025-04-19T02:12:34.739" v="125" actId="20577"/>
      <pc:docMkLst>
        <pc:docMk/>
      </pc:docMkLst>
      <pc:sldChg chg="modSp mod">
        <pc:chgData name="Andreas Kim" userId="d39d342fa9446bf4" providerId="LiveId" clId="{7C10F9DB-FBF5-496D-88A9-C49A660B7F98}" dt="2025-04-18T19:39:42.590" v="2" actId="20577"/>
        <pc:sldMkLst>
          <pc:docMk/>
          <pc:sldMk cId="891450682" sldId="331"/>
        </pc:sldMkLst>
        <pc:spChg chg="mod">
          <ac:chgData name="Andreas Kim" userId="d39d342fa9446bf4" providerId="LiveId" clId="{7C10F9DB-FBF5-496D-88A9-C49A660B7F98}" dt="2025-04-18T19:39:42.590" v="2" actId="20577"/>
          <ac:spMkLst>
            <pc:docMk/>
            <pc:sldMk cId="891450682" sldId="331"/>
            <ac:spMk id="3" creationId="{113B180F-5C71-936A-34FA-CFDB04A97AE5}"/>
          </ac:spMkLst>
        </pc:spChg>
      </pc:sldChg>
      <pc:sldChg chg="del">
        <pc:chgData name="Andreas Kim" userId="d39d342fa9446bf4" providerId="LiveId" clId="{7C10F9DB-FBF5-496D-88A9-C49A660B7F98}" dt="2025-04-19T02:10:38.076" v="105" actId="47"/>
        <pc:sldMkLst>
          <pc:docMk/>
          <pc:sldMk cId="376481134" sldId="514"/>
        </pc:sldMkLst>
      </pc:sldChg>
      <pc:sldChg chg="add">
        <pc:chgData name="Andreas Kim" userId="d39d342fa9446bf4" providerId="LiveId" clId="{7C10F9DB-FBF5-496D-88A9-C49A660B7F98}" dt="2025-04-19T02:10:33.995" v="104"/>
        <pc:sldMkLst>
          <pc:docMk/>
          <pc:sldMk cId="3461644723" sldId="550"/>
        </pc:sldMkLst>
      </pc:sldChg>
      <pc:sldChg chg="del">
        <pc:chgData name="Andreas Kim" userId="d39d342fa9446bf4" providerId="LiveId" clId="{7C10F9DB-FBF5-496D-88A9-C49A660B7F98}" dt="2025-04-18T18:54:53.455" v="0" actId="47"/>
        <pc:sldMkLst>
          <pc:docMk/>
          <pc:sldMk cId="854408148" sldId="556"/>
        </pc:sldMkLst>
      </pc:sldChg>
      <pc:sldChg chg="add">
        <pc:chgData name="Andreas Kim" userId="d39d342fa9446bf4" providerId="LiveId" clId="{7C10F9DB-FBF5-496D-88A9-C49A660B7F98}" dt="2025-04-19T02:10:33.995" v="104"/>
        <pc:sldMkLst>
          <pc:docMk/>
          <pc:sldMk cId="104354686" sldId="581"/>
        </pc:sldMkLst>
      </pc:sldChg>
      <pc:sldChg chg="addSp modSp">
        <pc:chgData name="Andreas Kim" userId="d39d342fa9446bf4" providerId="LiveId" clId="{7C10F9DB-FBF5-496D-88A9-C49A660B7F98}" dt="2025-04-18T20:19:41.997" v="3"/>
        <pc:sldMkLst>
          <pc:docMk/>
          <pc:sldMk cId="1267585028" sldId="583"/>
        </pc:sldMkLst>
        <pc:spChg chg="add mod">
          <ac:chgData name="Andreas Kim" userId="d39d342fa9446bf4" providerId="LiveId" clId="{7C10F9DB-FBF5-496D-88A9-C49A660B7F98}" dt="2025-04-18T20:19:41.997" v="3"/>
          <ac:spMkLst>
            <pc:docMk/>
            <pc:sldMk cId="1267585028" sldId="583"/>
            <ac:spMk id="5" creationId="{E9958540-C141-D2C7-140A-08B6A9AA70AB}"/>
          </ac:spMkLst>
        </pc:spChg>
      </pc:sldChg>
      <pc:sldChg chg="addSp modSp">
        <pc:chgData name="Andreas Kim" userId="d39d342fa9446bf4" providerId="LiveId" clId="{7C10F9DB-FBF5-496D-88A9-C49A660B7F98}" dt="2025-04-18T20:19:45.163" v="4"/>
        <pc:sldMkLst>
          <pc:docMk/>
          <pc:sldMk cId="1964028732" sldId="584"/>
        </pc:sldMkLst>
        <pc:spChg chg="add mod">
          <ac:chgData name="Andreas Kim" userId="d39d342fa9446bf4" providerId="LiveId" clId="{7C10F9DB-FBF5-496D-88A9-C49A660B7F98}" dt="2025-04-18T20:19:45.163" v="4"/>
          <ac:spMkLst>
            <pc:docMk/>
            <pc:sldMk cId="1964028732" sldId="584"/>
            <ac:spMk id="5" creationId="{7F44E0C4-E136-37A3-0519-1D645C5715E7}"/>
          </ac:spMkLst>
        </pc:spChg>
      </pc:sldChg>
      <pc:sldChg chg="addSp delSp modSp">
        <pc:chgData name="Andreas Kim" userId="d39d342fa9446bf4" providerId="LiveId" clId="{7C10F9DB-FBF5-496D-88A9-C49A660B7F98}" dt="2025-04-18T20:20:17.094" v="10"/>
        <pc:sldMkLst>
          <pc:docMk/>
          <pc:sldMk cId="111820842" sldId="587"/>
        </pc:sldMkLst>
        <pc:spChg chg="add del mod">
          <ac:chgData name="Andreas Kim" userId="d39d342fa9446bf4" providerId="LiveId" clId="{7C10F9DB-FBF5-496D-88A9-C49A660B7F98}" dt="2025-04-18T20:20:12.993" v="8"/>
          <ac:spMkLst>
            <pc:docMk/>
            <pc:sldMk cId="111820842" sldId="587"/>
            <ac:spMk id="5" creationId="{7BA25F78-33B7-57B9-9AC4-BAE06930285A}"/>
          </ac:spMkLst>
        </pc:spChg>
        <pc:spChg chg="add mod">
          <ac:chgData name="Andreas Kim" userId="d39d342fa9446bf4" providerId="LiveId" clId="{7C10F9DB-FBF5-496D-88A9-C49A660B7F98}" dt="2025-04-18T20:20:17.094" v="10"/>
          <ac:spMkLst>
            <pc:docMk/>
            <pc:sldMk cId="111820842" sldId="587"/>
            <ac:spMk id="6" creationId="{36DD8D84-77DD-F89C-BB9F-55D047077877}"/>
          </ac:spMkLst>
        </pc:spChg>
      </pc:sldChg>
      <pc:sldChg chg="add del">
        <pc:chgData name="Andreas Kim" userId="d39d342fa9446bf4" providerId="LiveId" clId="{7C10F9DB-FBF5-496D-88A9-C49A660B7F98}" dt="2025-04-18T20:20:14.276" v="9" actId="47"/>
        <pc:sldMkLst>
          <pc:docMk/>
          <pc:sldMk cId="703523755" sldId="590"/>
        </pc:sldMkLst>
      </pc:sldChg>
      <pc:sldChg chg="del">
        <pc:chgData name="Andreas Kim" userId="d39d342fa9446bf4" providerId="LiveId" clId="{7C10F9DB-FBF5-496D-88A9-C49A660B7F98}" dt="2025-04-19T02:10:38.976" v="106" actId="47"/>
        <pc:sldMkLst>
          <pc:docMk/>
          <pc:sldMk cId="2799158578" sldId="612"/>
        </pc:sldMkLst>
      </pc:sldChg>
      <pc:sldChg chg="del">
        <pc:chgData name="Andreas Kim" userId="d39d342fa9446bf4" providerId="LiveId" clId="{7C10F9DB-FBF5-496D-88A9-C49A660B7F98}" dt="2025-04-19T02:10:40.572" v="107" actId="47"/>
        <pc:sldMkLst>
          <pc:docMk/>
          <pc:sldMk cId="1024979142" sldId="613"/>
        </pc:sldMkLst>
      </pc:sldChg>
      <pc:sldChg chg="addSp modSp">
        <pc:chgData name="Andreas Kim" userId="d39d342fa9446bf4" providerId="LiveId" clId="{7C10F9DB-FBF5-496D-88A9-C49A660B7F98}" dt="2025-04-18T20:19:50.269" v="5"/>
        <pc:sldMkLst>
          <pc:docMk/>
          <pc:sldMk cId="1115326110" sldId="617"/>
        </pc:sldMkLst>
        <pc:spChg chg="add mod">
          <ac:chgData name="Andreas Kim" userId="d39d342fa9446bf4" providerId="LiveId" clId="{7C10F9DB-FBF5-496D-88A9-C49A660B7F98}" dt="2025-04-18T20:19:50.269" v="5"/>
          <ac:spMkLst>
            <pc:docMk/>
            <pc:sldMk cId="1115326110" sldId="617"/>
            <ac:spMk id="5" creationId="{34A6DC62-634E-72FE-8939-551C7FE7BC4F}"/>
          </ac:spMkLst>
        </pc:spChg>
      </pc:sldChg>
      <pc:sldChg chg="delSp modSp mod">
        <pc:chgData name="Andreas Kim" userId="d39d342fa9446bf4" providerId="LiveId" clId="{7C10F9DB-FBF5-496D-88A9-C49A660B7F98}" dt="2025-04-19T02:12:34.739" v="125" actId="20577"/>
        <pc:sldMkLst>
          <pc:docMk/>
          <pc:sldMk cId="3644027568" sldId="625"/>
        </pc:sldMkLst>
        <pc:spChg chg="mod">
          <ac:chgData name="Andreas Kim" userId="d39d342fa9446bf4" providerId="LiveId" clId="{7C10F9DB-FBF5-496D-88A9-C49A660B7F98}" dt="2025-04-19T02:12:34.739" v="125" actId="20577"/>
          <ac:spMkLst>
            <pc:docMk/>
            <pc:sldMk cId="3644027568" sldId="625"/>
            <ac:spMk id="8" creationId="{FB4ECF5C-6D9A-4E37-266A-6E883E399DE4}"/>
          </ac:spMkLst>
        </pc:spChg>
        <pc:spChg chg="del">
          <ac:chgData name="Andreas Kim" userId="d39d342fa9446bf4" providerId="LiveId" clId="{7C10F9DB-FBF5-496D-88A9-C49A660B7F98}" dt="2025-04-19T02:02:04.740" v="77" actId="478"/>
          <ac:spMkLst>
            <pc:docMk/>
            <pc:sldMk cId="3644027568" sldId="625"/>
            <ac:spMk id="9" creationId="{AB2F9D87-FBC1-B0CB-0402-AF4DE4EF93F4}"/>
          </ac:spMkLst>
        </pc:spChg>
      </pc:sldChg>
      <pc:sldChg chg="delSp modSp mod">
        <pc:chgData name="Andreas Kim" userId="d39d342fa9446bf4" providerId="LiveId" clId="{7C10F9DB-FBF5-496D-88A9-C49A660B7F98}" dt="2025-04-19T02:01:02.380" v="57" actId="478"/>
        <pc:sldMkLst>
          <pc:docMk/>
          <pc:sldMk cId="53374691" sldId="627"/>
        </pc:sldMkLst>
        <pc:spChg chg="mod">
          <ac:chgData name="Andreas Kim" userId="d39d342fa9446bf4" providerId="LiveId" clId="{7C10F9DB-FBF5-496D-88A9-C49A660B7F98}" dt="2025-04-19T02:00:39.583" v="41" actId="20577"/>
          <ac:spMkLst>
            <pc:docMk/>
            <pc:sldMk cId="53374691" sldId="627"/>
            <ac:spMk id="5" creationId="{5731F422-FD3C-A38F-97C2-9BBCC7E4D2EF}"/>
          </ac:spMkLst>
        </pc:spChg>
        <pc:spChg chg="mod">
          <ac:chgData name="Andreas Kim" userId="d39d342fa9446bf4" providerId="LiveId" clId="{7C10F9DB-FBF5-496D-88A9-C49A660B7F98}" dt="2025-04-19T02:00:57.517" v="56" actId="20577"/>
          <ac:spMkLst>
            <pc:docMk/>
            <pc:sldMk cId="53374691" sldId="627"/>
            <ac:spMk id="6" creationId="{BF130EF2-66E1-0F03-D8E0-BB3CC480EB44}"/>
          </ac:spMkLst>
        </pc:spChg>
        <pc:spChg chg="del">
          <ac:chgData name="Andreas Kim" userId="d39d342fa9446bf4" providerId="LiveId" clId="{7C10F9DB-FBF5-496D-88A9-C49A660B7F98}" dt="2025-04-19T02:01:02.380" v="57" actId="478"/>
          <ac:spMkLst>
            <pc:docMk/>
            <pc:sldMk cId="53374691" sldId="627"/>
            <ac:spMk id="7" creationId="{B346D331-D43F-FBBF-9E2C-5A0363BB5089}"/>
          </ac:spMkLst>
        </pc:spChg>
      </pc:sldChg>
      <pc:sldChg chg="add">
        <pc:chgData name="Andreas Kim" userId="d39d342fa9446bf4" providerId="LiveId" clId="{7C10F9DB-FBF5-496D-88A9-C49A660B7F98}" dt="2025-04-19T02:06:49.931" v="103"/>
        <pc:sldMkLst>
          <pc:docMk/>
          <pc:sldMk cId="2551289222" sldId="639"/>
        </pc:sldMkLst>
      </pc:sldChg>
      <pc:sldChg chg="add">
        <pc:chgData name="Andreas Kim" userId="d39d342fa9446bf4" providerId="LiveId" clId="{7C10F9DB-FBF5-496D-88A9-C49A660B7F98}" dt="2025-04-19T02:10:33.995" v="104"/>
        <pc:sldMkLst>
          <pc:docMk/>
          <pc:sldMk cId="1830782272" sldId="64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28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4688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24248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9709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1777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9091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43761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119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133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9545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7906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C581E4-2D28-44E2-8B66-45632B1B1B01}" type="datetimeFigureOut">
              <a:rPr lang="ko-KR" altLang="en-US" smtClean="0"/>
              <a:t>2025-04-19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2CD03B7E-632E-45CB-BF61-B437F3352209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750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turtlebot.github.io/turtlebot4-user-manual/" TargetMode="Externa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tion.so/Robot_LiDAR_Camera_Depth-Camera-1cf450ef7c59805f8dcecaa3a5b1c8ce" TargetMode="Externa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tion.so/Robot_SLAM-1c1450ef7c598003aa8fccf98001fe78" TargetMode="Externa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tion.so/Robot_SLAM_explore_lite-1cf450ef7c5980ee9300d86a1ccb4afa" TargetMode="Externa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otion.so/Robot_Navigation-1cf450ef7c59802eb4befdfc4b2cea12" TargetMode="Externa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98EE22-64D2-EF9A-2721-70DF4851EFB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Good Morning!</a:t>
            </a:r>
            <a:br>
              <a:rPr lang="en-US" altLang="ko-KR" dirty="0"/>
            </a:br>
            <a:r>
              <a:rPr lang="ko-KR" altLang="en-US" dirty="0"/>
              <a:t>早上好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/>
              <a:t>안녕하세요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3B180F-5C71-936A-34FA-CFDB04A97A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Day 4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14506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What Is Sprint Planning? 5 Stages of Scrum Sprint - Business2Community">
            <a:extLst>
              <a:ext uri="{FF2B5EF4-FFF2-40B4-BE49-F238E27FC236}">
                <a16:creationId xmlns:a16="http://schemas.microsoft.com/office/drawing/2014/main" id="{75D4BA0C-035E-B94C-6D3E-BDFFB85AA5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8295" y="325437"/>
            <a:ext cx="9635412" cy="6207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8819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SW  Development Process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화살표: 위로 구부러짐 5">
            <a:extLst>
              <a:ext uri="{FF2B5EF4-FFF2-40B4-BE49-F238E27FC236}">
                <a16:creationId xmlns:a16="http://schemas.microsoft.com/office/drawing/2014/main" id="{01A288B2-A7B3-3BA9-3121-EC0ED64028DB}"/>
              </a:ext>
            </a:extLst>
          </p:cNvPr>
          <p:cNvSpPr/>
          <p:nvPr/>
        </p:nvSpPr>
        <p:spPr>
          <a:xfrm rot="20063289">
            <a:off x="3904147" y="3001884"/>
            <a:ext cx="6643568" cy="2573216"/>
          </a:xfrm>
          <a:prstGeom prst="curvedUpArrow">
            <a:avLst>
              <a:gd name="adj1" fmla="val 14085"/>
              <a:gd name="adj2" fmla="val 25219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4321D2-0A99-62B8-B4E7-2132981C3C9E}"/>
              </a:ext>
            </a:extLst>
          </p:cNvPr>
          <p:cNvSpPr txBox="1"/>
          <p:nvPr/>
        </p:nvSpPr>
        <p:spPr>
          <a:xfrm>
            <a:off x="9251004" y="4640094"/>
            <a:ext cx="1552028" cy="369332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Agile-SPRINTs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002486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4E009-12F0-0812-D45A-6EBF86AF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Sprints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3EAFD-D09B-13E8-CD46-713022C9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2755018" cy="344859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Detection Alert</a:t>
            </a:r>
          </a:p>
          <a:p>
            <a:pPr lvl="1"/>
            <a:r>
              <a:rPr lang="en-US" altLang="ko-KR" dirty="0"/>
              <a:t>Camera Capture</a:t>
            </a:r>
          </a:p>
          <a:p>
            <a:pPr lvl="1"/>
            <a:r>
              <a:rPr lang="en-US" altLang="ko-KR" dirty="0"/>
              <a:t>Object Detection</a:t>
            </a:r>
          </a:p>
          <a:p>
            <a:pPr lvl="1"/>
            <a:r>
              <a:rPr lang="en-US" altLang="ko-KR" dirty="0"/>
              <a:t>Send messages to other subsystems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6D783A-2587-F715-747E-83026869D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0057" y="2008130"/>
            <a:ext cx="2663953" cy="403576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AMR Controller</a:t>
            </a:r>
          </a:p>
          <a:p>
            <a:pPr lvl="1"/>
            <a:r>
              <a:rPr lang="en-US" altLang="ko-KR" dirty="0"/>
              <a:t>Receive messages and act accordingly</a:t>
            </a:r>
          </a:p>
          <a:p>
            <a:pPr lvl="1"/>
            <a:r>
              <a:rPr lang="en-US" altLang="ko-KR" dirty="0"/>
              <a:t>Move using (SLAM) with Obstruction avoidance </a:t>
            </a:r>
          </a:p>
          <a:p>
            <a:pPr lvl="1"/>
            <a:r>
              <a:rPr lang="en-US" altLang="ko-KR" dirty="0"/>
              <a:t>Target Acquisition (Obj. Det.) and Tracking</a:t>
            </a:r>
          </a:p>
          <a:p>
            <a:pPr lvl="1"/>
            <a:r>
              <a:rPr lang="en-US" altLang="ko-KR" dirty="0"/>
              <a:t>Follow target using camera and motor control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6551228-BD75-C8AA-ECB5-F98B1DAF901B}"/>
              </a:ext>
            </a:extLst>
          </p:cNvPr>
          <p:cNvSpPr txBox="1">
            <a:spLocks/>
          </p:cNvSpPr>
          <p:nvPr/>
        </p:nvSpPr>
        <p:spPr>
          <a:xfrm>
            <a:off x="8847229" y="2025079"/>
            <a:ext cx="2356184" cy="3448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System Monitor</a:t>
            </a:r>
          </a:p>
          <a:p>
            <a:pPr lvl="1"/>
            <a:r>
              <a:rPr lang="en-US" altLang="ko-KR" dirty="0"/>
              <a:t>Receive and Display Detection Camera and info</a:t>
            </a:r>
          </a:p>
          <a:p>
            <a:pPr lvl="1"/>
            <a:r>
              <a:rPr lang="en-US" altLang="ko-KR" dirty="0"/>
              <a:t>Receive and Display AMR Camera and info</a:t>
            </a:r>
          </a:p>
          <a:p>
            <a:pPr lvl="1"/>
            <a:r>
              <a:rPr lang="en-US" altLang="ko-KR" dirty="0"/>
              <a:t>Store, display, and report Information and Alerts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BBF564-12F3-4DD2-2699-1E34FCBC30B7}"/>
              </a:ext>
            </a:extLst>
          </p:cNvPr>
          <p:cNvSpPr/>
          <p:nvPr/>
        </p:nvSpPr>
        <p:spPr>
          <a:xfrm>
            <a:off x="1133078" y="1643974"/>
            <a:ext cx="3161490" cy="3814889"/>
          </a:xfrm>
          <a:prstGeom prst="rect">
            <a:avLst/>
          </a:prstGeom>
          <a:solidFill>
            <a:srgbClr val="FFFF00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1501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E1790A-B692-446D-1A1D-AF984C91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Exercise 5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54A50-13DF-427D-C255-7E9A3A035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Perform coding and testing of Detection Alert Module</a:t>
            </a:r>
          </a:p>
        </p:txBody>
      </p:sp>
    </p:spTree>
    <p:extLst>
      <p:ext uri="{BB962C8B-B14F-4D97-AF65-F5344CB8AC3E}">
        <p14:creationId xmlns:p14="http://schemas.microsoft.com/office/powerpoint/2010/main" val="33327816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542105-CB61-C027-1EAA-F10CB815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Code Review by each team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2C686-F4AF-AC6F-253F-27CC95C61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actual results against the expected results and explain the code written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998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C4E009-12F0-0812-D45A-6EBF86AF3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Project Sprints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713EAFD-D09B-13E8-CD46-713022C9F9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2755018" cy="344859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Detection Alert</a:t>
            </a:r>
          </a:p>
          <a:p>
            <a:pPr lvl="1"/>
            <a:r>
              <a:rPr lang="en-US" altLang="ko-KR" dirty="0"/>
              <a:t>Camera Capture</a:t>
            </a:r>
          </a:p>
          <a:p>
            <a:pPr lvl="1"/>
            <a:r>
              <a:rPr lang="en-US" altLang="ko-KR" dirty="0"/>
              <a:t>Object Detection</a:t>
            </a:r>
          </a:p>
          <a:p>
            <a:pPr lvl="1"/>
            <a:r>
              <a:rPr lang="en-US" altLang="ko-KR" dirty="0"/>
              <a:t>Send messages to other subsystems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6D783A-2587-F715-747E-83026869D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20057" y="2008130"/>
            <a:ext cx="2663953" cy="403576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AMR Controller</a:t>
            </a:r>
          </a:p>
          <a:p>
            <a:pPr lvl="1"/>
            <a:r>
              <a:rPr lang="en-US" altLang="ko-KR" dirty="0"/>
              <a:t>Receive messages and act accordingly</a:t>
            </a:r>
          </a:p>
          <a:p>
            <a:pPr lvl="1"/>
            <a:r>
              <a:rPr lang="en-US" altLang="ko-KR" dirty="0"/>
              <a:t>Move using (SLAM) with Obstruction avoidance </a:t>
            </a:r>
          </a:p>
          <a:p>
            <a:pPr lvl="1"/>
            <a:r>
              <a:rPr lang="en-US" altLang="ko-KR" dirty="0"/>
              <a:t>Target Acquisition (Obj. Det.) and Tracking</a:t>
            </a:r>
          </a:p>
          <a:p>
            <a:pPr lvl="1"/>
            <a:r>
              <a:rPr lang="en-US" altLang="ko-KR" dirty="0"/>
              <a:t>Follow target using camera and motor control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56551228-BD75-C8AA-ECB5-F98B1DAF901B}"/>
              </a:ext>
            </a:extLst>
          </p:cNvPr>
          <p:cNvSpPr txBox="1">
            <a:spLocks/>
          </p:cNvSpPr>
          <p:nvPr/>
        </p:nvSpPr>
        <p:spPr>
          <a:xfrm>
            <a:off x="8847229" y="2025079"/>
            <a:ext cx="2356184" cy="344859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System Monitor</a:t>
            </a:r>
          </a:p>
          <a:p>
            <a:pPr lvl="1"/>
            <a:r>
              <a:rPr lang="en-US" altLang="ko-KR" dirty="0"/>
              <a:t>Receive and Display Detection Camera and info</a:t>
            </a:r>
          </a:p>
          <a:p>
            <a:pPr lvl="1"/>
            <a:r>
              <a:rPr lang="en-US" altLang="ko-KR" dirty="0"/>
              <a:t>Receive and Display AMR Camera and info</a:t>
            </a:r>
          </a:p>
          <a:p>
            <a:pPr lvl="1"/>
            <a:r>
              <a:rPr lang="en-US" altLang="ko-KR" dirty="0"/>
              <a:t>Store, display, and report Information and Alerts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FBBF564-12F3-4DD2-2699-1E34FCBC30B7}"/>
              </a:ext>
            </a:extLst>
          </p:cNvPr>
          <p:cNvSpPr/>
          <p:nvPr/>
        </p:nvSpPr>
        <p:spPr>
          <a:xfrm>
            <a:off x="4671288" y="1644584"/>
            <a:ext cx="3161490" cy="4399314"/>
          </a:xfrm>
          <a:prstGeom prst="rect">
            <a:avLst/>
          </a:prstGeom>
          <a:solidFill>
            <a:srgbClr val="FFFF00">
              <a:alpha val="22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135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5C0256F-3AFC-AEBD-DC63-A8C358AB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Running in simulation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590B0B3-6E86-4110-40A4-8AC7FD2C3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1485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5016716-9053-152B-9079-8ED435DFB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Simulation Summary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731F422-FD3C-A38F-97C2-9BBCC7E4D2E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/>
              <a:t>Topics</a:t>
            </a:r>
          </a:p>
          <a:p>
            <a:r>
              <a:rPr lang="en-US" altLang="ko-KR" dirty="0"/>
              <a:t>Sensors</a:t>
            </a:r>
          </a:p>
          <a:p>
            <a:r>
              <a:rPr lang="en-US" altLang="ko-KR" dirty="0" err="1"/>
              <a:t>Teleops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F130EF2-66E1-0F03-D8E0-BB3CC480EB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SLAM</a:t>
            </a:r>
          </a:p>
          <a:p>
            <a:r>
              <a:rPr lang="en-US" altLang="ko-KR" dirty="0"/>
              <a:t>Navigation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33746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25C0256F-3AFC-AEBD-DC63-A8C358AB4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Controlling actual robot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A590B0B3-6E86-4110-40A4-8AC7FD2C3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39615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83C672-47D9-5CA1-99AE-DE2C01D8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AMR Introduction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98A3E73-73C3-0608-FABB-FFBB70551A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User Manual · Turtlebot4 User Manual</a:t>
            </a:r>
            <a:endParaRPr lang="en-US" altLang="ko-KR" dirty="0"/>
          </a:p>
          <a:p>
            <a:r>
              <a:rPr lang="en-US" altLang="ko-KR" dirty="0"/>
              <a:t>https://turtlebot.github.io/turtlebot4-user-manual/</a:t>
            </a:r>
          </a:p>
          <a:p>
            <a:endParaRPr lang="en-US" altLang="ko-KR" dirty="0"/>
          </a:p>
        </p:txBody>
      </p:sp>
      <p:pic>
        <p:nvPicPr>
          <p:cNvPr id="12" name="내용 개체 틀 11">
            <a:extLst>
              <a:ext uri="{FF2B5EF4-FFF2-40B4-BE49-F238E27FC236}">
                <a16:creationId xmlns:a16="http://schemas.microsoft.com/office/drawing/2014/main" id="{3E055803-D91D-390D-FA29-DFD91A689A3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519" y="2116777"/>
            <a:ext cx="5114721" cy="2877030"/>
          </a:xfrm>
        </p:spPr>
      </p:pic>
    </p:spTree>
    <p:extLst>
      <p:ext uri="{BB962C8B-B14F-4D97-AF65-F5344CB8AC3E}">
        <p14:creationId xmlns:p14="http://schemas.microsoft.com/office/powerpoint/2010/main" val="2151833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1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Welcome</a:t>
            </a:r>
          </a:p>
          <a:p>
            <a:r>
              <a:rPr lang="en-US" altLang="ko-KR" dirty="0"/>
              <a:t>Project Introduction</a:t>
            </a:r>
          </a:p>
          <a:p>
            <a:r>
              <a:rPr lang="en-US" altLang="ko-KR" dirty="0"/>
              <a:t>Introduction to Project</a:t>
            </a:r>
            <a:r>
              <a:rPr lang="ko-KR" altLang="en-US" dirty="0"/>
              <a:t> </a:t>
            </a:r>
            <a:r>
              <a:rPr lang="en-US" altLang="ko-KR" dirty="0"/>
              <a:t>Development Process</a:t>
            </a:r>
          </a:p>
          <a:p>
            <a:r>
              <a:rPr lang="en-US" altLang="ko-KR" dirty="0"/>
              <a:t>Business Requirement Development</a:t>
            </a:r>
          </a:p>
          <a:p>
            <a:r>
              <a:rPr lang="en-US" altLang="ko-KR" dirty="0"/>
              <a:t>System Requirement Development</a:t>
            </a:r>
          </a:p>
          <a:p>
            <a:r>
              <a:rPr lang="en-US" altLang="ko-KR" dirty="0"/>
              <a:t>System(High Level) Design</a:t>
            </a:r>
          </a:p>
          <a:p>
            <a:r>
              <a:rPr lang="en-US" altLang="ko-KR" dirty="0"/>
              <a:t>Time Management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556837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C1160B-9AA8-D380-5AC2-59F64A300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 Tracking with AMR Camera</a:t>
            </a:r>
            <a:endParaRPr lang="ko-KR" altLang="en-US" dirty="0"/>
          </a:p>
        </p:txBody>
      </p:sp>
      <p:pic>
        <p:nvPicPr>
          <p:cNvPr id="7" name="Picture 8" descr="Turtlebot4 - move robot - Products and solutions - Jingtian robot">
            <a:extLst>
              <a:ext uri="{FF2B5EF4-FFF2-40B4-BE49-F238E27FC236}">
                <a16:creationId xmlns:a16="http://schemas.microsoft.com/office/drawing/2014/main" id="{7A78803E-9DEF-32E4-8446-64609BA604BD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3463" y="2535176"/>
            <a:ext cx="3873699" cy="2400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FB4ECF5C-6D9A-4E37-266A-6E883E399DE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Summary</a:t>
            </a:r>
          </a:p>
          <a:p>
            <a:pPr lvl="1"/>
            <a:r>
              <a:rPr lang="en-US" altLang="ko-KR" dirty="0"/>
              <a:t>Data Collection</a:t>
            </a:r>
          </a:p>
          <a:p>
            <a:pPr lvl="1"/>
            <a:r>
              <a:rPr lang="en-US" altLang="ko-KR" dirty="0" err="1"/>
              <a:t>PreProcessing</a:t>
            </a:r>
            <a:endParaRPr lang="en-US" altLang="ko-KR" dirty="0"/>
          </a:p>
          <a:p>
            <a:pPr lvl="1"/>
            <a:r>
              <a:rPr lang="en-US" altLang="ko-KR" dirty="0"/>
              <a:t>Training</a:t>
            </a:r>
          </a:p>
          <a:p>
            <a:pPr lvl="1"/>
            <a:r>
              <a:rPr lang="en-US" altLang="ko-KR" dirty="0"/>
              <a:t>Inferences</a:t>
            </a:r>
          </a:p>
          <a:p>
            <a:pPr lvl="1"/>
            <a:r>
              <a:rPr lang="en-US" altLang="ko-KR" dirty="0" err="1"/>
              <a:t>ROSify</a:t>
            </a:r>
            <a:endParaRPr lang="en-US" altLang="ko-KR" dirty="0"/>
          </a:p>
          <a:p>
            <a:pPr lvl="2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440275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883C672-47D9-5CA1-99AE-DE2C01D8E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Controlling the AMR Movement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98A3E73-73C3-0608-FABB-FFBB70551A6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/>
              <a:t>Teleop</a:t>
            </a:r>
            <a:r>
              <a:rPr lang="en-US" altLang="ko-KR" dirty="0"/>
              <a:t> with keyboard</a:t>
            </a:r>
            <a:endParaRPr lang="ko-KR" altLang="en-US" dirty="0"/>
          </a:p>
          <a:p>
            <a:r>
              <a:rPr lang="en-US" altLang="ko-KR" dirty="0"/>
              <a:t>Navigation with SLAM</a:t>
            </a:r>
          </a:p>
        </p:txBody>
      </p:sp>
      <p:pic>
        <p:nvPicPr>
          <p:cNvPr id="3" name="내용 개체 틀 11">
            <a:extLst>
              <a:ext uri="{FF2B5EF4-FFF2-40B4-BE49-F238E27FC236}">
                <a16:creationId xmlns:a16="http://schemas.microsoft.com/office/drawing/2014/main" id="{8C9FB34D-6F0D-B35C-206B-DF071E8E9F25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0483" y="2118467"/>
            <a:ext cx="5748294" cy="3233415"/>
          </a:xfrm>
        </p:spPr>
      </p:pic>
    </p:spTree>
    <p:extLst>
      <p:ext uri="{BB962C8B-B14F-4D97-AF65-F5344CB8AC3E}">
        <p14:creationId xmlns:p14="http://schemas.microsoft.com/office/powerpoint/2010/main" val="36609488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018FBA-F308-C344-1117-5CD2CE4092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teleop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785F2B4-13A1-8915-AD7A-6966F4336A9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>
                <a:hlinkClick r:id="rId2"/>
              </a:rPr>
              <a:t>Robot_LiDAR_Camera_Depth</a:t>
            </a:r>
            <a:r>
              <a:rPr lang="en-US" altLang="ko-KR" dirty="0">
                <a:hlinkClick r:id="rId2"/>
              </a:rPr>
              <a:t> Camera</a:t>
            </a:r>
            <a:endParaRPr lang="en-US" altLang="ko-KR" dirty="0"/>
          </a:p>
          <a:p>
            <a:r>
              <a:rPr lang="en-US" altLang="ko-KR" dirty="0"/>
              <a:t>https://www.notion.so/Robot_LiDAR_Camera_Depth-Camera-1cf450ef7c59805f8dcecaa3a5b1c8ce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DCD57C-B532-62C3-98C5-52D5DB3BDDC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9958540-C141-D2C7-140A-08B6A9AA70AB}"/>
              </a:ext>
            </a:extLst>
          </p:cNvPr>
          <p:cNvSpPr/>
          <p:nvPr/>
        </p:nvSpPr>
        <p:spPr>
          <a:xfrm>
            <a:off x="2856590" y="3046089"/>
            <a:ext cx="71823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500000"/>
              </a:camera>
              <a:lightRig rig="threePt" dir="t"/>
            </a:scene3d>
          </a:bodyPr>
          <a:lstStyle/>
          <a:p>
            <a:pPr algn="ctr"/>
            <a:r>
              <a: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	NEED TO UPDATE</a:t>
            </a:r>
          </a:p>
        </p:txBody>
      </p:sp>
    </p:spTree>
    <p:extLst>
      <p:ext uri="{BB962C8B-B14F-4D97-AF65-F5344CB8AC3E}">
        <p14:creationId xmlns:p14="http://schemas.microsoft.com/office/powerpoint/2010/main" val="12675850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7AC6A-13FF-73B7-4A87-244CA8EC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Mapping (SLAM)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80586B-8710-799F-063F-167EDF3B72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>
                <a:hlinkClick r:id="rId2"/>
              </a:rPr>
              <a:t>Robot_SLAM</a:t>
            </a:r>
            <a:endParaRPr lang="en-US" altLang="ko-KR" dirty="0"/>
          </a:p>
          <a:p>
            <a:r>
              <a:rPr lang="en-US" altLang="ko-KR" dirty="0"/>
              <a:t>https://www.notion.so/Robot_SLAM-1c1450ef7c598003aa8fccf98001fe78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0D22BB3-5511-28CB-D8E9-82122C784A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4E0C4-E136-37A3-0519-1D645C5715E7}"/>
              </a:ext>
            </a:extLst>
          </p:cNvPr>
          <p:cNvSpPr/>
          <p:nvPr/>
        </p:nvSpPr>
        <p:spPr>
          <a:xfrm>
            <a:off x="2856590" y="3046089"/>
            <a:ext cx="71823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500000"/>
              </a:camera>
              <a:lightRig rig="threePt" dir="t"/>
            </a:scene3d>
          </a:bodyPr>
          <a:lstStyle/>
          <a:p>
            <a:pPr algn="ctr"/>
            <a:r>
              <a: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	NEED TO UPDATE</a:t>
            </a:r>
          </a:p>
        </p:txBody>
      </p:sp>
    </p:spTree>
    <p:extLst>
      <p:ext uri="{BB962C8B-B14F-4D97-AF65-F5344CB8AC3E}">
        <p14:creationId xmlns:p14="http://schemas.microsoft.com/office/powerpoint/2010/main" val="196402873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7AC6A-13FF-73B7-4A87-244CA8EC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Mapping (Auto – SLAM)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0D39A5B-3E06-2DA6-2C19-2E228EE6AEC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>
                <a:hlinkClick r:id="rId2"/>
              </a:rPr>
              <a:t>Robot_SLAM_explore_lite</a:t>
            </a:r>
            <a:endParaRPr lang="en-US" altLang="ko-KR" dirty="0"/>
          </a:p>
          <a:p>
            <a:r>
              <a:rPr lang="en-US" altLang="ko-KR" dirty="0"/>
              <a:t>https://www.notion.so/Robot_SLAM_explore_lite-1cf450ef7c5980ee9300d86a1ccb4afa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475BA18-03B5-3C27-630E-095190DCEF9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4A6DC62-634E-72FE-8939-551C7FE7BC4F}"/>
              </a:ext>
            </a:extLst>
          </p:cNvPr>
          <p:cNvSpPr/>
          <p:nvPr/>
        </p:nvSpPr>
        <p:spPr>
          <a:xfrm>
            <a:off x="2856590" y="3046089"/>
            <a:ext cx="71823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500000"/>
              </a:camera>
              <a:lightRig rig="threePt" dir="t"/>
            </a:scene3d>
          </a:bodyPr>
          <a:lstStyle/>
          <a:p>
            <a:pPr algn="ctr"/>
            <a:r>
              <a: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	NEED TO UPDATE</a:t>
            </a:r>
          </a:p>
        </p:txBody>
      </p:sp>
    </p:spTree>
    <p:extLst>
      <p:ext uri="{BB962C8B-B14F-4D97-AF65-F5344CB8AC3E}">
        <p14:creationId xmlns:p14="http://schemas.microsoft.com/office/powerpoint/2010/main" val="11153261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>
            <a:extLst>
              <a:ext uri="{FF2B5EF4-FFF2-40B4-BE49-F238E27FC236}">
                <a16:creationId xmlns:a16="http://schemas.microsoft.com/office/drawing/2014/main" id="{657959EA-1940-0580-2A75-EFAE8F00E2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Digital Mapping</a:t>
            </a:r>
            <a:endParaRPr lang="ko-KR" altLang="en-US" dirty="0"/>
          </a:p>
        </p:txBody>
      </p:sp>
      <p:sp>
        <p:nvSpPr>
          <p:cNvPr id="10" name="텍스트 개체 틀 9">
            <a:extLst>
              <a:ext uri="{FF2B5EF4-FFF2-40B4-BE49-F238E27FC236}">
                <a16:creationId xmlns:a16="http://schemas.microsoft.com/office/drawing/2014/main" id="{7BD6658B-12CA-5599-A5FD-764D31D815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Check if correct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4FA98602-ADC3-64AB-8B29-D48AE6F34F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 err="1"/>
              <a:t>xdg</a:t>
            </a:r>
            <a:r>
              <a:rPr lang="en-US" altLang="ko-KR" dirty="0"/>
              <a:t>-open &lt;map-path&gt;/</a:t>
            </a:r>
            <a:r>
              <a:rPr lang="en-US" altLang="ko-KR" dirty="0" err="1"/>
              <a:t>map.pgm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Or,</a:t>
            </a:r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 err="1"/>
              <a:t>eog</a:t>
            </a:r>
            <a:r>
              <a:rPr lang="en-US" altLang="ko-KR" dirty="0"/>
              <a:t> &lt;map-path&gt;/</a:t>
            </a:r>
            <a:r>
              <a:rPr lang="en-US" altLang="ko-KR" dirty="0" err="1"/>
              <a:t>map.pgm</a:t>
            </a:r>
            <a:endParaRPr lang="ko-KR" altLang="en-US" dirty="0"/>
          </a:p>
          <a:p>
            <a:pPr>
              <a:buFont typeface="Gill Sans MT" panose="020B0502020104020203" pitchFamily="34" charset="0"/>
              <a:buChar char="$"/>
            </a:pPr>
            <a:endParaRPr lang="ko-KR" altLang="en-US" dirty="0"/>
          </a:p>
        </p:txBody>
      </p:sp>
      <p:sp>
        <p:nvSpPr>
          <p:cNvPr id="11" name="텍스트 개체 틀 10">
            <a:extLst>
              <a:ext uri="{FF2B5EF4-FFF2-40B4-BE49-F238E27FC236}">
                <a16:creationId xmlns:a16="http://schemas.microsoft.com/office/drawing/2014/main" id="{C42A709E-D798-D0BA-52BB-646DF950EC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내용 개체 틀 11">
            <a:extLst>
              <a:ext uri="{FF2B5EF4-FFF2-40B4-BE49-F238E27FC236}">
                <a16:creationId xmlns:a16="http://schemas.microsoft.com/office/drawing/2014/main" id="{C63DDB9C-49D6-C12C-A529-96F9FAAF83EE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35237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86F06D-9EF7-0DB6-EE6A-19F9B44FC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Navigation w/ map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01C7AB-A5CA-123A-FA1C-DE15DB36124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altLang="ko-KR" dirty="0" err="1">
                <a:hlinkClick r:id="rId2"/>
              </a:rPr>
              <a:t>Robot_Navigation</a:t>
            </a:r>
            <a:endParaRPr lang="en-US" altLang="ko-KR" dirty="0"/>
          </a:p>
          <a:p>
            <a:r>
              <a:rPr lang="en-US" altLang="ko-KR" dirty="0"/>
              <a:t>https://www.notion.so/Robot_Navigation-1cf450ef7c59802eb4befdfc4b2cea12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ED2636F-49D6-F4AC-03B5-9EEDEBB08E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6DD8D84-77DD-F89C-BB9F-55D047077877}"/>
              </a:ext>
            </a:extLst>
          </p:cNvPr>
          <p:cNvSpPr/>
          <p:nvPr/>
        </p:nvSpPr>
        <p:spPr>
          <a:xfrm>
            <a:off x="2856590" y="3046089"/>
            <a:ext cx="71823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500000"/>
              </a:camera>
              <a:lightRig rig="threePt" dir="t"/>
            </a:scene3d>
          </a:bodyPr>
          <a:lstStyle/>
          <a:p>
            <a:pPr algn="ctr"/>
            <a:r>
              <a: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	NEED TO UPDATE</a:t>
            </a:r>
          </a:p>
        </p:txBody>
      </p:sp>
    </p:spTree>
    <p:extLst>
      <p:ext uri="{BB962C8B-B14F-4D97-AF65-F5344CB8AC3E}">
        <p14:creationId xmlns:p14="http://schemas.microsoft.com/office/powerpoint/2010/main" val="1118208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8202F5B-68E5-23D5-26B1-DECA19FCF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Parameter tuning???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199702-BAA9-05A2-56F9-71049B287E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slam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1B2AE2E-C374-F0AF-DEA8-FC8E68B57E0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7F5A98-7AB6-F037-4331-23C70DB0F4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altLang="ko-KR" dirty="0"/>
              <a:t>navigation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3D5713D-A807-2C39-5E16-F661C095E519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54649F0-DF01-4DC0-6C40-5FD84C89E572}"/>
              </a:ext>
            </a:extLst>
          </p:cNvPr>
          <p:cNvSpPr/>
          <p:nvPr/>
        </p:nvSpPr>
        <p:spPr>
          <a:xfrm>
            <a:off x="2856590" y="3046089"/>
            <a:ext cx="71823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500000"/>
              </a:camera>
              <a:lightRig rig="threePt" dir="t"/>
            </a:scene3d>
          </a:bodyPr>
          <a:lstStyle/>
          <a:p>
            <a:pPr algn="ctr"/>
            <a:r>
              <a: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	NEED TO UPDATE</a:t>
            </a:r>
          </a:p>
        </p:txBody>
      </p:sp>
    </p:spTree>
    <p:extLst>
      <p:ext uri="{BB962C8B-B14F-4D97-AF65-F5344CB8AC3E}">
        <p14:creationId xmlns:p14="http://schemas.microsoft.com/office/powerpoint/2010/main" val="2551289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879FF74-61FD-2942-0D25-84E019F13F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AMR controller sprint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1399231E-3D9A-873F-FC6E-CE7F548992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0180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 2 – AMR controller 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93E4CFB-141E-E6C9-20A6-4577C695B2DB}"/>
              </a:ext>
            </a:extLst>
          </p:cNvPr>
          <p:cNvSpPr/>
          <p:nvPr/>
        </p:nvSpPr>
        <p:spPr>
          <a:xfrm>
            <a:off x="3605113" y="4207871"/>
            <a:ext cx="671209" cy="2334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593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2 (Mini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Yolo</a:t>
            </a:r>
            <a:r>
              <a:rPr lang="ko-KR" altLang="en-US" dirty="0"/>
              <a:t>객체 인식 모델 활용과 성능 평가 방법 이해</a:t>
            </a:r>
          </a:p>
          <a:p>
            <a:r>
              <a:rPr lang="en-US" altLang="ko-KR" dirty="0"/>
              <a:t>Custom Dataset</a:t>
            </a:r>
            <a:r>
              <a:rPr lang="ko-KR" altLang="en-US" dirty="0"/>
              <a:t>과 </a:t>
            </a:r>
            <a:r>
              <a:rPr lang="en-US" altLang="ko-KR" dirty="0"/>
              <a:t>Fine Tuning</a:t>
            </a:r>
            <a:r>
              <a:rPr lang="ko-KR" altLang="en-US" dirty="0"/>
              <a:t>으로 자체 객체 인식 모델 구현 및 평가</a:t>
            </a:r>
          </a:p>
          <a:p>
            <a:r>
              <a:rPr lang="en-US" altLang="ko-KR" i="1" dirty="0">
                <a:highlight>
                  <a:srgbClr val="FFFF00"/>
                </a:highlight>
              </a:rPr>
              <a:t>(Optional)</a:t>
            </a:r>
            <a:r>
              <a:rPr lang="en-US" altLang="ko-KR" i="1" dirty="0" err="1">
                <a:highlight>
                  <a:srgbClr val="FFFF00"/>
                </a:highlight>
              </a:rPr>
              <a:t>Segmentation,Tracking</a:t>
            </a:r>
            <a:r>
              <a:rPr lang="en-US" altLang="ko-KR" i="1" dirty="0">
                <a:highlight>
                  <a:srgbClr val="FFFF00"/>
                </a:highlight>
              </a:rPr>
              <a:t>,</a:t>
            </a:r>
            <a:r>
              <a:rPr lang="ko-KR" altLang="en-US" i="1" dirty="0">
                <a:highlight>
                  <a:srgbClr val="FFFF00"/>
                </a:highlight>
              </a:rPr>
              <a:t>경량화 모델 등 개별 요구사항에 적합한 모델 탐색 및 성능 검증</a:t>
            </a:r>
          </a:p>
          <a:p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C6468A4B-8A2A-8BC4-E77D-E68A4DC6582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ko-KR" dirty="0"/>
              <a:t>YOLOv8 </a:t>
            </a:r>
            <a:r>
              <a:rPr lang="ko-KR" altLang="en-US" dirty="0"/>
              <a:t>기반 데이터 수집</a:t>
            </a:r>
            <a:r>
              <a:rPr lang="en-US" altLang="ko-KR" dirty="0"/>
              <a:t>/</a:t>
            </a:r>
            <a:r>
              <a:rPr lang="ko-KR" altLang="en-US" dirty="0"/>
              <a:t>학습</a:t>
            </a:r>
            <a:r>
              <a:rPr lang="en-US" altLang="ko-KR" dirty="0"/>
              <a:t>/deploy (Detection Alert)</a:t>
            </a:r>
          </a:p>
          <a:p>
            <a:pPr lvl="1"/>
            <a:r>
              <a:rPr lang="ko-KR" altLang="en-US" dirty="0"/>
              <a:t>감시용 데이터 수집</a:t>
            </a:r>
            <a:r>
              <a:rPr lang="en-US" altLang="ko-KR" dirty="0"/>
              <a:t>(bus, truck, tank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ko-KR" altLang="en-US" dirty="0"/>
              <a:t>감시용 데이터 </a:t>
            </a:r>
            <a:r>
              <a:rPr lang="ko-KR" altLang="en-US" dirty="0" err="1"/>
              <a:t>라벨링</a:t>
            </a:r>
            <a:endParaRPr lang="en-US" altLang="ko-KR" dirty="0"/>
          </a:p>
          <a:p>
            <a:pPr lvl="1"/>
            <a:r>
              <a:rPr lang="en-US" altLang="ko-KR" dirty="0"/>
              <a:t>YOLOv8 </a:t>
            </a:r>
            <a:r>
              <a:rPr lang="ko-KR" altLang="en-US" dirty="0"/>
              <a:t>기반 학습</a:t>
            </a:r>
            <a:endParaRPr lang="en-US" altLang="ko-KR" dirty="0"/>
          </a:p>
          <a:p>
            <a:pPr lvl="1"/>
            <a:r>
              <a:rPr lang="en-US" altLang="ko-KR" dirty="0"/>
              <a:t>YOLOv8 Object Detection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Porting to ROS</a:t>
            </a:r>
          </a:p>
          <a:p>
            <a:pPr lvl="1"/>
            <a:r>
              <a:rPr lang="en-US" altLang="ko-KR" dirty="0"/>
              <a:t>Create Detection Alert Node</a:t>
            </a:r>
          </a:p>
          <a:p>
            <a:pPr lvl="1"/>
            <a:r>
              <a:rPr lang="en-US" altLang="ko-KR" dirty="0"/>
              <a:t>Generate Topics to send image and Obj. Det. results</a:t>
            </a:r>
          </a:p>
          <a:p>
            <a:pPr lvl="1"/>
            <a:r>
              <a:rPr lang="en-US" altLang="ko-KR" dirty="0"/>
              <a:t>Create Subscriber node and display image and print data from the Topic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078227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E1790A-B692-446D-1A1D-AF984C91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Exercise 6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54A50-13DF-427D-C255-7E9A3A035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Perform Detail Design of AMR Controller Module using Process Flow Diagram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42111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67E18-5F35-801A-AC44-9126DCE8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Design hint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7B73B8B-1D34-96FE-FA0F-EE3DF5691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4223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Initial Pose</a:t>
            </a:r>
          </a:p>
          <a:p>
            <a:pPr lvl="1"/>
            <a:r>
              <a:rPr lang="en-US" altLang="ko-KR" dirty="0"/>
              <a:t>nav2</a:t>
            </a:r>
          </a:p>
          <a:p>
            <a:pPr lvl="1"/>
            <a:r>
              <a:rPr lang="en-US" altLang="ko-KR" dirty="0"/>
              <a:t>rviz2 – 2D estimate pose</a:t>
            </a:r>
          </a:p>
          <a:p>
            <a:pPr lvl="1"/>
            <a:r>
              <a:rPr lang="en-US" altLang="ko-KR" dirty="0"/>
              <a:t>ros2 topic echo /</a:t>
            </a:r>
            <a:r>
              <a:rPr lang="en-US" altLang="ko-KR" dirty="0" err="1"/>
              <a:t>initialpose</a:t>
            </a:r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How do you find AMR current position and orientation?</a:t>
            </a:r>
          </a:p>
          <a:p>
            <a:r>
              <a:rPr lang="en-US" altLang="ko-KR" dirty="0"/>
              <a:t>Sending Goals</a:t>
            </a:r>
          </a:p>
          <a:p>
            <a:pPr lvl="1"/>
            <a:r>
              <a:rPr lang="en-US" altLang="ko-KR" dirty="0"/>
              <a:t>nav2</a:t>
            </a:r>
          </a:p>
          <a:p>
            <a:pPr lvl="1"/>
            <a:r>
              <a:rPr lang="en-US" altLang="ko-KR" dirty="0"/>
              <a:t>Rviz2 – send goals</a:t>
            </a:r>
          </a:p>
          <a:p>
            <a:pPr lvl="2"/>
            <a:r>
              <a:rPr lang="en-US" altLang="ko-KR" dirty="0" err="1"/>
              <a:t>ActionClient</a:t>
            </a:r>
            <a:endParaRPr lang="en-US" altLang="ko-KR" dirty="0"/>
          </a:p>
          <a:p>
            <a:pPr lvl="2"/>
            <a:r>
              <a:rPr lang="en-US" altLang="ko-KR" dirty="0" err="1"/>
              <a:t>NavigateToPose.send_goal_async</a:t>
            </a:r>
            <a:r>
              <a:rPr lang="en-US" altLang="ko-KR" dirty="0"/>
              <a:t>()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0757210-31C6-7774-B50D-3A3F2FE81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416944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Stopping Navigation</a:t>
            </a:r>
            <a:br>
              <a:rPr lang="en-US" altLang="ko-KR" dirty="0"/>
            </a:br>
            <a:r>
              <a:rPr lang="en-US" altLang="ko-KR" dirty="0" err="1"/>
              <a:t>NavigateToPose.cancel_all_goals_async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Sending multiple goals</a:t>
            </a:r>
          </a:p>
          <a:p>
            <a:pPr lvl="1"/>
            <a:r>
              <a:rPr lang="en-US" altLang="ko-KR" dirty="0" err="1"/>
              <a:t>ActionClient</a:t>
            </a: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follow_waypoints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Manual control of AMR Odometry</a:t>
            </a:r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How to move forward, backward, left and right???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1D3CE8A-F054-8E3E-1062-8A5C9BF41E71}"/>
              </a:ext>
            </a:extLst>
          </p:cNvPr>
          <p:cNvSpPr/>
          <p:nvPr/>
        </p:nvSpPr>
        <p:spPr>
          <a:xfrm>
            <a:off x="2856590" y="3046089"/>
            <a:ext cx="71823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500000"/>
              </a:camera>
              <a:lightRig rig="threePt" dir="t"/>
            </a:scene3d>
          </a:bodyPr>
          <a:lstStyle/>
          <a:p>
            <a:pPr algn="ctr"/>
            <a:r>
              <a: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	NEED TO UPDATE</a:t>
            </a:r>
          </a:p>
        </p:txBody>
      </p:sp>
    </p:spTree>
    <p:extLst>
      <p:ext uri="{BB962C8B-B14F-4D97-AF65-F5344CB8AC3E}">
        <p14:creationId xmlns:p14="http://schemas.microsoft.com/office/powerpoint/2010/main" val="10908003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A92277E4-83B3-32BC-DFF2-1471103388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What is the follow Algorithm?</a:t>
            </a:r>
            <a:endParaRPr lang="ko-KR" altLang="en-US" dirty="0"/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40B50F-A8AD-116C-CC68-161CDB0A8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Left/Right?</a:t>
            </a:r>
          </a:p>
          <a:p>
            <a:r>
              <a:rPr lang="en-US" altLang="ko-KR" dirty="0"/>
              <a:t>Forward/Backward?</a:t>
            </a:r>
          </a:p>
          <a:p>
            <a:r>
              <a:rPr lang="en-US" altLang="ko-KR" dirty="0"/>
              <a:t>Velocity?</a:t>
            </a:r>
          </a:p>
          <a:p>
            <a:r>
              <a:rPr lang="en-US" altLang="ko-KR" dirty="0"/>
              <a:t>Camera position?</a:t>
            </a:r>
          </a:p>
          <a:p>
            <a:r>
              <a:rPr lang="en-US" altLang="ko-KR" dirty="0"/>
              <a:t>Depth?</a:t>
            </a:r>
            <a:r>
              <a:rPr lang="ko-KR" altLang="en-US" dirty="0"/>
              <a:t> </a:t>
            </a:r>
            <a:r>
              <a:rPr lang="en-US" altLang="ko-KR" dirty="0"/>
              <a:t>Local/Global Coordinate transform?</a:t>
            </a:r>
          </a:p>
        </p:txBody>
      </p:sp>
    </p:spTree>
    <p:extLst>
      <p:ext uri="{BB962C8B-B14F-4D97-AF65-F5344CB8AC3E}">
        <p14:creationId xmlns:p14="http://schemas.microsoft.com/office/powerpoint/2010/main" val="424588215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542105-CB61-C027-1EAA-F10CB815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Detail Design Review by each team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2C686-F4AF-AC6F-253F-27CC95C61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Using the process flow diagram present team’s design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4000127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 2 – AMR controller 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93E4CFB-141E-E6C9-20A6-4577C695B2DB}"/>
              </a:ext>
            </a:extLst>
          </p:cNvPr>
          <p:cNvSpPr/>
          <p:nvPr/>
        </p:nvSpPr>
        <p:spPr>
          <a:xfrm>
            <a:off x="4869709" y="4888807"/>
            <a:ext cx="671209" cy="2334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5634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867E18-5F35-801A-AC44-9126DCE83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 hint</a:t>
            </a:r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F7B73B8B-1D34-96FE-FA0F-EE3DF56917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4042233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Initial Pose</a:t>
            </a:r>
          </a:p>
          <a:p>
            <a:pPr lvl="1"/>
            <a:r>
              <a:rPr lang="en-US" altLang="ko-KR" dirty="0"/>
              <a:t>nav2</a:t>
            </a:r>
          </a:p>
          <a:p>
            <a:pPr lvl="1"/>
            <a:r>
              <a:rPr lang="en-US" altLang="ko-KR" dirty="0"/>
              <a:t>rviz2 – 2D estimate pose</a:t>
            </a:r>
          </a:p>
          <a:p>
            <a:pPr lvl="1"/>
            <a:r>
              <a:rPr lang="en-US" altLang="ko-KR" dirty="0"/>
              <a:t>ros2 topic echo /</a:t>
            </a:r>
            <a:r>
              <a:rPr lang="en-US" altLang="ko-KR" dirty="0" err="1"/>
              <a:t>initialpose</a:t>
            </a:r>
            <a:endParaRPr lang="en-US" altLang="ko-KR" dirty="0"/>
          </a:p>
          <a:p>
            <a:r>
              <a:rPr lang="en-US" altLang="ko-KR" dirty="0"/>
              <a:t>Sending Goals</a:t>
            </a:r>
          </a:p>
          <a:p>
            <a:pPr lvl="1"/>
            <a:r>
              <a:rPr lang="en-US" altLang="ko-KR" dirty="0"/>
              <a:t>nav2</a:t>
            </a:r>
          </a:p>
          <a:p>
            <a:pPr lvl="1"/>
            <a:r>
              <a:rPr lang="en-US" altLang="ko-KR" dirty="0"/>
              <a:t>Rviz2 – send goals</a:t>
            </a:r>
          </a:p>
          <a:p>
            <a:pPr lvl="2"/>
            <a:r>
              <a:rPr lang="en-US" altLang="ko-KR" dirty="0" err="1"/>
              <a:t>ActionClient</a:t>
            </a:r>
            <a:endParaRPr lang="en-US" altLang="ko-KR" dirty="0"/>
          </a:p>
          <a:p>
            <a:pPr lvl="2"/>
            <a:r>
              <a:rPr lang="en-US" altLang="ko-KR" dirty="0" err="1"/>
              <a:t>NavigateToPose.send_goal_async</a:t>
            </a:r>
            <a:r>
              <a:rPr lang="en-US" altLang="ko-KR" dirty="0"/>
              <a:t>()</a:t>
            </a:r>
          </a:p>
          <a:p>
            <a:pPr lvl="1"/>
            <a:r>
              <a:rPr lang="en-US" altLang="ko-KR" dirty="0"/>
              <a:t>ros2 topic echo /</a:t>
            </a:r>
            <a:r>
              <a:rPr lang="en-US" altLang="ko-KR" dirty="0" err="1"/>
              <a:t>amcl_pose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50757210-31C6-7774-B50D-3A3F2FE810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4169448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dirty="0"/>
              <a:t>Stopping Navigation</a:t>
            </a:r>
          </a:p>
          <a:p>
            <a:pPr lvl="1"/>
            <a:r>
              <a:rPr lang="en-US" altLang="ko-KR" dirty="0" err="1"/>
              <a:t>ActionClient</a:t>
            </a:r>
            <a:endParaRPr lang="en-US" altLang="ko-KR" dirty="0"/>
          </a:p>
          <a:p>
            <a:pPr lvl="1"/>
            <a:r>
              <a:rPr lang="en-US" altLang="ko-KR" dirty="0" err="1"/>
              <a:t>NavigateToPose.cancel_all_goals_async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Sending multiple goals</a:t>
            </a:r>
          </a:p>
          <a:p>
            <a:pPr lvl="1"/>
            <a:r>
              <a:rPr lang="en-US" altLang="ko-KR" dirty="0" err="1"/>
              <a:t>ActionClient</a:t>
            </a:r>
            <a:endParaRPr lang="en-US" altLang="ko-KR" dirty="0"/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follow_waypoints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Manual control of AMR Odometry</a:t>
            </a:r>
          </a:p>
          <a:p>
            <a:pPr lvl="1"/>
            <a:r>
              <a:rPr lang="en-US" altLang="ko-KR" dirty="0"/>
              <a:t>Twist</a:t>
            </a:r>
          </a:p>
          <a:p>
            <a:pPr lvl="1"/>
            <a:r>
              <a:rPr lang="en-US" altLang="ko-KR" dirty="0"/>
              <a:t>/</a:t>
            </a:r>
            <a:r>
              <a:rPr lang="en-US" altLang="ko-KR" dirty="0" err="1"/>
              <a:t>cmd</a:t>
            </a:r>
            <a:r>
              <a:rPr lang="en-US" altLang="ko-KR" dirty="0"/>
              <a:t>-vel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034C4CE-0DAB-FBFF-1B21-39278900A863}"/>
              </a:ext>
            </a:extLst>
          </p:cNvPr>
          <p:cNvSpPr/>
          <p:nvPr/>
        </p:nvSpPr>
        <p:spPr>
          <a:xfrm>
            <a:off x="2856590" y="3046089"/>
            <a:ext cx="71823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500000"/>
              </a:camera>
              <a:lightRig rig="threePt" dir="t"/>
            </a:scene3d>
          </a:bodyPr>
          <a:lstStyle/>
          <a:p>
            <a:pPr algn="ctr"/>
            <a:r>
              <a: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	NEED TO UPDATE</a:t>
            </a:r>
          </a:p>
        </p:txBody>
      </p:sp>
    </p:spTree>
    <p:extLst>
      <p:ext uri="{BB962C8B-B14F-4D97-AF65-F5344CB8AC3E}">
        <p14:creationId xmlns:p14="http://schemas.microsoft.com/office/powerpoint/2010/main" val="30593804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DB7C-CFB0-B997-300B-2DF09B57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Expected outcome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A54A34-D255-8FE4-16F6-5B509EB27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AMR navigates to avoid obstacles, ignores dummies,  track, and follow target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381967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 2 – AMR controller 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93E4CFB-141E-E6C9-20A6-4577C695B2DB}"/>
              </a:ext>
            </a:extLst>
          </p:cNvPr>
          <p:cNvSpPr/>
          <p:nvPr/>
        </p:nvSpPr>
        <p:spPr>
          <a:xfrm rot="10800000">
            <a:off x="8341869" y="4237055"/>
            <a:ext cx="671209" cy="2334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84074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E1790A-B692-446D-1A1D-AF984C91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Exercise 7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54A50-13DF-427D-C255-7E9A3A035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Perform coding and testing of AMR Controller Module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8852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314EDE00-5D45-79A3-71C5-992EF6378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Coding hint</a:t>
            </a:r>
            <a:endParaRPr lang="ko-KR" altLang="en-US" dirty="0"/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3A66A9CB-23E2-AC74-7EA3-D64F94A397D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631916" y="2973281"/>
            <a:ext cx="2276793" cy="1524213"/>
          </a:xfrm>
        </p:spPr>
      </p:pic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CCD0569-DB88-085E-F04C-BC320A3B7D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F18B171-7F63-4650-D272-A732BA58C6DA}"/>
              </a:ext>
            </a:extLst>
          </p:cNvPr>
          <p:cNvSpPr/>
          <p:nvPr/>
        </p:nvSpPr>
        <p:spPr>
          <a:xfrm>
            <a:off x="2856590" y="3046089"/>
            <a:ext cx="71823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500000"/>
              </a:camera>
              <a:lightRig rig="threePt" dir="t"/>
            </a:scene3d>
          </a:bodyPr>
          <a:lstStyle/>
          <a:p>
            <a:pPr algn="ctr"/>
            <a:r>
              <a: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	NEED TO UPDATE</a:t>
            </a:r>
          </a:p>
        </p:txBody>
      </p:sp>
    </p:spTree>
    <p:extLst>
      <p:ext uri="{BB962C8B-B14F-4D97-AF65-F5344CB8AC3E}">
        <p14:creationId xmlns:p14="http://schemas.microsoft.com/office/powerpoint/2010/main" val="3904367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3 (Mini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ko-KR" altLang="en-US" dirty="0"/>
              <a:t> </a:t>
            </a:r>
            <a:r>
              <a:rPr lang="en-US" altLang="ko-KR" dirty="0"/>
              <a:t>AMR(Autonomous Mobile Robot) Turtlebot4 </a:t>
            </a:r>
            <a:r>
              <a:rPr lang="ko-KR" altLang="en-US" dirty="0"/>
              <a:t>개발 환경 구축</a:t>
            </a:r>
            <a:endParaRPr lang="en-US" altLang="ko-KR" dirty="0"/>
          </a:p>
          <a:p>
            <a:r>
              <a:rPr lang="ko-KR" altLang="en-US" dirty="0"/>
              <a:t>로봇 개발 환경에 완성 모델 서빙 및 테스트 </a:t>
            </a:r>
            <a:r>
              <a:rPr lang="en-US" altLang="ko-KR" dirty="0"/>
              <a:t>/ </a:t>
            </a:r>
            <a:r>
              <a:rPr lang="ko-KR" altLang="en-US" dirty="0"/>
              <a:t>로봇 </a:t>
            </a:r>
            <a:r>
              <a:rPr lang="en-US" altLang="ko-KR" dirty="0"/>
              <a:t>H/W, </a:t>
            </a:r>
            <a:r>
              <a:rPr lang="ko-KR" altLang="en-US" dirty="0">
                <a:highlight>
                  <a:srgbClr val="FFFF00"/>
                </a:highlight>
              </a:rPr>
              <a:t>제반 환경의 한계점 도출</a:t>
            </a:r>
          </a:p>
          <a:p>
            <a:pPr lvl="1"/>
            <a:r>
              <a:rPr lang="en-US" altLang="ko-KR" dirty="0"/>
              <a:t>Tracking</a:t>
            </a:r>
            <a:r>
              <a:rPr lang="ko-KR" altLang="en-US" dirty="0"/>
              <a:t> 데이터 수집</a:t>
            </a:r>
            <a:r>
              <a:rPr lang="en-US" altLang="ko-KR" dirty="0"/>
              <a:t>(bus, truck, tank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Tracking</a:t>
            </a:r>
            <a:r>
              <a:rPr lang="ko-KR" altLang="en-US" dirty="0"/>
              <a:t> 데이터 </a:t>
            </a:r>
            <a:r>
              <a:rPr lang="ko-KR" altLang="en-US" dirty="0" err="1"/>
              <a:t>라벨링</a:t>
            </a:r>
            <a:endParaRPr lang="en-US" altLang="ko-KR" dirty="0"/>
          </a:p>
          <a:p>
            <a:pPr lvl="1"/>
            <a:r>
              <a:rPr lang="en-US" altLang="ko-KR" dirty="0"/>
              <a:t>YOLOv8 </a:t>
            </a:r>
            <a:r>
              <a:rPr lang="ko-KR" altLang="en-US" dirty="0"/>
              <a:t>기반 학습</a:t>
            </a:r>
            <a:endParaRPr lang="en-US" altLang="ko-KR" dirty="0"/>
          </a:p>
          <a:p>
            <a:pPr lvl="1"/>
            <a:r>
              <a:rPr lang="en-US" altLang="ko-KR" dirty="0"/>
              <a:t>YOLOv8 Object </a:t>
            </a:r>
            <a:r>
              <a:rPr lang="en-US" altLang="ko-KR" dirty="0">
                <a:solidFill>
                  <a:srgbClr val="FF0000"/>
                </a:solidFill>
              </a:rPr>
              <a:t>Tracking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C334E-1E2B-543E-D8B8-5F041E863F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 fontScale="92500" lnSpcReduction="10000"/>
          </a:bodyPr>
          <a:lstStyle/>
          <a:p>
            <a:r>
              <a:rPr lang="en-US" altLang="ko-KR" dirty="0"/>
              <a:t>Turtlebot4 </a:t>
            </a:r>
            <a:r>
              <a:rPr lang="ko-KR" altLang="en-US" dirty="0"/>
              <a:t>시뮬레이션 환경 구축</a:t>
            </a:r>
          </a:p>
          <a:p>
            <a:pPr lvl="1"/>
            <a:r>
              <a:rPr lang="en-US" altLang="ko-KR" dirty="0"/>
              <a:t>SLAM</a:t>
            </a:r>
            <a:r>
              <a:rPr lang="ko-KR" altLang="en-US" dirty="0"/>
              <a:t>과 </a:t>
            </a:r>
            <a:r>
              <a:rPr lang="en-US" altLang="ko-KR" dirty="0"/>
              <a:t>Map </a:t>
            </a:r>
            <a:r>
              <a:rPr lang="ko-KR" altLang="en-US" dirty="0"/>
              <a:t>생성 및 파라미터 튜닝</a:t>
            </a:r>
            <a:r>
              <a:rPr lang="en-US" altLang="ko-KR" dirty="0"/>
              <a:t>(Localization, AMCL)</a:t>
            </a:r>
          </a:p>
          <a:p>
            <a:pPr lvl="1"/>
            <a:r>
              <a:rPr lang="en-US" altLang="ko-KR" dirty="0" err="1"/>
              <a:t>AutoSLAM</a:t>
            </a:r>
            <a:r>
              <a:rPr lang="ko-KR" altLang="en-US" dirty="0"/>
              <a:t>으로 맵 생성</a:t>
            </a:r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64472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7AC6A-13FF-73B7-4A87-244CA8EC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TurtleSIM</a:t>
            </a:r>
            <a:r>
              <a:rPr lang="en-US" altLang="ko-KR" dirty="0"/>
              <a:t> to test following logic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A1DF82F-5D07-4D2D-CB3D-C45712764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9700" y="1806183"/>
            <a:ext cx="4645152" cy="801943"/>
          </a:xfrm>
        </p:spPr>
        <p:txBody>
          <a:bodyPr/>
          <a:lstStyle/>
          <a:p>
            <a:r>
              <a:rPr lang="en-US" altLang="ko-KR" dirty="0"/>
              <a:t>Step2: PC Term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14D44-3650-D129-0DCC-3FDBF7E31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700" y="2610904"/>
            <a:ext cx="4645152" cy="1462333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source ~/</a:t>
            </a:r>
            <a:r>
              <a:rPr lang="en-US" altLang="ko-KR" dirty="0" err="1"/>
              <a:t>bashrc</a:t>
            </a:r>
            <a:endParaRPr lang="en-US" altLang="ko-KR" dirty="0"/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ros2 run turtlebot3_teleop </a:t>
            </a:r>
            <a:r>
              <a:rPr lang="en-US" altLang="ko-KR" dirty="0" err="1"/>
              <a:t>teleop_keyboard</a:t>
            </a:r>
            <a:endParaRPr lang="en-US" altLang="ko-KR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EFEC76B0-FC5C-07E3-561B-7DDD9C5F5DAA}"/>
              </a:ext>
            </a:extLst>
          </p:cNvPr>
          <p:cNvSpPr txBox="1">
            <a:spLocks/>
          </p:cNvSpPr>
          <p:nvPr/>
        </p:nvSpPr>
        <p:spPr>
          <a:xfrm>
            <a:off x="1460592" y="1762757"/>
            <a:ext cx="4645152" cy="802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Step1: PC Term 1</a:t>
            </a:r>
            <a:endParaRPr lang="ko-KR" altLang="en-US" dirty="0"/>
          </a:p>
        </p:txBody>
      </p:sp>
      <p:sp>
        <p:nvSpPr>
          <p:cNvPr id="14" name="내용 개체 틀 6">
            <a:extLst>
              <a:ext uri="{FF2B5EF4-FFF2-40B4-BE49-F238E27FC236}">
                <a16:creationId xmlns:a16="http://schemas.microsoft.com/office/drawing/2014/main" id="{CE48831F-3F04-F4D8-93FF-0D204104DF04}"/>
              </a:ext>
            </a:extLst>
          </p:cNvPr>
          <p:cNvSpPr txBox="1">
            <a:spLocks/>
          </p:cNvSpPr>
          <p:nvPr/>
        </p:nvSpPr>
        <p:spPr>
          <a:xfrm>
            <a:off x="1460592" y="2608127"/>
            <a:ext cx="4645152" cy="1465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source ~/</a:t>
            </a:r>
            <a:r>
              <a:rPr lang="en-US" altLang="ko-KR" dirty="0" err="1"/>
              <a:t>bashrc</a:t>
            </a:r>
            <a:endParaRPr lang="en-US" altLang="ko-KR" dirty="0"/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ros2 run </a:t>
            </a:r>
            <a:r>
              <a:rPr lang="en-US" altLang="ko-KR" dirty="0" err="1"/>
              <a:t>turtlesim</a:t>
            </a:r>
            <a:r>
              <a:rPr lang="en-US" altLang="ko-KR" dirty="0"/>
              <a:t> </a:t>
            </a:r>
            <a:r>
              <a:rPr lang="en-US" altLang="ko-KR" dirty="0" err="1"/>
              <a:t>turtlesim_node</a:t>
            </a:r>
            <a:r>
              <a:rPr lang="en-US" altLang="ko-KR" dirty="0"/>
              <a:t> --</a:t>
            </a:r>
            <a:r>
              <a:rPr lang="en-US" altLang="ko-KR" dirty="0" err="1"/>
              <a:t>ros-args</a:t>
            </a:r>
            <a:r>
              <a:rPr lang="en-US" altLang="ko-KR" dirty="0"/>
              <a:t> -r /turtle1/</a:t>
            </a:r>
            <a:r>
              <a:rPr lang="en-US" altLang="ko-KR" dirty="0" err="1"/>
              <a:t>cmd_vel</a:t>
            </a:r>
            <a:r>
              <a:rPr lang="en-US" altLang="ko-KR" dirty="0"/>
              <a:t>:=/</a:t>
            </a:r>
            <a:r>
              <a:rPr lang="en-US" altLang="ko-KR" dirty="0" err="1"/>
              <a:t>cmd_vel</a:t>
            </a:r>
            <a:endParaRPr lang="en-US" altLang="ko-KR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EA188CC-BE4C-BE69-7E25-3BFBA1EA31F5}"/>
              </a:ext>
            </a:extLst>
          </p:cNvPr>
          <p:cNvSpPr/>
          <p:nvPr/>
        </p:nvSpPr>
        <p:spPr>
          <a:xfrm>
            <a:off x="2856590" y="3046089"/>
            <a:ext cx="7182355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>
                <a:rot lat="0" lon="0" rev="1500000"/>
              </a:camera>
              <a:lightRig rig="threePt" dir="t"/>
            </a:scene3d>
          </a:bodyPr>
          <a:lstStyle/>
          <a:p>
            <a:pPr algn="ctr"/>
            <a:r>
              <a:rPr lang="en-US" altLang="ko-KR" sz="54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	NEED TO UPDATE</a:t>
            </a:r>
          </a:p>
        </p:txBody>
      </p:sp>
    </p:spTree>
    <p:extLst>
      <p:ext uri="{BB962C8B-B14F-4D97-AF65-F5344CB8AC3E}">
        <p14:creationId xmlns:p14="http://schemas.microsoft.com/office/powerpoint/2010/main" val="10664583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Uploaded image">
            <a:extLst>
              <a:ext uri="{FF2B5EF4-FFF2-40B4-BE49-F238E27FC236}">
                <a16:creationId xmlns:a16="http://schemas.microsoft.com/office/drawing/2014/main" id="{3EF8F8B1-AE67-CC6F-413F-0AFE43ECF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9488" y="0"/>
            <a:ext cx="10231437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2092118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Uploaded image">
            <a:extLst>
              <a:ext uri="{FF2B5EF4-FFF2-40B4-BE49-F238E27FC236}">
                <a16:creationId xmlns:a16="http://schemas.microsoft.com/office/drawing/2014/main" id="{9F17376C-5E04-DE01-D15D-2ED74E1A3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688"/>
            <a:ext cx="12192000" cy="474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45610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Uploaded image">
            <a:extLst>
              <a:ext uri="{FF2B5EF4-FFF2-40B4-BE49-F238E27FC236}">
                <a16:creationId xmlns:a16="http://schemas.microsoft.com/office/drawing/2014/main" id="{44C3308E-CE3B-1210-22B4-318E7C75B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055688"/>
            <a:ext cx="12192000" cy="47450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46486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97AC6A-13FF-73B7-4A87-244CA8ECC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Using </a:t>
            </a:r>
            <a:r>
              <a:rPr lang="en-US" altLang="ko-KR" dirty="0" err="1"/>
              <a:t>TurtleSIM</a:t>
            </a:r>
            <a:r>
              <a:rPr lang="en-US" altLang="ko-KR" dirty="0"/>
              <a:t> to test following logic</a:t>
            </a:r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FA1DF82F-5D07-4D2D-CB3D-C457127645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9700" y="1806183"/>
            <a:ext cx="4645152" cy="801943"/>
          </a:xfrm>
        </p:spPr>
        <p:txBody>
          <a:bodyPr/>
          <a:lstStyle/>
          <a:p>
            <a:r>
              <a:rPr lang="en-US" altLang="ko-KR" dirty="0"/>
              <a:t>Step2: PC Term 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E14D44-3650-D129-0DCC-3FDBF7E31C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9700" y="2610904"/>
            <a:ext cx="4645152" cy="1462333"/>
          </a:xfrm>
          <a:ln>
            <a:solidFill>
              <a:schemeClr val="tx1"/>
            </a:solidFill>
          </a:ln>
        </p:spPr>
        <p:txBody>
          <a:bodyPr/>
          <a:lstStyle/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source ~/</a:t>
            </a:r>
            <a:r>
              <a:rPr lang="en-US" altLang="ko-KR" dirty="0" err="1"/>
              <a:t>bashrc</a:t>
            </a:r>
            <a:endParaRPr lang="en-US" altLang="ko-KR" dirty="0"/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ros2 run turtlebot3_teleop </a:t>
            </a:r>
            <a:r>
              <a:rPr lang="en-US" altLang="ko-KR" dirty="0" err="1"/>
              <a:t>teleop_keyboard</a:t>
            </a:r>
            <a:endParaRPr lang="en-US" altLang="ko-KR" dirty="0"/>
          </a:p>
        </p:txBody>
      </p:sp>
      <p:sp>
        <p:nvSpPr>
          <p:cNvPr id="13" name="텍스트 개체 틀 13">
            <a:extLst>
              <a:ext uri="{FF2B5EF4-FFF2-40B4-BE49-F238E27FC236}">
                <a16:creationId xmlns:a16="http://schemas.microsoft.com/office/drawing/2014/main" id="{EFEC76B0-FC5C-07E3-561B-7DDD9C5F5DAA}"/>
              </a:ext>
            </a:extLst>
          </p:cNvPr>
          <p:cNvSpPr txBox="1">
            <a:spLocks/>
          </p:cNvSpPr>
          <p:nvPr/>
        </p:nvSpPr>
        <p:spPr>
          <a:xfrm>
            <a:off x="1460592" y="1762757"/>
            <a:ext cx="4645152" cy="80223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1" hangingPunct="1">
              <a:lnSpc>
                <a:spcPct val="10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200" b="0" kern="1200" cap="all" baseline="0">
                <a:solidFill>
                  <a:schemeClr val="accent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20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None/>
              <a:defRPr sz="1600" b="1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Step1: PC Term 1</a:t>
            </a:r>
            <a:endParaRPr lang="ko-KR" altLang="en-US" dirty="0"/>
          </a:p>
        </p:txBody>
      </p:sp>
      <p:sp>
        <p:nvSpPr>
          <p:cNvPr id="14" name="내용 개체 틀 6">
            <a:extLst>
              <a:ext uri="{FF2B5EF4-FFF2-40B4-BE49-F238E27FC236}">
                <a16:creationId xmlns:a16="http://schemas.microsoft.com/office/drawing/2014/main" id="{CE48831F-3F04-F4D8-93FF-0D204104DF04}"/>
              </a:ext>
            </a:extLst>
          </p:cNvPr>
          <p:cNvSpPr txBox="1">
            <a:spLocks/>
          </p:cNvSpPr>
          <p:nvPr/>
        </p:nvSpPr>
        <p:spPr>
          <a:xfrm>
            <a:off x="1460592" y="2608127"/>
            <a:ext cx="4645152" cy="146511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8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400" kern="1200" cap="none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Clr>
                <a:schemeClr val="accent1"/>
              </a:buClr>
              <a:buSzPct val="100000"/>
              <a:buFont typeface="Arial" panose="020B0604020202020204" pitchFamily="34" charset="0"/>
              <a:buChar char="•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source ~/</a:t>
            </a:r>
            <a:r>
              <a:rPr lang="en-US" altLang="ko-KR" dirty="0" err="1"/>
              <a:t>bashrc</a:t>
            </a:r>
            <a:endParaRPr lang="en-US" altLang="ko-KR" dirty="0"/>
          </a:p>
          <a:p>
            <a:pPr>
              <a:buFont typeface="Gill Sans MT" panose="020B0502020104020203" pitchFamily="34" charset="0"/>
              <a:buChar char="$"/>
            </a:pPr>
            <a:r>
              <a:rPr lang="en-US" altLang="ko-KR" dirty="0"/>
              <a:t>ros2 run </a:t>
            </a:r>
            <a:r>
              <a:rPr lang="en-US" altLang="ko-KR" dirty="0" err="1"/>
              <a:t>turtlesim</a:t>
            </a:r>
            <a:r>
              <a:rPr lang="en-US" altLang="ko-KR" dirty="0"/>
              <a:t> </a:t>
            </a:r>
            <a:r>
              <a:rPr lang="en-US" altLang="ko-KR" dirty="0" err="1"/>
              <a:t>turtlesim_node</a:t>
            </a:r>
            <a:r>
              <a:rPr lang="en-US" altLang="ko-KR" dirty="0"/>
              <a:t> --</a:t>
            </a:r>
            <a:r>
              <a:rPr lang="en-US" altLang="ko-KR" dirty="0" err="1"/>
              <a:t>ros-args</a:t>
            </a:r>
            <a:r>
              <a:rPr lang="en-US" altLang="ko-KR" dirty="0"/>
              <a:t> -r /turtle1/</a:t>
            </a:r>
            <a:r>
              <a:rPr lang="en-US" altLang="ko-KR" dirty="0" err="1"/>
              <a:t>cmd_vel</a:t>
            </a:r>
            <a:r>
              <a:rPr lang="en-US" altLang="ko-KR" dirty="0"/>
              <a:t>:=/</a:t>
            </a:r>
            <a:r>
              <a:rPr lang="en-US" altLang="ko-KR" dirty="0" err="1"/>
              <a:t>cmd_vel</a:t>
            </a:r>
            <a:endParaRPr lang="en-US" altLang="ko-KR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9653C0FA-9809-7E86-D2FF-6ECB9D0D10F8}"/>
              </a:ext>
            </a:extLst>
          </p:cNvPr>
          <p:cNvCxnSpPr/>
          <p:nvPr/>
        </p:nvCxnSpPr>
        <p:spPr>
          <a:xfrm flipH="1" flipV="1">
            <a:off x="8287966" y="3900791"/>
            <a:ext cx="739302" cy="1342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38A1EDF0-72A3-44CB-3333-0D86BECF37F3}"/>
              </a:ext>
            </a:extLst>
          </p:cNvPr>
          <p:cNvSpPr txBox="1"/>
          <p:nvPr/>
        </p:nvSpPr>
        <p:spPr>
          <a:xfrm>
            <a:off x="9182911" y="5350213"/>
            <a:ext cx="2398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Replace with your code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3986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542105-CB61-C027-1EAA-F10CB815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Code Review by each team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2C686-F4AF-AC6F-253F-27CC95C61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actual results against the expected results and explain the code generated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251625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45808F-8C32-5C2A-47D0-17DB632C4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Sprint 1&amp;2 – Detection Alert/AMR Controller Integration &amp; Test</a:t>
            </a:r>
            <a:endParaRPr lang="ko-KR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71817B5-B987-E6DD-386B-A314B19E90B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8850" y="2016125"/>
            <a:ext cx="4848624" cy="3449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093E4CFB-141E-E6C9-20A6-4577C695B2DB}"/>
              </a:ext>
            </a:extLst>
          </p:cNvPr>
          <p:cNvSpPr/>
          <p:nvPr/>
        </p:nvSpPr>
        <p:spPr>
          <a:xfrm rot="10800000">
            <a:off x="8546150" y="3507480"/>
            <a:ext cx="671209" cy="233464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29347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59DB7C-CFB0-B997-300B-2DF09B57C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Expected outcome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CBD51-1900-7E18-1FE0-09B0EFCB5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Detection Alert and AMR Controller able to pass topics for necessary actions between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039402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BCE1790A-B692-446D-1A1D-AF984C91F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Team Exercise 8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B354A50-13DF-427D-C255-7E9A3A0358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Perform integrate and test of </a:t>
            </a:r>
            <a:r>
              <a:rPr lang="en-US" altLang="ko-KR" u="sng" dirty="0"/>
              <a:t>Detection Alert and AMR Controller </a:t>
            </a:r>
            <a:r>
              <a:rPr lang="en-US" altLang="ko-KR" dirty="0"/>
              <a:t>Modules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378018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9542105-CB61-C027-1EAA-F10CB8152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Results &amp; Code Review by each team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292C686-F4AF-AC6F-253F-27CC95C61D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Show actual results against the expected results and explain the code written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508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4 (Mini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ko-KR" i="1" dirty="0">
                <a:highlight>
                  <a:srgbClr val="FFFF00"/>
                </a:highlight>
              </a:rPr>
              <a:t>Turtlebot4 Navigation</a:t>
            </a:r>
            <a:r>
              <a:rPr lang="ko-KR" altLang="en-US" i="1" dirty="0">
                <a:highlight>
                  <a:srgbClr val="FFFF00"/>
                </a:highlight>
              </a:rPr>
              <a:t>과 파라미터 튜닝</a:t>
            </a:r>
            <a:r>
              <a:rPr lang="en-US" altLang="ko-KR" i="1" dirty="0">
                <a:highlight>
                  <a:srgbClr val="FFFF00"/>
                </a:highlight>
              </a:rPr>
              <a:t>(Local </a:t>
            </a:r>
            <a:r>
              <a:rPr lang="en-US" altLang="ko-KR" i="1" dirty="0" err="1">
                <a:highlight>
                  <a:srgbClr val="FFFF00"/>
                </a:highlight>
              </a:rPr>
              <a:t>Costmap</a:t>
            </a:r>
            <a:r>
              <a:rPr lang="en-US" altLang="ko-KR" i="1" dirty="0">
                <a:highlight>
                  <a:srgbClr val="FFFF00"/>
                </a:highlight>
              </a:rPr>
              <a:t>, Global </a:t>
            </a:r>
            <a:r>
              <a:rPr lang="en-US" altLang="ko-KR" i="1" dirty="0" err="1">
                <a:highlight>
                  <a:srgbClr val="FFFF00"/>
                </a:highlight>
              </a:rPr>
              <a:t>Costmap</a:t>
            </a:r>
            <a:r>
              <a:rPr lang="en-US" altLang="ko-KR" i="1" dirty="0">
                <a:highlight>
                  <a:srgbClr val="FFFF00"/>
                </a:highlight>
              </a:rPr>
              <a:t>)</a:t>
            </a:r>
          </a:p>
          <a:p>
            <a:r>
              <a:rPr lang="en-US" altLang="ko-KR" dirty="0"/>
              <a:t>Turtlebot4 API</a:t>
            </a:r>
            <a:r>
              <a:rPr lang="ko-KR" altLang="en-US" dirty="0"/>
              <a:t>를 활용한 </a:t>
            </a:r>
            <a:r>
              <a:rPr lang="en-US" altLang="ko-KR" dirty="0"/>
              <a:t>Initial Pose </a:t>
            </a:r>
            <a:r>
              <a:rPr lang="en-US" altLang="ko-KR" dirty="0" err="1"/>
              <a:t>Navigate_to</a:t>
            </a:r>
            <a:r>
              <a:rPr lang="en-US" altLang="ko-KR" dirty="0"/>
              <a:t> Pose </a:t>
            </a:r>
            <a:r>
              <a:rPr lang="ko-KR" altLang="en-US" dirty="0"/>
              <a:t>구현</a:t>
            </a:r>
          </a:p>
          <a:p>
            <a:r>
              <a:rPr lang="en-US" altLang="ko-KR" dirty="0"/>
              <a:t>Turtlebot4 API</a:t>
            </a:r>
            <a:r>
              <a:rPr lang="ko-KR" altLang="en-US" dirty="0"/>
              <a:t>를 활용한 </a:t>
            </a:r>
            <a:r>
              <a:rPr lang="en-US" altLang="ko-KR" dirty="0" err="1"/>
              <a:t>Navigate_Through_pose</a:t>
            </a:r>
            <a:r>
              <a:rPr lang="en-US" altLang="ko-KR" dirty="0"/>
              <a:t>, Follow Waypoints </a:t>
            </a:r>
            <a:r>
              <a:rPr lang="ko-KR" altLang="en-US" dirty="0"/>
              <a:t>구현</a:t>
            </a:r>
          </a:p>
          <a:p>
            <a:r>
              <a:rPr lang="ko-KR" altLang="en-US" i="1" dirty="0">
                <a:highlight>
                  <a:srgbClr val="FFFF00"/>
                </a:highlight>
              </a:rPr>
              <a:t>로봇 개발 환경에 적용 및 테스트 </a:t>
            </a:r>
            <a:r>
              <a:rPr lang="en-US" altLang="ko-KR" i="1" dirty="0">
                <a:highlight>
                  <a:srgbClr val="FFFF00"/>
                </a:highlight>
              </a:rPr>
              <a:t>/ </a:t>
            </a:r>
            <a:r>
              <a:rPr lang="ko-KR" altLang="en-US" i="1" dirty="0">
                <a:highlight>
                  <a:srgbClr val="FFFF00"/>
                </a:highlight>
              </a:rPr>
              <a:t>로봇 </a:t>
            </a:r>
            <a:r>
              <a:rPr lang="en-US" altLang="ko-KR" i="1" dirty="0">
                <a:highlight>
                  <a:srgbClr val="FFFF00"/>
                </a:highlight>
              </a:rPr>
              <a:t>H/W, </a:t>
            </a:r>
            <a:r>
              <a:rPr lang="ko-KR" altLang="en-US" i="1" dirty="0">
                <a:highlight>
                  <a:srgbClr val="FFFF00"/>
                </a:highlight>
              </a:rPr>
              <a:t>제반 환경의 한계점 도출</a:t>
            </a:r>
          </a:p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FC334E-1E2B-543E-D8B8-5F041E863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5356697" cy="4035768"/>
          </a:xfrm>
        </p:spPr>
        <p:txBody>
          <a:bodyPr>
            <a:normAutofit fontScale="85000" lnSpcReduction="10000"/>
          </a:bodyPr>
          <a:lstStyle/>
          <a:p>
            <a:r>
              <a:rPr lang="en-US" altLang="ko-KR" dirty="0"/>
              <a:t>AMR</a:t>
            </a:r>
            <a:r>
              <a:rPr lang="ko-KR" altLang="en-US" dirty="0"/>
              <a:t>기반 카메라 인식 </a:t>
            </a:r>
            <a:r>
              <a:rPr lang="en-US" altLang="ko-KR" dirty="0"/>
              <a:t>autonomous driving </a:t>
            </a:r>
            <a:r>
              <a:rPr lang="ko-KR" altLang="en-US" dirty="0"/>
              <a:t>시스템 </a:t>
            </a:r>
            <a:r>
              <a:rPr lang="en-US" altLang="ko-KR" dirty="0"/>
              <a:t>with obstacle avoidance </a:t>
            </a:r>
            <a:r>
              <a:rPr lang="ko-KR" altLang="en-US" dirty="0"/>
              <a:t>구축 </a:t>
            </a:r>
            <a:r>
              <a:rPr lang="en-US" altLang="ko-KR" dirty="0"/>
              <a:t>(AMR Controller)</a:t>
            </a:r>
            <a:endParaRPr lang="ko-KR" altLang="en-US" dirty="0"/>
          </a:p>
          <a:p>
            <a:pPr lvl="1"/>
            <a:r>
              <a:rPr lang="en-US" altLang="ko-KR" dirty="0"/>
              <a:t>Digital Mapping of environment</a:t>
            </a:r>
          </a:p>
          <a:p>
            <a:pPr lvl="1"/>
            <a:r>
              <a:rPr lang="en-US" altLang="ko-KR" dirty="0"/>
              <a:t>Goal Setting and Obstacle Avoidance using Navigation</a:t>
            </a:r>
          </a:p>
          <a:p>
            <a:pPr lvl="1"/>
            <a:r>
              <a:rPr lang="en-US" altLang="ko-KR" dirty="0"/>
              <a:t>Object Tracking w/ AMR camera</a:t>
            </a:r>
          </a:p>
          <a:p>
            <a:pPr lvl="1"/>
            <a:r>
              <a:rPr lang="en-US" altLang="ko-KR" dirty="0"/>
              <a:t>Control logic between navigation/obj. tracking/ obj. following (</a:t>
            </a:r>
            <a:r>
              <a:rPr lang="en-US" altLang="ko-KR" dirty="0" err="1"/>
              <a:t>teleop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Porting to ROS</a:t>
            </a:r>
            <a:endParaRPr lang="ko-KR" altLang="en-US" dirty="0"/>
          </a:p>
          <a:p>
            <a:pPr lvl="1"/>
            <a:r>
              <a:rPr lang="en-US" altLang="ko-KR" dirty="0"/>
              <a:t>Create AMR Controller Node</a:t>
            </a:r>
          </a:p>
          <a:p>
            <a:pPr lvl="1"/>
            <a:r>
              <a:rPr lang="en-US" altLang="ko-KR" dirty="0"/>
              <a:t>Create and send Obj. Tracking Image and data to Sysmon</a:t>
            </a:r>
          </a:p>
          <a:p>
            <a:r>
              <a:rPr lang="en-US" altLang="ko-KR" dirty="0"/>
              <a:t>Integrate and test with Detection</a:t>
            </a:r>
            <a:endParaRPr lang="ko-KR" altLang="en-US" dirty="0"/>
          </a:p>
          <a:p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435468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33A26-81B8-4F9A-DFA5-5180D4EF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rule number ONE!!!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2EB6D-6A36-EFC3-9E92-918C253B40AF}"/>
              </a:ext>
            </a:extLst>
          </p:cNvPr>
          <p:cNvSpPr txBox="1"/>
          <p:nvPr/>
        </p:nvSpPr>
        <p:spPr>
          <a:xfrm>
            <a:off x="485191" y="3162304"/>
            <a:ext cx="5476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5400" dirty="0"/>
              <a:t>Are we still having FUN!</a:t>
            </a:r>
            <a:endParaRPr lang="ko-KR" altLang="en-US" sz="5400" dirty="0"/>
          </a:p>
        </p:txBody>
      </p:sp>
      <p:pic>
        <p:nvPicPr>
          <p:cNvPr id="2050" name="Picture 2" descr="관련 이미지 세부 정보를 참조하세요. Succès De Team Together Collaboration People Celebration De Travail D ...">
            <a:extLst>
              <a:ext uri="{FF2B5EF4-FFF2-40B4-BE49-F238E27FC236}">
                <a16:creationId xmlns:a16="http://schemas.microsoft.com/office/drawing/2014/main" id="{C2C4B535-EDE5-43E0-D4E2-D59EF7F3A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09" y="2231358"/>
            <a:ext cx="5476000" cy="434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25579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5 (Mini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Flask </a:t>
            </a:r>
            <a:r>
              <a:rPr lang="ko-KR" altLang="en-US" dirty="0"/>
              <a:t>를 이용한 웹 서버 구축 </a:t>
            </a:r>
            <a:r>
              <a:rPr lang="en-US" altLang="ko-KR" dirty="0"/>
              <a:t>(System Monitor)</a:t>
            </a:r>
            <a:endParaRPr lang="ko-KR" altLang="en-US" dirty="0"/>
          </a:p>
          <a:p>
            <a:pPr lvl="1"/>
            <a:r>
              <a:rPr lang="en-US" altLang="ko-KR" dirty="0"/>
              <a:t>Flask/HTML Intro</a:t>
            </a:r>
          </a:p>
          <a:p>
            <a:pPr lvl="1"/>
            <a:r>
              <a:rPr lang="en-US" altLang="ko-KR" dirty="0"/>
              <a:t>Deploy YOLOv8</a:t>
            </a:r>
            <a:r>
              <a:rPr lang="ko-KR" altLang="en-US" dirty="0"/>
              <a:t> </a:t>
            </a:r>
            <a:r>
              <a:rPr lang="en-US" altLang="ko-KR" dirty="0"/>
              <a:t>Obj.</a:t>
            </a:r>
            <a:r>
              <a:rPr lang="ko-KR" altLang="en-US" dirty="0"/>
              <a:t> </a:t>
            </a:r>
            <a:r>
              <a:rPr lang="en-US" altLang="ko-KR" dirty="0"/>
              <a:t>Det</a:t>
            </a:r>
            <a:r>
              <a:rPr lang="ko-KR" altLang="en-US" dirty="0"/>
              <a:t> </a:t>
            </a:r>
            <a:r>
              <a:rPr lang="en-US" altLang="ko-KR" dirty="0"/>
              <a:t>results</a:t>
            </a:r>
            <a:r>
              <a:rPr lang="ko-KR" altLang="en-US" dirty="0"/>
              <a:t> </a:t>
            </a:r>
            <a:r>
              <a:rPr lang="en-US" altLang="ko-KR" dirty="0"/>
              <a:t>to web</a:t>
            </a:r>
          </a:p>
          <a:p>
            <a:pPr lvl="1"/>
            <a:r>
              <a:rPr lang="en-US" altLang="ko-KR" dirty="0"/>
              <a:t>Log in </a:t>
            </a:r>
            <a:r>
              <a:rPr lang="ko-KR" altLang="en-US" dirty="0"/>
              <a:t>기능 구현</a:t>
            </a:r>
          </a:p>
          <a:p>
            <a:pPr lvl="1"/>
            <a:r>
              <a:rPr lang="en-US" altLang="ko-KR" dirty="0"/>
              <a:t>Sysmon</a:t>
            </a:r>
            <a:r>
              <a:rPr lang="ko-KR" altLang="en-US" dirty="0"/>
              <a:t> </a:t>
            </a:r>
            <a:r>
              <a:rPr lang="ko-KR" altLang="en-US" dirty="0" err="1"/>
              <a:t>웹기능</a:t>
            </a:r>
            <a:r>
              <a:rPr lang="ko-KR" altLang="en-US" dirty="0"/>
              <a:t> 구현</a:t>
            </a:r>
          </a:p>
          <a:p>
            <a:pPr lvl="1"/>
            <a:r>
              <a:rPr lang="ko-KR" altLang="en-US" dirty="0"/>
              <a:t>알람 기능 구현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  <a:p>
            <a:endParaRPr lang="ko-KR" altLang="en-US" dirty="0"/>
          </a:p>
        </p:txBody>
      </p:sp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61F53B98-20D3-6C2B-2150-BBE57D9A522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altLang="ko-KR" dirty="0"/>
              <a:t>SQLite3</a:t>
            </a:r>
            <a:r>
              <a:rPr lang="ko-KR" altLang="en-US" dirty="0"/>
              <a:t>를 이용한 데이터베이스 구축 및 연동 </a:t>
            </a:r>
            <a:r>
              <a:rPr lang="en-US" altLang="ko-KR" dirty="0"/>
              <a:t>(System Monitor)</a:t>
            </a:r>
            <a:endParaRPr lang="ko-KR" altLang="en-US" dirty="0"/>
          </a:p>
          <a:p>
            <a:pPr lvl="1"/>
            <a:r>
              <a:rPr lang="en-US" altLang="ko-KR" dirty="0"/>
              <a:t>SQLite3 </a:t>
            </a:r>
            <a:r>
              <a:rPr lang="ko-KR" altLang="en-US" dirty="0"/>
              <a:t>기본 기능 구현</a:t>
            </a:r>
          </a:p>
          <a:p>
            <a:pPr lvl="1"/>
            <a:r>
              <a:rPr lang="en-US" altLang="ko-KR" dirty="0"/>
              <a:t>DB </a:t>
            </a:r>
            <a:r>
              <a:rPr lang="ko-KR" altLang="en-US" dirty="0"/>
              <a:t>기능 구축</a:t>
            </a:r>
          </a:p>
          <a:p>
            <a:pPr lvl="1"/>
            <a:r>
              <a:rPr lang="ko-KR" altLang="en-US" dirty="0"/>
              <a:t>알람이 울리는 경우 </a:t>
            </a:r>
            <a:r>
              <a:rPr lang="en-US" altLang="ko-KR" dirty="0"/>
              <a:t>DB</a:t>
            </a:r>
            <a:r>
              <a:rPr lang="ko-KR" altLang="en-US" dirty="0"/>
              <a:t>에 저장하는 기능 구현</a:t>
            </a:r>
          </a:p>
          <a:p>
            <a:pPr lvl="1"/>
            <a:r>
              <a:rPr lang="ko-KR" altLang="en-US" dirty="0"/>
              <a:t>저장된 내용 검색하는 기능 구현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493921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81DD46F-943C-34DC-93C9-177786BB2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Day 5 (Mini project)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18299652-9C66-95BE-AF20-D383D11B75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Porting to ROS</a:t>
            </a:r>
          </a:p>
          <a:p>
            <a:pPr lvl="1"/>
            <a:r>
              <a:rPr lang="en-US" altLang="ko-KR" dirty="0"/>
              <a:t>Update Sysmon Node code</a:t>
            </a:r>
          </a:p>
          <a:p>
            <a:pPr lvl="1"/>
            <a:r>
              <a:rPr lang="en-US" altLang="ko-KR" dirty="0"/>
              <a:t>Update the database with received Obj. Det. Data from Detection Alert Node</a:t>
            </a:r>
          </a:p>
          <a:p>
            <a:pPr lvl="1"/>
            <a:r>
              <a:rPr lang="en-US" altLang="ko-KR" dirty="0"/>
              <a:t>Display the content of DB on System Monitor web page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And finally, Integration and Test of Detection Alert &amp; System Monitor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5305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833A26-81B8-4F9A-DFA5-5180D4EFC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</a:t>
            </a:r>
            <a:r>
              <a:rPr lang="en-US" altLang="ko-KR" dirty="0"/>
              <a:t> rule number ONE!!!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F2EB6D-6A36-EFC3-9E92-918C253B40AF}"/>
              </a:ext>
            </a:extLst>
          </p:cNvPr>
          <p:cNvSpPr txBox="1"/>
          <p:nvPr/>
        </p:nvSpPr>
        <p:spPr>
          <a:xfrm>
            <a:off x="485191" y="3162305"/>
            <a:ext cx="612097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400" dirty="0"/>
              <a:t>Have Fun </a:t>
            </a:r>
            <a:r>
              <a:rPr lang="en-US" altLang="ko-KR" sz="5400" dirty="0" err="1"/>
              <a:t>Fun</a:t>
            </a:r>
            <a:r>
              <a:rPr lang="en-US" altLang="ko-KR" sz="5400" dirty="0"/>
              <a:t> </a:t>
            </a:r>
            <a:r>
              <a:rPr lang="en-US" altLang="ko-KR" sz="5400" dirty="0" err="1"/>
              <a:t>Fun</a:t>
            </a:r>
            <a:r>
              <a:rPr lang="en-US" altLang="ko-KR" sz="5400" dirty="0"/>
              <a:t>!</a:t>
            </a:r>
            <a:endParaRPr lang="ko-KR" altLang="en-US" sz="5400" dirty="0"/>
          </a:p>
        </p:txBody>
      </p:sp>
      <p:pic>
        <p:nvPicPr>
          <p:cNvPr id="2050" name="Picture 2" descr="관련 이미지 세부 정보를 참조하세요. Succès De Team Together Collaboration People Celebration De Travail D ...">
            <a:extLst>
              <a:ext uri="{FF2B5EF4-FFF2-40B4-BE49-F238E27FC236}">
                <a16:creationId xmlns:a16="http://schemas.microsoft.com/office/drawing/2014/main" id="{C2C4B535-EDE5-43E0-D4E2-D59EF7F3A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0809" y="2231358"/>
            <a:ext cx="5476000" cy="4343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7316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YSTEMS +: The Agile - Scrum Framework">
            <a:extLst>
              <a:ext uri="{FF2B5EF4-FFF2-40B4-BE49-F238E27FC236}">
                <a16:creationId xmlns:a16="http://schemas.microsoft.com/office/drawing/2014/main" id="{68F8DA14-F8E7-369C-4178-C744D95FA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2341" y="300977"/>
            <a:ext cx="9307318" cy="625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17492948"/>
      </p:ext>
    </p:extLst>
  </p:cSld>
  <p:clrMapOvr>
    <a:masterClrMapping/>
  </p:clrMapOvr>
</p:sld>
</file>

<file path=ppt/theme/theme1.xml><?xml version="1.0" encoding="utf-8"?>
<a:theme xmlns:a="http://schemas.openxmlformats.org/drawingml/2006/main" name="갤러리">
  <a:themeElements>
    <a:clrScheme name="갤러리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갤러리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갤러리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111286</TotalTime>
  <Words>1292</Words>
  <Application>Microsoft Office PowerPoint</Application>
  <PresentationFormat>와이드스크린</PresentationFormat>
  <Paragraphs>242</Paragraphs>
  <Slides>50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50</vt:i4>
      </vt:variant>
    </vt:vector>
  </HeadingPairs>
  <TitlesOfParts>
    <vt:vector size="53" baseType="lpstr">
      <vt:lpstr>Arial</vt:lpstr>
      <vt:lpstr>Gill Sans MT</vt:lpstr>
      <vt:lpstr>갤러리</vt:lpstr>
      <vt:lpstr>Good Morning! 早上好! 안녕하세요!</vt:lpstr>
      <vt:lpstr>Day 1</vt:lpstr>
      <vt:lpstr>Day 2 (Mini project)</vt:lpstr>
      <vt:lpstr>Day 3 (Mini project)</vt:lpstr>
      <vt:lpstr>Day 4 (Mini project)</vt:lpstr>
      <vt:lpstr>Day 5 (Mini project)</vt:lpstr>
      <vt:lpstr>Day 5 (Mini project)</vt:lpstr>
      <vt:lpstr>프로젝트 rule number ONE!!!</vt:lpstr>
      <vt:lpstr>PowerPoint 프레젠테이션</vt:lpstr>
      <vt:lpstr>PowerPoint 프레젠테이션</vt:lpstr>
      <vt:lpstr>SW  Development Process</vt:lpstr>
      <vt:lpstr>Project Sprints</vt:lpstr>
      <vt:lpstr>Team Exercise 5</vt:lpstr>
      <vt:lpstr>Results &amp; Code Review by each team</vt:lpstr>
      <vt:lpstr>Project Sprints</vt:lpstr>
      <vt:lpstr>Running in simulation</vt:lpstr>
      <vt:lpstr>Simulation Summary</vt:lpstr>
      <vt:lpstr>Controlling actual robot</vt:lpstr>
      <vt:lpstr>AMR Introduction</vt:lpstr>
      <vt:lpstr>Object Tracking with AMR Camera</vt:lpstr>
      <vt:lpstr>Controlling the AMR Movement</vt:lpstr>
      <vt:lpstr>Using teleop</vt:lpstr>
      <vt:lpstr>digital Mapping (SLAM)</vt:lpstr>
      <vt:lpstr>digital Mapping (Auto – SLAM)</vt:lpstr>
      <vt:lpstr>Digital Mapping</vt:lpstr>
      <vt:lpstr>Navigation w/ map</vt:lpstr>
      <vt:lpstr>Parameter tuning???</vt:lpstr>
      <vt:lpstr>AMR controller sprint</vt:lpstr>
      <vt:lpstr>Sprint 2 – AMR controller </vt:lpstr>
      <vt:lpstr>Team Exercise 6</vt:lpstr>
      <vt:lpstr>Design hint</vt:lpstr>
      <vt:lpstr>What is the follow Algorithm?</vt:lpstr>
      <vt:lpstr>Detail Design Review by each team</vt:lpstr>
      <vt:lpstr>Sprint 2 – AMR controller </vt:lpstr>
      <vt:lpstr>Coding hint</vt:lpstr>
      <vt:lpstr>Expected outcome</vt:lpstr>
      <vt:lpstr>Sprint 2 – AMR controller </vt:lpstr>
      <vt:lpstr>Team Exercise 7</vt:lpstr>
      <vt:lpstr>Coding hint</vt:lpstr>
      <vt:lpstr>Using TurtleSIM to test following logic</vt:lpstr>
      <vt:lpstr>PowerPoint 프레젠테이션</vt:lpstr>
      <vt:lpstr>PowerPoint 프레젠테이션</vt:lpstr>
      <vt:lpstr>PowerPoint 프레젠테이션</vt:lpstr>
      <vt:lpstr>Using TurtleSIM to test following logic</vt:lpstr>
      <vt:lpstr>Results &amp; Code Review by each team</vt:lpstr>
      <vt:lpstr>Sprint 1&amp;2 – Detection Alert/AMR Controller Integration &amp; Test</vt:lpstr>
      <vt:lpstr>Expected outcome</vt:lpstr>
      <vt:lpstr>Team Exercise 8</vt:lpstr>
      <vt:lpstr>Results &amp; Code Review by each team</vt:lpstr>
      <vt:lpstr>프로젝트 rule number ONE!!!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</dc:title>
  <dc:creator>Andreas Kim</dc:creator>
  <cp:lastModifiedBy>Andreas Kim</cp:lastModifiedBy>
  <cp:revision>98</cp:revision>
  <dcterms:created xsi:type="dcterms:W3CDTF">2024-04-03T06:12:51Z</dcterms:created>
  <dcterms:modified xsi:type="dcterms:W3CDTF">2025-04-19T02:12:59Z</dcterms:modified>
</cp:coreProperties>
</file>