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31" r:id="rId2"/>
    <p:sldId id="573" r:id="rId3"/>
    <p:sldId id="574" r:id="rId4"/>
    <p:sldId id="575" r:id="rId5"/>
    <p:sldId id="576" r:id="rId6"/>
    <p:sldId id="577" r:id="rId7"/>
    <p:sldId id="393" r:id="rId8"/>
    <p:sldId id="392" r:id="rId9"/>
    <p:sldId id="390" r:id="rId10"/>
    <p:sldId id="442" r:id="rId11"/>
    <p:sldId id="478" r:id="rId12"/>
    <p:sldId id="593" r:id="rId13"/>
    <p:sldId id="596" r:id="rId14"/>
    <p:sldId id="594" r:id="rId15"/>
    <p:sldId id="346" r:id="rId16"/>
    <p:sldId id="264" r:id="rId17"/>
    <p:sldId id="365" r:id="rId18"/>
    <p:sldId id="364" r:id="rId19"/>
    <p:sldId id="266" r:id="rId20"/>
    <p:sldId id="366" r:id="rId21"/>
    <p:sldId id="265" r:id="rId22"/>
    <p:sldId id="367" r:id="rId23"/>
    <p:sldId id="368" r:id="rId24"/>
    <p:sldId id="267" r:id="rId25"/>
    <p:sldId id="369" r:id="rId26"/>
    <p:sldId id="389" r:id="rId27"/>
    <p:sldId id="443" r:id="rId28"/>
    <p:sldId id="407" r:id="rId29"/>
    <p:sldId id="404" r:id="rId30"/>
    <p:sldId id="405" r:id="rId31"/>
    <p:sldId id="402" r:id="rId32"/>
    <p:sldId id="388" r:id="rId33"/>
    <p:sldId id="394" r:id="rId34"/>
    <p:sldId id="396" r:id="rId35"/>
    <p:sldId id="3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027"/>
    <a:srgbClr val="D22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im" userId="d39d342fa9446bf4" providerId="LiveId" clId="{16DD0423-D6DA-4FEE-8407-16FF73C2FDF7}"/>
    <pc:docChg chg="custSel addSld delSld modSld">
      <pc:chgData name="Andreas Kim" userId="d39d342fa9446bf4" providerId="LiveId" clId="{16DD0423-D6DA-4FEE-8407-16FF73C2FDF7}" dt="2025-04-18T19:27:36.026" v="121" actId="20577"/>
      <pc:docMkLst>
        <pc:docMk/>
      </pc:docMkLst>
      <pc:sldChg chg="modSp mod">
        <pc:chgData name="Andreas Kim" userId="d39d342fa9446bf4" providerId="LiveId" clId="{16DD0423-D6DA-4FEE-8407-16FF73C2FDF7}" dt="2025-04-18T19:27:36.026" v="121" actId="20577"/>
        <pc:sldMkLst>
          <pc:docMk/>
          <pc:sldMk cId="891450682" sldId="331"/>
        </pc:sldMkLst>
        <pc:spChg chg="mod">
          <ac:chgData name="Andreas Kim" userId="d39d342fa9446bf4" providerId="LiveId" clId="{16DD0423-D6DA-4FEE-8407-16FF73C2FDF7}" dt="2025-04-18T19:27:36.026" v="121" actId="20577"/>
          <ac:spMkLst>
            <pc:docMk/>
            <pc:sldMk cId="891450682" sldId="331"/>
            <ac:spMk id="3" creationId="{113B180F-5C71-936A-34FA-CFDB04A97AE5}"/>
          </ac:spMkLst>
        </pc:spChg>
      </pc:sldChg>
      <pc:sldChg chg="add del">
        <pc:chgData name="Andreas Kim" userId="d39d342fa9446bf4" providerId="LiveId" clId="{16DD0423-D6DA-4FEE-8407-16FF73C2FDF7}" dt="2025-04-18T19:20:37.360" v="27" actId="47"/>
        <pc:sldMkLst>
          <pc:docMk/>
          <pc:sldMk cId="550136628" sldId="386"/>
        </pc:sldMkLst>
      </pc:sldChg>
      <pc:sldChg chg="delSp modSp mod modClrScheme chgLayout">
        <pc:chgData name="Andreas Kim" userId="d39d342fa9446bf4" providerId="LiveId" clId="{16DD0423-D6DA-4FEE-8407-16FF73C2FDF7}" dt="2025-04-18T19:25:06.314" v="118" actId="27636"/>
        <pc:sldMkLst>
          <pc:docMk/>
          <pc:sldMk cId="1594825454" sldId="393"/>
        </pc:sldMkLst>
        <pc:spChg chg="del mod">
          <ac:chgData name="Andreas Kim" userId="d39d342fa9446bf4" providerId="LiveId" clId="{16DD0423-D6DA-4FEE-8407-16FF73C2FDF7}" dt="2025-04-18T19:25:06.293" v="117" actId="700"/>
          <ac:spMkLst>
            <pc:docMk/>
            <pc:sldMk cId="1594825454" sldId="393"/>
            <ac:spMk id="2" creationId="{388685E9-55AA-2B56-BB51-49D77946B31C}"/>
          </ac:spMkLst>
        </pc:spChg>
        <pc:spChg chg="mod ord">
          <ac:chgData name="Andreas Kim" userId="d39d342fa9446bf4" providerId="LiveId" clId="{16DD0423-D6DA-4FEE-8407-16FF73C2FDF7}" dt="2025-04-18T19:25:06.293" v="117" actId="700"/>
          <ac:spMkLst>
            <pc:docMk/>
            <pc:sldMk cId="1594825454" sldId="393"/>
            <ac:spMk id="6" creationId="{873AAD70-7DF8-1AAB-E0A2-554BC9330345}"/>
          </ac:spMkLst>
        </pc:spChg>
        <pc:spChg chg="mod ord">
          <ac:chgData name="Andreas Kim" userId="d39d342fa9446bf4" providerId="LiveId" clId="{16DD0423-D6DA-4FEE-8407-16FF73C2FDF7}" dt="2025-04-18T19:25:06.314" v="118" actId="27636"/>
          <ac:spMkLst>
            <pc:docMk/>
            <pc:sldMk cId="1594825454" sldId="393"/>
            <ac:spMk id="7" creationId="{5F3D4249-1F6C-18DC-A425-01D06E5D1718}"/>
          </ac:spMkLst>
        </pc:spChg>
      </pc:sldChg>
      <pc:sldChg chg="del">
        <pc:chgData name="Andreas Kim" userId="d39d342fa9446bf4" providerId="LiveId" clId="{16DD0423-D6DA-4FEE-8407-16FF73C2FDF7}" dt="2025-04-18T19:17:04.610" v="1" actId="47"/>
        <pc:sldMkLst>
          <pc:docMk/>
          <pc:sldMk cId="2847115034" sldId="408"/>
        </pc:sldMkLst>
      </pc:sldChg>
      <pc:sldChg chg="del">
        <pc:chgData name="Andreas Kim" userId="d39d342fa9446bf4" providerId="LiveId" clId="{16DD0423-D6DA-4FEE-8407-16FF73C2FDF7}" dt="2025-04-18T19:17:42.058" v="6" actId="47"/>
        <pc:sldMkLst>
          <pc:docMk/>
          <pc:sldMk cId="1753375723" sldId="441"/>
        </pc:sldMkLst>
      </pc:sldChg>
      <pc:sldChg chg="del">
        <pc:chgData name="Andreas Kim" userId="d39d342fa9446bf4" providerId="LiveId" clId="{16DD0423-D6DA-4FEE-8407-16FF73C2FDF7}" dt="2025-04-18T19:17:50.823" v="10" actId="47"/>
        <pc:sldMkLst>
          <pc:docMk/>
          <pc:sldMk cId="1625894604" sldId="471"/>
        </pc:sldMkLst>
      </pc:sldChg>
      <pc:sldChg chg="del">
        <pc:chgData name="Andreas Kim" userId="d39d342fa9446bf4" providerId="LiveId" clId="{16DD0423-D6DA-4FEE-8407-16FF73C2FDF7}" dt="2025-04-18T19:17:52.997" v="11" actId="47"/>
        <pc:sldMkLst>
          <pc:docMk/>
          <pc:sldMk cId="2075748413" sldId="472"/>
        </pc:sldMkLst>
      </pc:sldChg>
      <pc:sldChg chg="del">
        <pc:chgData name="Andreas Kim" userId="d39d342fa9446bf4" providerId="LiveId" clId="{16DD0423-D6DA-4FEE-8407-16FF73C2FDF7}" dt="2025-04-18T19:17:45.007" v="7" actId="47"/>
        <pc:sldMkLst>
          <pc:docMk/>
          <pc:sldMk cId="2450649370" sldId="477"/>
        </pc:sldMkLst>
      </pc:sldChg>
      <pc:sldChg chg="modSp mod">
        <pc:chgData name="Andreas Kim" userId="d39d342fa9446bf4" providerId="LiveId" clId="{16DD0423-D6DA-4FEE-8407-16FF73C2FDF7}" dt="2025-04-18T19:19:10.858" v="25" actId="20577"/>
        <pc:sldMkLst>
          <pc:docMk/>
          <pc:sldMk cId="2951113609" sldId="478"/>
        </pc:sldMkLst>
        <pc:spChg chg="mod">
          <ac:chgData name="Andreas Kim" userId="d39d342fa9446bf4" providerId="LiveId" clId="{16DD0423-D6DA-4FEE-8407-16FF73C2FDF7}" dt="2025-04-18T19:19:10.858" v="25" actId="20577"/>
          <ac:spMkLst>
            <pc:docMk/>
            <pc:sldMk cId="2951113609" sldId="478"/>
            <ac:spMk id="4" creationId="{BCE1790A-B692-446D-1A1D-AF984C91F990}"/>
          </ac:spMkLst>
        </pc:spChg>
      </pc:sldChg>
      <pc:sldChg chg="del">
        <pc:chgData name="Andreas Kim" userId="d39d342fa9446bf4" providerId="LiveId" clId="{16DD0423-D6DA-4FEE-8407-16FF73C2FDF7}" dt="2025-04-18T19:17:06.132" v="3" actId="47"/>
        <pc:sldMkLst>
          <pc:docMk/>
          <pc:sldMk cId="3461644723" sldId="550"/>
        </pc:sldMkLst>
      </pc:sldChg>
      <pc:sldChg chg="del">
        <pc:chgData name="Andreas Kim" userId="d39d342fa9446bf4" providerId="LiveId" clId="{16DD0423-D6DA-4FEE-8407-16FF73C2FDF7}" dt="2025-04-18T19:17:05.380" v="2" actId="47"/>
        <pc:sldMkLst>
          <pc:docMk/>
          <pc:sldMk cId="3276659317" sldId="557"/>
        </pc:sldMkLst>
      </pc:sldChg>
      <pc:sldChg chg="add">
        <pc:chgData name="Andreas Kim" userId="d39d342fa9446bf4" providerId="LiveId" clId="{16DD0423-D6DA-4FEE-8407-16FF73C2FDF7}" dt="2025-04-18T19:16:55.728" v="0"/>
        <pc:sldMkLst>
          <pc:docMk/>
          <pc:sldMk cId="657994875" sldId="573"/>
        </pc:sldMkLst>
      </pc:sldChg>
      <pc:sldChg chg="add">
        <pc:chgData name="Andreas Kim" userId="d39d342fa9446bf4" providerId="LiveId" clId="{16DD0423-D6DA-4FEE-8407-16FF73C2FDF7}" dt="2025-04-18T19:16:55.728" v="0"/>
        <pc:sldMkLst>
          <pc:docMk/>
          <pc:sldMk cId="1861265205" sldId="574"/>
        </pc:sldMkLst>
      </pc:sldChg>
      <pc:sldChg chg="add">
        <pc:chgData name="Andreas Kim" userId="d39d342fa9446bf4" providerId="LiveId" clId="{16DD0423-D6DA-4FEE-8407-16FF73C2FDF7}" dt="2025-04-18T19:16:55.728" v="0"/>
        <pc:sldMkLst>
          <pc:docMk/>
          <pc:sldMk cId="1732849279" sldId="575"/>
        </pc:sldMkLst>
      </pc:sldChg>
      <pc:sldChg chg="add">
        <pc:chgData name="Andreas Kim" userId="d39d342fa9446bf4" providerId="LiveId" clId="{16DD0423-D6DA-4FEE-8407-16FF73C2FDF7}" dt="2025-04-18T19:16:55.728" v="0"/>
        <pc:sldMkLst>
          <pc:docMk/>
          <pc:sldMk cId="2027587204" sldId="576"/>
        </pc:sldMkLst>
      </pc:sldChg>
      <pc:sldChg chg="add">
        <pc:chgData name="Andreas Kim" userId="d39d342fa9446bf4" providerId="LiveId" clId="{16DD0423-D6DA-4FEE-8407-16FF73C2FDF7}" dt="2025-04-18T19:16:55.728" v="0"/>
        <pc:sldMkLst>
          <pc:docMk/>
          <pc:sldMk cId="2295538231" sldId="577"/>
        </pc:sldMkLst>
      </pc:sldChg>
      <pc:sldChg chg="del">
        <pc:chgData name="Andreas Kim" userId="d39d342fa9446bf4" providerId="LiveId" clId="{16DD0423-D6DA-4FEE-8407-16FF73C2FDF7}" dt="2025-04-18T19:17:06.899" v="4" actId="47"/>
        <pc:sldMkLst>
          <pc:docMk/>
          <pc:sldMk cId="4049392165" sldId="591"/>
        </pc:sldMkLst>
      </pc:sldChg>
      <pc:sldChg chg="del">
        <pc:chgData name="Andreas Kim" userId="d39d342fa9446bf4" providerId="LiveId" clId="{16DD0423-D6DA-4FEE-8407-16FF73C2FDF7}" dt="2025-04-18T19:17:07.833" v="5" actId="47"/>
        <pc:sldMkLst>
          <pc:docMk/>
          <pc:sldMk cId="1415305775" sldId="592"/>
        </pc:sldMkLst>
      </pc:sldChg>
      <pc:sldChg chg="delSp modSp mod modClrScheme chgLayout">
        <pc:chgData name="Andreas Kim" userId="d39d342fa9446bf4" providerId="LiveId" clId="{16DD0423-D6DA-4FEE-8407-16FF73C2FDF7}" dt="2025-04-18T19:18:49.030" v="22" actId="700"/>
        <pc:sldMkLst>
          <pc:docMk/>
          <pc:sldMk cId="3414535218" sldId="593"/>
        </pc:sldMkLst>
        <pc:spChg chg="mod ord">
          <ac:chgData name="Andreas Kim" userId="d39d342fa9446bf4" providerId="LiveId" clId="{16DD0423-D6DA-4FEE-8407-16FF73C2FDF7}" dt="2025-04-18T19:18:49.030" v="22" actId="700"/>
          <ac:spMkLst>
            <pc:docMk/>
            <pc:sldMk cId="3414535218" sldId="593"/>
            <ac:spMk id="4" creationId="{C7A3B710-79AE-AEDF-FB22-D4849D13FCE0}"/>
          </ac:spMkLst>
        </pc:spChg>
        <pc:spChg chg="mod ord">
          <ac:chgData name="Andreas Kim" userId="d39d342fa9446bf4" providerId="LiveId" clId="{16DD0423-D6DA-4FEE-8407-16FF73C2FDF7}" dt="2025-04-18T19:18:49.030" v="22" actId="700"/>
          <ac:spMkLst>
            <pc:docMk/>
            <pc:sldMk cId="3414535218" sldId="593"/>
            <ac:spMk id="5" creationId="{91569178-855A-1787-0328-9255BCA234B8}"/>
          </ac:spMkLst>
        </pc:spChg>
        <pc:spChg chg="del mod">
          <ac:chgData name="Andreas Kim" userId="d39d342fa9446bf4" providerId="LiveId" clId="{16DD0423-D6DA-4FEE-8407-16FF73C2FDF7}" dt="2025-04-18T19:18:49.030" v="22" actId="700"/>
          <ac:spMkLst>
            <pc:docMk/>
            <pc:sldMk cId="3414535218" sldId="593"/>
            <ac:spMk id="6" creationId="{DC938F25-2820-0FEB-0F5C-101E3AF6D8E8}"/>
          </ac:spMkLst>
        </pc:spChg>
      </pc:sldChg>
      <pc:sldChg chg="modSp mod">
        <pc:chgData name="Andreas Kim" userId="d39d342fa9446bf4" providerId="LiveId" clId="{16DD0423-D6DA-4FEE-8407-16FF73C2FDF7}" dt="2025-04-18T19:19:28.339" v="26" actId="6549"/>
        <pc:sldMkLst>
          <pc:docMk/>
          <pc:sldMk cId="1086027175" sldId="594"/>
        </pc:sldMkLst>
        <pc:spChg chg="mod">
          <ac:chgData name="Andreas Kim" userId="d39d342fa9446bf4" providerId="LiveId" clId="{16DD0423-D6DA-4FEE-8407-16FF73C2FDF7}" dt="2025-04-18T19:19:28.339" v="26" actId="6549"/>
          <ac:spMkLst>
            <pc:docMk/>
            <pc:sldMk cId="1086027175" sldId="594"/>
            <ac:spMk id="6" creationId="{0C1A15EF-A540-152C-E72C-C741DA1A38FA}"/>
          </ac:spMkLst>
        </pc:spChg>
      </pc:sldChg>
      <pc:sldChg chg="del">
        <pc:chgData name="Andreas Kim" userId="d39d342fa9446bf4" providerId="LiveId" clId="{16DD0423-D6DA-4FEE-8407-16FF73C2FDF7}" dt="2025-04-18T19:17:47.519" v="8" actId="47"/>
        <pc:sldMkLst>
          <pc:docMk/>
          <pc:sldMk cId="2297454156" sldId="602"/>
        </pc:sldMkLst>
      </pc:sldChg>
      <pc:sldChg chg="del">
        <pc:chgData name="Andreas Kim" userId="d39d342fa9446bf4" providerId="LiveId" clId="{16DD0423-D6DA-4FEE-8407-16FF73C2FDF7}" dt="2025-04-18T19:17:48.994" v="9" actId="47"/>
        <pc:sldMkLst>
          <pc:docMk/>
          <pc:sldMk cId="2905779403" sldId="6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imandrea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EE22-64D2-EF9A-2721-70DF4851E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Good Morning!</a:t>
            </a:r>
            <a:br>
              <a:rPr lang="en-US" altLang="ko-KR" dirty="0"/>
            </a:br>
            <a:r>
              <a:rPr lang="ko-KR" altLang="en-US" dirty="0"/>
              <a:t>早上好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180F-5C71-936A-34FA-CFDB04A9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Integration &amp; Test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794206" y="2135881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4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12/13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Final Demo and 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1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A3B710-79AE-AEDF-FB22-D4849D13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Equipment Return 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1569178-855A-1787-0328-9255BCA2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PC</a:t>
            </a:r>
          </a:p>
          <a:p>
            <a:pPr lvl="1"/>
            <a:r>
              <a:rPr lang="en-US" altLang="ko-KR" dirty="0"/>
              <a:t>Erase all project files (i.e. rokey3_A2_ws)</a:t>
            </a:r>
          </a:p>
          <a:p>
            <a:pPr lvl="1"/>
            <a:r>
              <a:rPr lang="en-US" altLang="ko-KR" dirty="0"/>
              <a:t>Check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shutdown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53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2DC07-B714-CFE4-A761-59AC70B7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Issues Report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8D75B-3D26-394D-3B3D-3305B50B6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List all HW/SW issues on a Post-It node and attached to the AMR/PC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6C66D-11DA-883A-ED30-B68685DDF3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9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8F6853D-E25A-8567-8C69-EEC81926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 Check &amp; Issues Report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C1A15EF-A540-152C-E72C-C741DA1A3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02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104032-792B-3208-F138-451212EC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Typical Large Project Metrics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8204B-F0F7-A389-A66F-BA8E871B6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2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1. Project Completion Rate*</a:t>
            </a:r>
          </a:p>
          <a:p>
            <a:r>
              <a:rPr lang="en-US" altLang="ko-KR" dirty="0"/>
              <a:t>- **Definition**: Measures the percentage of projects or tasks completed within the set deadlines.</a:t>
            </a:r>
          </a:p>
          <a:p>
            <a:r>
              <a:rPr lang="en-US" altLang="ko-KR" dirty="0"/>
              <a:t>- **Importance**: Helps assess the team's efficiency and ability to deliver on commitments.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프로젝트 </a:t>
            </a:r>
            <a:r>
              <a:rPr lang="ko-KR" altLang="en-US" dirty="0" err="1"/>
              <a:t>완료율</a:t>
            </a:r>
            <a:r>
              <a:rPr lang="ko-KR" altLang="en-US" dirty="0"/>
              <a:t>*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설정된 기한 내에 완료된 프로젝트 또는 작업의 비율을 측정합니다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중요도**</a:t>
            </a:r>
            <a:r>
              <a:rPr lang="en-US" altLang="ko-KR" dirty="0"/>
              <a:t>: </a:t>
            </a:r>
            <a:r>
              <a:rPr lang="ko-KR" altLang="en-US" dirty="0"/>
              <a:t>팀의 효율성과 약속 이행 능력을 평가하는 데 도움이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172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8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2. Quality of Work</a:t>
            </a:r>
          </a:p>
          <a:p>
            <a:r>
              <a:rPr lang="en-US" altLang="ko-KR" dirty="0"/>
              <a:t>- **Definition**: Evaluates the accuracy, functionality, and user satisfaction of the team’s outputs.</a:t>
            </a:r>
          </a:p>
          <a:p>
            <a:r>
              <a:rPr lang="en-US" altLang="ko-KR" dirty="0"/>
              <a:t>- **Importance**: Ensures that not only are projects completed, but they meet or exceed expected standards.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업무의 질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팀 결과물의 정확성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사용자 만족도를 평가합니다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중요도**</a:t>
            </a:r>
            <a:r>
              <a:rPr lang="en-US" altLang="ko-KR" dirty="0"/>
              <a:t>: </a:t>
            </a:r>
            <a:r>
              <a:rPr lang="ko-KR" altLang="en-US" dirty="0"/>
              <a:t>프로젝트가 완료되었을 뿐만 아니라 예상 표준을 충족하거나 초과하는지 확인합니다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593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3. Innovation and Problem-Solving</a:t>
            </a:r>
          </a:p>
          <a:p>
            <a:r>
              <a:rPr lang="en-US" altLang="ko-KR" dirty="0"/>
              <a:t>- **Definition**: Assesses the team's ability to propose innovative solutions and effectively solve emerging problems.</a:t>
            </a:r>
          </a:p>
          <a:p>
            <a:r>
              <a:rPr lang="en-US" altLang="ko-KR" dirty="0"/>
              <a:t>- **Importance**: Crucial in fields like robotics and AI, where creative solutions can lead to significant breakthroughs.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혁신과 문제 해결</a:t>
            </a:r>
          </a:p>
          <a:p>
            <a:pPr marL="0" indent="0">
              <a:buNone/>
            </a:pPr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혁신적인 솔루션을 제안하고 새로운 문제를 효과적으로 해결하는 팀의 능력을 평가합니다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**</a:t>
            </a:r>
            <a:r>
              <a:rPr lang="ko-KR" altLang="en-US" dirty="0"/>
              <a:t>중요성**</a:t>
            </a:r>
            <a:r>
              <a:rPr lang="en-US" altLang="ko-KR" dirty="0"/>
              <a:t>: </a:t>
            </a:r>
            <a:r>
              <a:rPr lang="ko-KR" altLang="en-US" dirty="0"/>
              <a:t>로봇 공학 및 </a:t>
            </a:r>
            <a:r>
              <a:rPr lang="en-US" altLang="ko-KR" dirty="0"/>
              <a:t>AI</a:t>
            </a:r>
            <a:r>
              <a:rPr lang="ko-KR" altLang="en-US" dirty="0"/>
              <a:t>와 같은 분야에서 중요하며</a:t>
            </a:r>
            <a:r>
              <a:rPr lang="en-US" altLang="ko-KR" dirty="0"/>
              <a:t>, </a:t>
            </a:r>
            <a:r>
              <a:rPr lang="ko-KR" altLang="en-US" dirty="0"/>
              <a:t>창의적인 솔루션이 중요한 돌파구를 마련할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048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4. Team Collaboration and Communication</a:t>
            </a:r>
          </a:p>
          <a:p>
            <a:r>
              <a:rPr lang="en-US" altLang="ko-KR" dirty="0"/>
              <a:t>- **Definition**: Gauges how effectively team members communicate and work together.</a:t>
            </a:r>
          </a:p>
          <a:p>
            <a:r>
              <a:rPr lang="en-US" altLang="ko-KR" dirty="0"/>
              <a:t>- **Importance**: Effective collaboration is essential for the interdisciplinary nature of robotics and AI projects.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팀 협업 및 커뮤니케이션</a:t>
            </a:r>
          </a:p>
          <a:p>
            <a:pPr marL="0" indent="0">
              <a:buNone/>
            </a:pPr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팀 구성원이 얼마나 효과적으로 의사 소통하고 함께 작업하는지 측정합니다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**</a:t>
            </a:r>
            <a:r>
              <a:rPr lang="ko-KR" altLang="en-US" dirty="0"/>
              <a:t>중요성**</a:t>
            </a:r>
            <a:r>
              <a:rPr lang="en-US" altLang="ko-KR" dirty="0"/>
              <a:t>: </a:t>
            </a:r>
            <a:r>
              <a:rPr lang="ko-KR" altLang="en-US" dirty="0"/>
              <a:t>효과적인 협업은 로봇 공학 및 </a:t>
            </a:r>
            <a:r>
              <a:rPr lang="en-US" altLang="ko-KR" dirty="0"/>
              <a:t>AI </a:t>
            </a:r>
            <a:r>
              <a:rPr lang="ko-KR" altLang="en-US" dirty="0"/>
              <a:t>프로젝트의 학제 간 특성에 필수적입니다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906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6 (final project)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29B8C-0ED7-459C-7BBC-069D6674D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시스템 설계 및 프로세스 정립</a:t>
            </a:r>
          </a:p>
          <a:p>
            <a:r>
              <a:rPr lang="ko-KR" altLang="en-US" dirty="0"/>
              <a:t>비즈니스 요구 사항 업데이트</a:t>
            </a:r>
          </a:p>
          <a:p>
            <a:r>
              <a:rPr lang="ko-KR" altLang="en-US" dirty="0"/>
              <a:t>역할 분담 및 일정 조율</a:t>
            </a:r>
          </a:p>
          <a:p>
            <a:r>
              <a:rPr lang="ko-KR" altLang="en-US" dirty="0"/>
              <a:t>개발 환경 구축</a:t>
            </a:r>
            <a:r>
              <a:rPr lang="en-US" altLang="ko-KR" dirty="0"/>
              <a:t>(</a:t>
            </a:r>
            <a:r>
              <a:rPr lang="ko-KR" altLang="en-US" dirty="0"/>
              <a:t>맵 디자인</a:t>
            </a:r>
            <a:r>
              <a:rPr lang="en-US" altLang="ko-KR" dirty="0"/>
              <a:t>, SW </a:t>
            </a:r>
            <a:r>
              <a:rPr lang="ko-KR" altLang="en-US" dirty="0"/>
              <a:t>개발</a:t>
            </a:r>
            <a:r>
              <a:rPr lang="en-US" altLang="ko-KR" dirty="0"/>
              <a:t>,</a:t>
            </a:r>
            <a:r>
              <a:rPr lang="ko-KR" altLang="en-US" dirty="0"/>
              <a:t>문서 통합 관리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9BF5E9-A849-3B33-2D32-D5B8A1656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멀티 로봇 환경 구축 및 네비게이션</a:t>
            </a:r>
          </a:p>
          <a:p>
            <a:r>
              <a:rPr lang="ko-KR" altLang="en-US" dirty="0"/>
              <a:t>멀티 로봇 개별 업무 수행</a:t>
            </a:r>
          </a:p>
          <a:p>
            <a:r>
              <a:rPr lang="ko-KR" altLang="en-US" dirty="0"/>
              <a:t>멀티 로봇 협동 업무 수행 </a:t>
            </a:r>
          </a:p>
          <a:p>
            <a:r>
              <a:rPr lang="en-US" altLang="ko-KR" dirty="0"/>
              <a:t>(Optional)Turtlebot4 </a:t>
            </a:r>
            <a:r>
              <a:rPr lang="ko-KR" altLang="en-US" dirty="0"/>
              <a:t>각종 센서 데이터의 이해와 적용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994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81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5. Individual Contribution and Development</a:t>
            </a:r>
          </a:p>
          <a:p>
            <a:r>
              <a:rPr lang="en-US" altLang="ko-KR" dirty="0"/>
              <a:t>- **Definition**: Measures each team member's contributions to the team and their professional growth.</a:t>
            </a:r>
          </a:p>
          <a:p>
            <a:r>
              <a:rPr lang="en-US" altLang="ko-KR" dirty="0"/>
              <a:t>- **Importance**: Ensures that all team members are engaged and growing, contributing to retention and morale.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개인의 기여와 발전</a:t>
            </a:r>
          </a:p>
          <a:p>
            <a:pPr marL="0" indent="0">
              <a:buNone/>
            </a:pPr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각 팀원의 팀에 대한 기여도와 전문성 성장을 측정합니다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**</a:t>
            </a:r>
            <a:r>
              <a:rPr lang="ko-KR" altLang="en-US" dirty="0"/>
              <a:t>중요도**</a:t>
            </a:r>
            <a:r>
              <a:rPr lang="en-US" altLang="ko-KR" dirty="0"/>
              <a:t>: </a:t>
            </a:r>
            <a:r>
              <a:rPr lang="ko-KR" altLang="en-US" dirty="0"/>
              <a:t>모든 팀원이 참여하고 성장하여 직원 유지와 사기에 기여하도록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476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6. Adherence to Best Practices</a:t>
            </a:r>
          </a:p>
          <a:p>
            <a:r>
              <a:rPr lang="en-US" altLang="ko-KR" dirty="0"/>
              <a:t>- **Definition**: Assesses compliance with industry standards and best practices in development, safety, and ethics.</a:t>
            </a:r>
          </a:p>
          <a:p>
            <a:r>
              <a:rPr lang="en-US" altLang="ko-KR" dirty="0"/>
              <a:t>- **Importance**: Ensures the long-term sustainability and reliability of the team's outputs.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모범 사례 준수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안전 및 윤리에 대한 업계 표준 및 모범 사례 준수를 평가합니다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중요도**</a:t>
            </a:r>
            <a:r>
              <a:rPr lang="en-US" altLang="ko-KR" dirty="0"/>
              <a:t>: </a:t>
            </a:r>
            <a:r>
              <a:rPr lang="ko-KR" altLang="en-US" dirty="0"/>
              <a:t>팀 결과물의 장기적인 지속 가능성과 신뢰성을 보장합니다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279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2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7. Feedback and Iteration</a:t>
            </a:r>
          </a:p>
          <a:p>
            <a:r>
              <a:rPr lang="en-US" altLang="ko-KR" dirty="0"/>
              <a:t>- **Definition**: Evaluates the team's responsiveness to feedback and ability to iteratively improve products.</a:t>
            </a:r>
          </a:p>
          <a:p>
            <a:r>
              <a:rPr lang="en-US" altLang="ko-KR" dirty="0"/>
              <a:t>- **Importance**: Critical in fast-evolving fields, ensuring products remain competitive and user-centric.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모범 사례 준수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안전 및 윤리에 대한 업계 표준 및 모범 사례 준수를 평가합니다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중요도**</a:t>
            </a:r>
            <a:r>
              <a:rPr lang="en-US" altLang="ko-KR" dirty="0"/>
              <a:t>: </a:t>
            </a:r>
            <a:r>
              <a:rPr lang="ko-KR" altLang="en-US" dirty="0"/>
              <a:t>팀 결과물의 장기적인 지속 가능성과 신뢰성을 보장합니다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220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8. **Resource Management**</a:t>
            </a:r>
          </a:p>
          <a:p>
            <a:r>
              <a:rPr lang="en-US" altLang="ko-KR" dirty="0"/>
              <a:t>- **Definition**: Measures how effectively the team utilizes time, budget, and other resources.</a:t>
            </a:r>
          </a:p>
          <a:p>
            <a:r>
              <a:rPr lang="en-US" altLang="ko-KR" dirty="0"/>
              <a:t>- **Importance**: Affects the project's overall efficiency and profitability.</a:t>
            </a:r>
          </a:p>
          <a:p>
            <a:endParaRPr lang="en-US" altLang="ko-KR" dirty="0"/>
          </a:p>
          <a:p>
            <a:r>
              <a:rPr lang="en-US" altLang="ko-KR" dirty="0"/>
              <a:t>8. **</a:t>
            </a:r>
            <a:r>
              <a:rPr lang="ko-KR" altLang="en-US" dirty="0"/>
              <a:t>리소스 관리**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팀이 시간</a:t>
            </a:r>
            <a:r>
              <a:rPr lang="en-US" altLang="ko-KR" dirty="0"/>
              <a:t>, </a:t>
            </a:r>
            <a:r>
              <a:rPr lang="ko-KR" altLang="en-US" dirty="0"/>
              <a:t>예산 및 기타 리소스를 얼마나 효과적으로 활용하는지 측정합니다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중요도**</a:t>
            </a:r>
            <a:r>
              <a:rPr lang="en-US" altLang="ko-KR" dirty="0"/>
              <a:t>: </a:t>
            </a:r>
            <a:r>
              <a:rPr lang="ko-KR" altLang="en-US" dirty="0"/>
              <a:t>프로젝트의 전반적인 효율성과 수익성에 영향을 미칩니다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217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9. Learning and Adaptability</a:t>
            </a:r>
          </a:p>
          <a:p>
            <a:r>
              <a:rPr lang="en-US" altLang="ko-KR" dirty="0"/>
              <a:t>- **Definition**: Gauges the team's ability to learn from experiences and adapt to new technologies or methodologies.</a:t>
            </a:r>
          </a:p>
          <a:p>
            <a:r>
              <a:rPr lang="en-US" altLang="ko-KR" dirty="0"/>
              <a:t>- **Importance**: Essential for keeping pace with technological advancements and market demands.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학습과 적응성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경험을 통해 학습하고 새로운 기술이나 방법론에 적응하는 팀의 능력을 측정합니다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중요성**</a:t>
            </a:r>
            <a:r>
              <a:rPr lang="en-US" altLang="ko-KR" dirty="0"/>
              <a:t>: </a:t>
            </a:r>
            <a:r>
              <a:rPr lang="ko-KR" altLang="en-US" dirty="0"/>
              <a:t>기술 발전과 시장 수요에 보조를 맞추는 데 필수적입니다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357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ABC4C3-8453-2912-23B2-E06A7E53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Success Metrics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F24F01C-92F0-C6A5-007C-818056E0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10. Customer Satisfaction and Impact</a:t>
            </a:r>
          </a:p>
          <a:p>
            <a:r>
              <a:rPr lang="en-US" altLang="ko-KR" dirty="0"/>
              <a:t>- **Definition**: Assesses the satisfaction of end-users and the impact of the project or product on the intended audience.</a:t>
            </a:r>
          </a:p>
          <a:p>
            <a:r>
              <a:rPr lang="en-US" altLang="ko-KR" dirty="0"/>
              <a:t>- **Importance**: Ensures that the team's efforts are aligned with user needs and contribute positively to the target domain.</a:t>
            </a:r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고객만족 및 영향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정의**</a:t>
            </a:r>
            <a:r>
              <a:rPr lang="en-US" altLang="ko-KR" dirty="0"/>
              <a:t>: </a:t>
            </a:r>
            <a:r>
              <a:rPr lang="ko-KR" altLang="en-US" dirty="0"/>
              <a:t>최종 사용자의 만족도와 프로젝트 또는 제품이 의도한 청중에게 미치는 영향을 평가합니다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**</a:t>
            </a:r>
            <a:r>
              <a:rPr lang="ko-KR" altLang="en-US" dirty="0"/>
              <a:t>중요도**</a:t>
            </a:r>
            <a:r>
              <a:rPr lang="en-US" altLang="ko-KR" dirty="0"/>
              <a:t>: </a:t>
            </a:r>
            <a:r>
              <a:rPr lang="ko-KR" altLang="en-US" dirty="0"/>
              <a:t>팀의 노력이 사용자 요구 사항에 부합하고 대상 도메인에 긍정적으로 기여하는지 확인합니다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871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C7A09E7-4F07-3040-F085-6CA099B1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Departing Remarks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7EC0000-F968-FFA5-F958-1E45F3832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8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5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Have Fun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689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1451579" y="3172033"/>
            <a:ext cx="3442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Was it Fun?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37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287D-C0E7-7F92-1544-07EBE3C2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 are a Miracle!!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B9A58-5EEA-283E-78DA-D2E1914F31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For Men</a:t>
            </a:r>
            <a:r>
              <a:rPr lang="en-US" altLang="ko-KR" dirty="0"/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Probability of marrying: 50%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Probability of having children if married: 98.3%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Probability of having a healthy child: 97.5% (average of 97% and 98%)</a:t>
            </a:r>
          </a:p>
          <a:p>
            <a:r>
              <a:rPr lang="en-US" altLang="ko-KR" dirty="0"/>
              <a:t>Combined probability for men: 0.50×0.983×0.975=0.478 or </a:t>
            </a:r>
            <a:r>
              <a:rPr lang="en-US" altLang="ko-KR" dirty="0">
                <a:solidFill>
                  <a:srgbClr val="FF0000"/>
                </a:solidFill>
              </a:rPr>
              <a:t>47.8%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9AD773-B71E-4F9E-741D-58548DAA4E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For Women</a:t>
            </a:r>
            <a:r>
              <a:rPr lang="en-US" altLang="ko-KR" dirty="0"/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Probability of marrying: 70%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Probability of having children if married: 98.3%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Probability of having a healthy child: 97.5% (average of 97% and 98%)</a:t>
            </a:r>
          </a:p>
          <a:p>
            <a:r>
              <a:rPr lang="en-US" altLang="ko-KR" dirty="0"/>
              <a:t>Combined probability for women: 0.70×0.983×0.975=0.670 or </a:t>
            </a:r>
            <a:r>
              <a:rPr lang="en-US" altLang="ko-KR" dirty="0">
                <a:solidFill>
                  <a:srgbClr val="FF0000"/>
                </a:solidFill>
              </a:rPr>
              <a:t>67.0%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88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7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설계에 기반한 객체 감지 모델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DF9BB09-2CA4-5B93-0E55-B816F114B1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시스템 설계에 기반한 </a:t>
            </a:r>
            <a:r>
              <a:rPr lang="en-US" altLang="ko-KR" dirty="0" err="1"/>
              <a:t>SysMon</a:t>
            </a:r>
            <a:r>
              <a:rPr lang="ko-KR" altLang="en-US" dirty="0"/>
              <a:t> 설계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265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287D-C0E7-7F92-1544-07EBE3C2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 are a Miracle!!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217DF-DD27-53CF-97BF-DBA0AE0F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인간 배아 발생의 각 단계와 관련된 확률 및 통계적 결과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Fertilization Probability</a:t>
            </a:r>
            <a:r>
              <a:rPr lang="en-US" altLang="ko-KR" dirty="0"/>
              <a:t>: ≈1×10−8\</a:t>
            </a:r>
            <a:r>
              <a:rPr lang="en-US" altLang="ko-KR" dirty="0" err="1"/>
              <a:t>approx</a:t>
            </a:r>
            <a:r>
              <a:rPr lang="en-US" altLang="ko-KR" dirty="0"/>
              <a:t> 1 \times 10^{-8}≈1×10−8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Implantation Success</a:t>
            </a:r>
            <a:r>
              <a:rPr lang="en-US" altLang="ko-KR" dirty="0"/>
              <a:t>: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Successful Development</a:t>
            </a:r>
            <a:r>
              <a:rPr lang="en-US" altLang="ko-KR" dirty="0"/>
              <a:t>: 0.97</a:t>
            </a:r>
          </a:p>
          <a:p>
            <a:r>
              <a:rPr lang="en-US" altLang="ko-KR" dirty="0"/>
              <a:t>Combining these probabilities gives a rough estimate for the entire process: 1×10−8×0.3×0.97</a:t>
            </a:r>
            <a:r>
              <a:rPr lang="en-US" altLang="ko-KR" b="1" u="sng" dirty="0">
                <a:solidFill>
                  <a:srgbClr val="FF0000"/>
                </a:solidFill>
              </a:rPr>
              <a:t>≈2.91×10−9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924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287D-C0E7-7F92-1544-07EBE3C2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 are a Miracle!!</a:t>
            </a:r>
            <a:br>
              <a:rPr lang="en-US" altLang="ko-KR" dirty="0"/>
            </a:br>
            <a:r>
              <a:rPr lang="en-US" altLang="ko-KR" dirty="0"/>
              <a:t>But…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6F9B8D-5ADA-EDE5-A1FE-504F01286F47}"/>
              </a:ext>
            </a:extLst>
          </p:cNvPr>
          <p:cNvSpPr/>
          <p:nvPr/>
        </p:nvSpPr>
        <p:spPr>
          <a:xfrm>
            <a:off x="2263536" y="2899241"/>
            <a:ext cx="797935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존중</a:t>
            </a:r>
            <a:r>
              <a:rPr lang="en-US" altLang="ko-KR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vs </a:t>
            </a:r>
            <a:r>
              <a:rPr lang="ko-KR" alt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존경</a:t>
            </a:r>
            <a:endParaRPr lang="en-US" altLang="ko-KR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Honor vs Respect</a:t>
            </a:r>
            <a:endParaRPr lang="en-US" altLang="ko-KR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22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287D-C0E7-7F92-1544-07EBE3C2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en-US" altLang="ko-KR" i="1" dirty="0">
                <a:solidFill>
                  <a:srgbClr val="FF0000"/>
                </a:solidFill>
              </a:rPr>
              <a:t>YOUR</a:t>
            </a:r>
            <a:r>
              <a:rPr lang="en-US" altLang="ko-KR" dirty="0"/>
              <a:t> Life Motto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6F9B8D-5ADA-EDE5-A1FE-504F01286F47}"/>
              </a:ext>
            </a:extLst>
          </p:cNvPr>
          <p:cNvSpPr/>
          <p:nvPr/>
        </p:nvSpPr>
        <p:spPr>
          <a:xfrm>
            <a:off x="1929099" y="2417137"/>
            <a:ext cx="478911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Faith, </a:t>
            </a:r>
            <a:endParaRPr lang="en-US" altLang="ko-KR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62171C-6EE9-0CE5-4F88-6E5B89A56922}"/>
              </a:ext>
            </a:extLst>
          </p:cNvPr>
          <p:cNvSpPr/>
          <p:nvPr/>
        </p:nvSpPr>
        <p:spPr>
          <a:xfrm>
            <a:off x="5933126" y="2417137"/>
            <a:ext cx="43297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Honor, </a:t>
            </a:r>
            <a:endParaRPr lang="en-US" altLang="ko-KR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B77EF2-0ED3-0F9E-608D-BFA1BB1D302D}"/>
              </a:ext>
            </a:extLst>
          </p:cNvPr>
          <p:cNvSpPr/>
          <p:nvPr/>
        </p:nvSpPr>
        <p:spPr>
          <a:xfrm>
            <a:off x="3828176" y="3983609"/>
            <a:ext cx="513455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Integrity</a:t>
            </a:r>
            <a:endParaRPr lang="en-US" altLang="ko-KR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984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287D-C0E7-7F92-1544-07EBE3C2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en-US" altLang="ko-KR" i="1" dirty="0">
                <a:solidFill>
                  <a:srgbClr val="FF0000"/>
                </a:solidFill>
              </a:rPr>
              <a:t>YOUR</a:t>
            </a:r>
            <a:r>
              <a:rPr lang="en-US" altLang="ko-KR" dirty="0"/>
              <a:t> Personal Value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CDE15-EF1A-8783-23F1-5D82DD29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Faith</a:t>
            </a:r>
          </a:p>
          <a:p>
            <a:pPr lvl="1"/>
            <a:r>
              <a:rPr lang="en-US" altLang="ko-KR" dirty="0"/>
              <a:t>Believe/Honor</a:t>
            </a:r>
          </a:p>
          <a:p>
            <a:r>
              <a:rPr lang="en-US" altLang="ko-KR" dirty="0"/>
              <a:t>Honor</a:t>
            </a:r>
          </a:p>
          <a:p>
            <a:pPr lvl="1"/>
            <a:r>
              <a:rPr lang="en-US" altLang="ko-KR" dirty="0"/>
              <a:t>Respect</a:t>
            </a:r>
          </a:p>
          <a:p>
            <a:r>
              <a:rPr lang="en-US" altLang="ko-KR" dirty="0"/>
              <a:t>Integrity</a:t>
            </a:r>
          </a:p>
          <a:p>
            <a:pPr lvl="1"/>
            <a:r>
              <a:rPr lang="en-US" altLang="ko-KR" dirty="0"/>
              <a:t>Do/be what you say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179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C88961-E21F-D0A2-935F-00D84408CA9E}"/>
              </a:ext>
            </a:extLst>
          </p:cNvPr>
          <p:cNvSpPr/>
          <p:nvPr/>
        </p:nvSpPr>
        <p:spPr>
          <a:xfrm>
            <a:off x="6924489" y="1141274"/>
            <a:ext cx="49017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KakaoTalk</a:t>
            </a:r>
            <a:endParaRPr lang="en-US" altLang="ko-K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010-4375-8838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222C75-69D1-2D8B-4EF0-2E5D0ACB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1" y="787400"/>
            <a:ext cx="6624319" cy="3540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19201-3F66-FAB0-942D-15B37847B227}"/>
              </a:ext>
            </a:extLst>
          </p:cNvPr>
          <p:cNvSpPr txBox="1"/>
          <p:nvPr/>
        </p:nvSpPr>
        <p:spPr>
          <a:xfrm>
            <a:off x="172721" y="4649821"/>
            <a:ext cx="7915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/>
              </a:rPr>
              <a:t>https://www.linkedin.com/in/kimandreas/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AFA0A8-FCAC-A450-3E8F-CD2089E80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231" y="2895600"/>
            <a:ext cx="3007842" cy="36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58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1DEAF8-598D-622F-90D5-C9CF9510E9C1}"/>
              </a:ext>
            </a:extLst>
          </p:cNvPr>
          <p:cNvSpPr/>
          <p:nvPr/>
        </p:nvSpPr>
        <p:spPr>
          <a:xfrm>
            <a:off x="6945549" y="179604"/>
            <a:ext cx="4747098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YOU!!</a:t>
            </a:r>
          </a:p>
          <a:p>
            <a:pPr algn="ctr"/>
            <a:endParaRPr lang="en-US" altLang="ko-KR" sz="1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</a:t>
            </a:r>
            <a:endParaRPr lang="en-US" altLang="ko-KR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n-US" altLang="ko-KR" sz="1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감사</a:t>
            </a:r>
            <a:endParaRPr lang="en-US" altLang="ko-KR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합니다</a:t>
            </a:r>
            <a:endParaRPr lang="en-US" altLang="ko-KR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050" name="Picture 2" descr="profile image">
            <a:extLst>
              <a:ext uri="{FF2B5EF4-FFF2-40B4-BE49-F238E27FC236}">
                <a16:creationId xmlns:a16="http://schemas.microsoft.com/office/drawing/2014/main" id="{3261C876-1B12-AE6B-F2F6-0DA12E36E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025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7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8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설계에 기반한 </a:t>
            </a:r>
            <a:r>
              <a:rPr lang="en-US" altLang="ko-KR" dirty="0"/>
              <a:t>AMR </a:t>
            </a:r>
            <a:r>
              <a:rPr lang="ko-KR" altLang="en-US" dirty="0"/>
              <a:t>제어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 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84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9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개별 기능 통합 구현 및 </a:t>
            </a:r>
            <a:r>
              <a:rPr lang="en-US" altLang="ko-KR" dirty="0"/>
              <a:t>Integration </a:t>
            </a:r>
            <a:r>
              <a:rPr lang="ko-KR" altLang="en-US" dirty="0"/>
              <a:t>테스트</a:t>
            </a:r>
          </a:p>
          <a:p>
            <a:r>
              <a:rPr lang="ko-KR" altLang="en-US" dirty="0"/>
              <a:t>통합 </a:t>
            </a:r>
            <a:r>
              <a:rPr lang="en-US" altLang="ko-KR" dirty="0"/>
              <a:t>Launch 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Robust</a:t>
            </a:r>
            <a:r>
              <a:rPr lang="ko-KR" altLang="en-US" dirty="0"/>
              <a:t>한 시스템 구축을 위한 예외 처리 및 </a:t>
            </a:r>
            <a:r>
              <a:rPr lang="en-US" altLang="ko-KR" dirty="0"/>
              <a:t>Code Refactoring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58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10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발표 및 시연</a:t>
            </a:r>
          </a:p>
          <a:p>
            <a:r>
              <a:rPr lang="ko-KR" altLang="en-US" dirty="0"/>
              <a:t>최종 </a:t>
            </a:r>
            <a:r>
              <a:rPr lang="ko-KR" altLang="en-US" dirty="0" err="1"/>
              <a:t>산출문</a:t>
            </a:r>
            <a:r>
              <a:rPr lang="ko-KR" altLang="en-US" dirty="0"/>
              <a:t> 정리</a:t>
            </a:r>
            <a:r>
              <a:rPr lang="en-US" altLang="ko-KR" dirty="0"/>
              <a:t>(</a:t>
            </a:r>
            <a:r>
              <a:rPr lang="ko-KR" altLang="en-US" dirty="0"/>
              <a:t>소스코드</a:t>
            </a:r>
            <a:r>
              <a:rPr lang="en-US" altLang="ko-KR" dirty="0"/>
              <a:t>, </a:t>
            </a:r>
            <a:r>
              <a:rPr lang="ko-KR" altLang="en-US" dirty="0"/>
              <a:t>발표 </a:t>
            </a:r>
            <a:r>
              <a:rPr lang="en-US" altLang="ko-KR" dirty="0"/>
              <a:t>PPT, </a:t>
            </a:r>
            <a:r>
              <a:rPr lang="ko-KR" altLang="en-US" dirty="0"/>
              <a:t>동작 영상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팀 간 기술 컨퍼런스를 통한 기술 극복 경험담</a:t>
            </a:r>
            <a:r>
              <a:rPr lang="en-US" altLang="ko-KR" dirty="0"/>
              <a:t>, </a:t>
            </a:r>
            <a:r>
              <a:rPr lang="ko-KR" altLang="en-US" dirty="0"/>
              <a:t>노하우 교류</a:t>
            </a:r>
            <a:r>
              <a:rPr lang="en-US" altLang="ko-KR" dirty="0"/>
              <a:t>(</a:t>
            </a:r>
            <a:r>
              <a:rPr lang="ko-KR" altLang="en-US" dirty="0"/>
              <a:t>채점 대상</a:t>
            </a:r>
            <a:r>
              <a:rPr lang="en-US" altLang="ko-KR" dirty="0"/>
              <a:t>X)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53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73AAD70-7DF8-1AAB-E0A2-554BC933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LAST Day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3D4249-1F6C-18DC-A425-01D06E5D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9:30 – 2:00 </a:t>
            </a:r>
            <a:r>
              <a:rPr lang="en-US" altLang="ko-KR" dirty="0" err="1"/>
              <a:t>p.m</a:t>
            </a:r>
            <a:endParaRPr lang="en-US" altLang="ko-KR" dirty="0"/>
          </a:p>
          <a:p>
            <a:pPr lvl="1"/>
            <a:r>
              <a:rPr lang="en-US" altLang="ko-KR" dirty="0"/>
              <a:t>System Integration &amp; Test</a:t>
            </a:r>
          </a:p>
          <a:p>
            <a:pPr lvl="1"/>
            <a:r>
              <a:rPr lang="en-US" altLang="ko-KR" dirty="0"/>
              <a:t>Final Presentation Prep</a:t>
            </a:r>
          </a:p>
          <a:p>
            <a:r>
              <a:rPr lang="en-US" altLang="ko-KR" dirty="0"/>
              <a:t>2:00 – 5:30 p.m. (45 min/team)</a:t>
            </a:r>
          </a:p>
          <a:p>
            <a:pPr lvl="1"/>
            <a:r>
              <a:rPr lang="en-US" altLang="ko-KR" dirty="0"/>
              <a:t>Live Demonstration 5~10 minutes</a:t>
            </a:r>
          </a:p>
          <a:p>
            <a:pPr lvl="1"/>
            <a:r>
              <a:rPr lang="en-US" altLang="ko-KR" dirty="0"/>
              <a:t>Presentation 15~20 minutes</a:t>
            </a:r>
          </a:p>
          <a:p>
            <a:pPr lvl="1"/>
            <a:r>
              <a:rPr lang="en-US" altLang="ko-KR" dirty="0"/>
              <a:t>Technical Sharing ~15 minutes</a:t>
            </a:r>
          </a:p>
          <a:p>
            <a:r>
              <a:rPr lang="en-US" altLang="ko-KR" dirty="0"/>
              <a:t>5:30 – 6:30 Equipment Return and Rap up 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482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A257960-8935-7717-FAB4-980453BD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Presentation Material Planning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0FAD03-EA86-B647-11E1-A8F70EA96A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Solution Overview</a:t>
            </a:r>
          </a:p>
          <a:p>
            <a:r>
              <a:rPr lang="en-US" altLang="ko-KR" dirty="0"/>
              <a:t>Key Issues and Challenges</a:t>
            </a:r>
          </a:p>
          <a:p>
            <a:pPr lvl="1"/>
            <a:r>
              <a:rPr lang="en-US" altLang="ko-KR" dirty="0"/>
              <a:t>How did you overcome</a:t>
            </a:r>
          </a:p>
          <a:p>
            <a:r>
              <a:rPr lang="en-US" altLang="ko-KR" dirty="0"/>
              <a:t>Required Solution Improvements</a:t>
            </a:r>
          </a:p>
          <a:p>
            <a:r>
              <a:rPr lang="en-US" altLang="ko-KR" dirty="0"/>
              <a:t>Lessons Learned</a:t>
            </a:r>
          </a:p>
          <a:p>
            <a:r>
              <a:rPr lang="en-US" altLang="ko-KR" dirty="0"/>
              <a:t>Team Contribution</a:t>
            </a:r>
          </a:p>
          <a:p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ABD81-6BE8-04AA-CD5F-7EFA897CEE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20 minutes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95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0587A-D4DC-1A47-59F8-C878AB9D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과 업무 책임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7F0CF-5781-E1AF-222B-389B5B080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업무 책임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숙련된 기술 </a:t>
            </a:r>
            <a:endParaRPr lang="en-US" altLang="ko-KR" dirty="0"/>
          </a:p>
          <a:p>
            <a:pPr lvl="1"/>
            <a:r>
              <a:rPr lang="en-US" altLang="ko-KR" dirty="0"/>
              <a:t>….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51E8187-C116-0F76-34A1-DE21A3FE49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5649" y="2017343"/>
            <a:ext cx="2822188" cy="39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4455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75420</TotalTime>
  <Words>1448</Words>
  <Application>Microsoft Office PowerPoint</Application>
  <PresentationFormat>와이드스크린</PresentationFormat>
  <Paragraphs>198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Arial</vt:lpstr>
      <vt:lpstr>Gill Sans MT</vt:lpstr>
      <vt:lpstr>갤러리</vt:lpstr>
      <vt:lpstr>Good Morning! 早上好! 안녕하세요!</vt:lpstr>
      <vt:lpstr>Day 6 (final project)</vt:lpstr>
      <vt:lpstr>Day 7 (final project)</vt:lpstr>
      <vt:lpstr>Day 8 (final project)</vt:lpstr>
      <vt:lpstr>Day 9 (final project)</vt:lpstr>
      <vt:lpstr>Day 10 (final project)</vt:lpstr>
      <vt:lpstr>The LAST Day </vt:lpstr>
      <vt:lpstr>Final Presentation Material Planning</vt:lpstr>
      <vt:lpstr>팀원 과 업무 책임 </vt:lpstr>
      <vt:lpstr>System Integration &amp; Test</vt:lpstr>
      <vt:lpstr>Team Exercise 12/13</vt:lpstr>
      <vt:lpstr>Equipment Return </vt:lpstr>
      <vt:lpstr>Issues Report</vt:lpstr>
      <vt:lpstr>Material Check &amp; Issues Report</vt:lpstr>
      <vt:lpstr>Typical Large Project Metrics</vt:lpstr>
      <vt:lpstr>Project Success Metrics</vt:lpstr>
      <vt:lpstr>Project Success Metrics</vt:lpstr>
      <vt:lpstr>Project Success Metrics</vt:lpstr>
      <vt:lpstr>Project Success Metrics</vt:lpstr>
      <vt:lpstr>Project Success Metrics</vt:lpstr>
      <vt:lpstr>Project Success Metrics</vt:lpstr>
      <vt:lpstr>Project Success Metrics</vt:lpstr>
      <vt:lpstr>Project Success Metrics</vt:lpstr>
      <vt:lpstr>Project Success Metrics</vt:lpstr>
      <vt:lpstr>Project Success Metrics</vt:lpstr>
      <vt:lpstr>Departing Remarks</vt:lpstr>
      <vt:lpstr>프로젝트 rule number ONE!!!</vt:lpstr>
      <vt:lpstr>프로젝트 rule number ONE!!!</vt:lpstr>
      <vt:lpstr>You are a Miracle!! </vt:lpstr>
      <vt:lpstr>You are a Miracle!! </vt:lpstr>
      <vt:lpstr>You are a Miracle!! But…</vt:lpstr>
      <vt:lpstr>Create YOUR Life Motto</vt:lpstr>
      <vt:lpstr>Create YOUR Personal Value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Andreas Kim</dc:creator>
  <cp:lastModifiedBy>Andreas Kim</cp:lastModifiedBy>
  <cp:revision>95</cp:revision>
  <dcterms:created xsi:type="dcterms:W3CDTF">2024-04-03T06:12:51Z</dcterms:created>
  <dcterms:modified xsi:type="dcterms:W3CDTF">2025-04-18T19:27:39Z</dcterms:modified>
</cp:coreProperties>
</file>