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309" r:id="rId3"/>
    <p:sldId id="257" r:id="rId4"/>
    <p:sldId id="265" r:id="rId5"/>
    <p:sldId id="314" r:id="rId6"/>
    <p:sldId id="303" r:id="rId7"/>
    <p:sldId id="305" r:id="rId8"/>
    <p:sldId id="304" r:id="rId9"/>
    <p:sldId id="308" r:id="rId10"/>
    <p:sldId id="258" r:id="rId11"/>
    <p:sldId id="310" r:id="rId12"/>
    <p:sldId id="264" r:id="rId13"/>
    <p:sldId id="260" r:id="rId14"/>
    <p:sldId id="259" r:id="rId15"/>
    <p:sldId id="306" r:id="rId16"/>
    <p:sldId id="313" r:id="rId17"/>
    <p:sldId id="307" r:id="rId18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20"/>
    </p:embeddedFont>
    <p:embeddedFont>
      <p:font typeface="Bebas Neue" panose="020B0606020202050201" pitchFamily="34" charset="0"/>
      <p:regular r:id="rId21"/>
    </p:embeddedFon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ira Code" panose="020B0809050000020004" pitchFamily="49" charset="0"/>
      <p:regular r:id="rId27"/>
      <p:bold r:id="rId28"/>
    </p:embeddedFont>
    <p:embeddedFont>
      <p:font typeface="Fira Code Light" panose="020B0809050000020004" pitchFamily="49" charset="0"/>
      <p:regular r:id="rId29"/>
    </p:embeddedFont>
    <p:embeddedFont>
      <p:font typeface="Oswald" panose="00000500000000000000" pitchFamily="2" charset="0"/>
      <p:regular r:id="rId30"/>
      <p:bold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21882F-8B6D-4A7D-B3E9-E388A92F77A1}">
  <a:tblStyle styleId="{5121882F-8B6D-4A7D-B3E9-E388A92F77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184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387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82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22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9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40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7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06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32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3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Cây fenwick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31592" y="2753049"/>
            <a:ext cx="3306616" cy="1101101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1400" err="1">
                <a:latin typeface="Bahnschrift Light" panose="020B0502040204020203" pitchFamily="34" charset="0"/>
              </a:rPr>
              <a:t>Nguyễn</a:t>
            </a:r>
            <a:r>
              <a:rPr lang="en-US" sz="1400">
                <a:latin typeface="Bahnschrift Light" panose="020B0502040204020203" pitchFamily="34" charset="0"/>
              </a:rPr>
              <a:t> </a:t>
            </a:r>
            <a:r>
              <a:rPr lang="en-US" sz="1400" err="1">
                <a:latin typeface="Bahnschrift Light" panose="020B0502040204020203" pitchFamily="34" charset="0"/>
              </a:rPr>
              <a:t>Thị</a:t>
            </a:r>
            <a:r>
              <a:rPr lang="en-US" sz="1400">
                <a:latin typeface="Bahnschrift Light" panose="020B0502040204020203" pitchFamily="34" charset="0"/>
              </a:rPr>
              <a:t> Kim Anh (20521072)</a:t>
            </a:r>
          </a:p>
          <a:p>
            <a:pPr>
              <a:lnSpc>
                <a:spcPct val="150000"/>
              </a:lnSpc>
            </a:pPr>
            <a:r>
              <a:rPr lang="en-US" sz="1400" err="1">
                <a:latin typeface="Bahnschrift Light" panose="020B0502040204020203" pitchFamily="34" charset="0"/>
              </a:rPr>
              <a:t>Võ</a:t>
            </a:r>
            <a:r>
              <a:rPr lang="en-US" sz="1400">
                <a:latin typeface="Bahnschrift Light" panose="020B0502040204020203" pitchFamily="34" charset="0"/>
              </a:rPr>
              <a:t> Minh </a:t>
            </a:r>
            <a:r>
              <a:rPr lang="en-US" sz="1400" err="1">
                <a:latin typeface="Bahnschrift Light" panose="020B0502040204020203" pitchFamily="34" charset="0"/>
              </a:rPr>
              <a:t>Trí</a:t>
            </a:r>
            <a:r>
              <a:rPr lang="en-US" sz="1400">
                <a:latin typeface="Bahnschrift Light" panose="020B0502040204020203" pitchFamily="34" charset="0"/>
              </a:rPr>
              <a:t> (20520821)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Bahnschrift Light" panose="020B0502040204020203" pitchFamily="34" charset="0"/>
              </a:rPr>
              <a:t>Phạm Đức Duy (19521432)</a:t>
            </a:r>
          </a:p>
          <a:p>
            <a:endParaRPr lang="vi-VN" sz="140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50499" y="315498"/>
            <a:ext cx="4673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>
                <a:solidFill>
                  <a:schemeClr val="bg1"/>
                </a:solidFill>
                <a:latin typeface="Oswald" panose="020B0604020202020204" charset="0"/>
              </a:rPr>
              <a:t>Cây fenwick (Binary index tree)</a:t>
            </a:r>
            <a:endParaRPr lang="vi-VN" sz="28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102" name="Picture 6" descr="https://images.viblo.asia/feb168e2-0e79-4530-87b4-8e910d4cac6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81" y="1358681"/>
            <a:ext cx="3859919" cy="24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96200" y="1499037"/>
                <a:ext cx="3691681" cy="2465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=2^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(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với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p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là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số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lẻ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). 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Hay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nói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cách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khác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, k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là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vị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trí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của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bít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1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bên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phải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nhất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của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m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tính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từ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số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0.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Nút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có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số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hiệu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m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sẽ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là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nút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gốc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của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một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cây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con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gồm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2^k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nút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có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số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hiệu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từ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−2^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đến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m.</a:t>
                </a:r>
              </a:p>
              <a:p>
                <a:endParaRPr lang="en-US">
                  <a:solidFill>
                    <a:schemeClr val="bg1"/>
                  </a:solidFill>
                  <a:latin typeface="Bahnschrift Light" panose="020B0502040204020203" pitchFamily="34" charset="0"/>
                </a:endParaRPr>
              </a:p>
              <a:p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Nút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8: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= 2^3  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. (1000)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Vậy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các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nút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nó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sẽ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quản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lý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là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– 2^3+1 = 1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)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cho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đến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(8)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Nhìn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trong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hình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đúng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là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nút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8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sẽ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quản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lý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các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nút</a:t>
                </a:r>
                <a:r>
                  <a:rPr lang="en-US">
                    <a:solidFill>
                      <a:schemeClr val="bg1"/>
                    </a:solidFill>
                    <a:latin typeface="Bahnschrift Light" panose="020B0502040204020203" pitchFamily="34" charset="0"/>
                  </a:rPr>
                  <a:t> 1, 2, 3, 4, 5, 6, 7, 8.</a:t>
                </a:r>
                <a:endParaRPr lang="vi-VN">
                  <a:solidFill>
                    <a:schemeClr val="bg1"/>
                  </a:solidFill>
                  <a:latin typeface="Bahnschrift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00" y="1499037"/>
                <a:ext cx="3691681" cy="2465996"/>
              </a:xfrm>
              <a:prstGeom prst="rect">
                <a:avLst/>
              </a:prstGeom>
              <a:blipFill>
                <a:blip r:embed="rId5"/>
                <a:stretch>
                  <a:fillRect l="-496" t="-495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6A26E5-155D-430F-828C-D092D3C3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Độ phức tạp cây Fenwick</a:t>
            </a:r>
          </a:p>
        </p:txBody>
      </p:sp>
      <p:sp>
        <p:nvSpPr>
          <p:cNvPr id="5" name="Google Shape;494;p33">
            <a:extLst>
              <a:ext uri="{FF2B5EF4-FFF2-40B4-BE49-F238E27FC236}">
                <a16:creationId xmlns:a16="http://schemas.microsoft.com/office/drawing/2014/main" id="{E476CA39-5375-47DA-BACB-773F68EB6F17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00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</a:t>
            </a:r>
            <a:r>
              <a:rPr lang="vi-V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1</a:t>
            </a:r>
            <a:r>
              <a:rPr lang="en-U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lang="vi-VN"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5D8BC4B-D5A7-4DD7-8F3C-99ACC0EEF841}"/>
                  </a:ext>
                </a:extLst>
              </p:cNvPr>
              <p:cNvSpPr txBox="1"/>
              <p:nvPr/>
            </p:nvSpPr>
            <p:spPr>
              <a:xfrm>
                <a:off x="1054579" y="1879481"/>
                <a:ext cx="7034840" cy="246221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n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có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thể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có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tối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đa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logn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bits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vì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: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^(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^(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+ ….+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^(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&gt;=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)&gt;=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^(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bg1"/>
                  </a:solidFill>
                  <a:latin typeface="Bahnschrift Light"/>
                </a:endParaRPr>
              </a:p>
              <a:p>
                <a:r>
                  <a:rPr lang="en-US" b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𝑜𝑔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)~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>
                  <a:solidFill>
                    <a:schemeClr val="bg1"/>
                  </a:solidFill>
                  <a:latin typeface="Bahnschrift Light"/>
                </a:endParaRPr>
              </a:p>
              <a:p>
                <a:endParaRPr lang="en-US">
                  <a:solidFill>
                    <a:schemeClr val="bg1"/>
                  </a:solidFill>
                  <a:latin typeface="Bahnschrift Light"/>
                </a:endParaRPr>
              </a:p>
              <a:p>
                <a:endParaRPr lang="en-US">
                  <a:solidFill>
                    <a:schemeClr val="bg1"/>
                  </a:solidFill>
                  <a:latin typeface="Bahnschrift Light"/>
                </a:endParaRPr>
              </a:p>
              <a:p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Mỗi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lần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cộng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thêm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, bit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cuối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1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luôn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bị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dịch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lên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ít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nhất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1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lần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,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dẫn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đến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có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tối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đa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logn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lần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dịch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bit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0001(1) -&gt; 0010(2) -&gt; … 1000(8) </a:t>
                </a:r>
              </a:p>
              <a:p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Mỗi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lần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trừ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 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đi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,bit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cuối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1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luôn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bị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dịch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lên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ít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nhất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1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lần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,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dẫn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đến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có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tối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đa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logn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lần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  <a:r>
                  <a:rPr lang="en-US" err="1">
                    <a:solidFill>
                      <a:schemeClr val="bg1"/>
                    </a:solidFill>
                    <a:latin typeface="Bahnschrift Light"/>
                  </a:rPr>
                  <a:t>dịch</a:t>
                </a:r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 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bit</a:t>
                </a:r>
              </a:p>
              <a:p>
                <a:r>
                  <a:rPr lang="en-US">
                    <a:solidFill>
                      <a:schemeClr val="bg1"/>
                    </a:solidFill>
                    <a:latin typeface="Bahnschrift Light"/>
                  </a:rPr>
                  <a:t>0111(7) -&gt; 0110(6) -&gt; 0100(4) </a:t>
                </a: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5D8BC4B-D5A7-4DD7-8F3C-99ACC0EEF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79" y="1879481"/>
                <a:ext cx="7034840" cy="2462213"/>
              </a:xfrm>
              <a:prstGeom prst="rect">
                <a:avLst/>
              </a:prstGeom>
              <a:blipFill>
                <a:blip r:embed="rId2"/>
                <a:stretch>
                  <a:fillRect l="-260" t="-248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B0D8A10C-99D0-4073-B4FC-47C081E1DBE4}"/>
                  </a:ext>
                </a:extLst>
              </p:cNvPr>
              <p:cNvSpPr txBox="1"/>
              <p:nvPr/>
            </p:nvSpPr>
            <p:spPr>
              <a:xfrm>
                <a:off x="1140844" y="1415810"/>
                <a:ext cx="2743200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𝒍𝒐𝒈𝒏</m:t>
                      </m:r>
                      <m:r>
                        <a:rPr lang="en-US" sz="20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2000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B0D8A10C-99D0-4073-B4FC-47C081E1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44" y="1415810"/>
                <a:ext cx="2743200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83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Thêm, xóa đi bit 1 cuối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5364763" y="2640767"/>
            <a:ext cx="1992945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Xóa đi bit 1 cuối</a:t>
            </a:r>
            <a:endParaRPr sz="2000" b="1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8" name="Google Shape;838;p39"/>
          <p:cNvSpPr txBox="1"/>
          <p:nvPr/>
        </p:nvSpPr>
        <p:spPr>
          <a:xfrm>
            <a:off x="5233858" y="1412393"/>
            <a:ext cx="3090592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Thêm vào bit 1 cuối cùng</a:t>
            </a:r>
            <a:endParaRPr sz="2000" b="1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4" name="Google Shape;844;p39"/>
          <p:cNvSpPr txBox="1"/>
          <p:nvPr/>
        </p:nvSpPr>
        <p:spPr>
          <a:xfrm>
            <a:off x="1023323" y="995082"/>
            <a:ext cx="3543782" cy="374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~m = - m – 1</a:t>
            </a:r>
          </a:p>
          <a:p>
            <a:pPr lvl="0"/>
            <a:endParaRPr lang="en-US" sz="1600" b="1">
              <a:solidFill>
                <a:schemeClr val="tx2">
                  <a:lumMod val="75000"/>
                </a:schemeClr>
              </a:solidFill>
              <a:latin typeface="Bahnschrift Light" panose="020B0502040204020203" pitchFamily="3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en-US">
                <a:solidFill>
                  <a:schemeClr val="bg1"/>
                </a:solidFill>
                <a:latin typeface="Bahnschrift Light"/>
                <a:ea typeface="Fira Code"/>
                <a:cs typeface="Fira Code"/>
              </a:rPr>
              <a:t>m = x(n)x(n-1)…x(0)</a:t>
            </a:r>
          </a:p>
          <a:p>
            <a:r>
              <a:rPr lang="en-US">
                <a:solidFill>
                  <a:schemeClr val="bg1"/>
                </a:solidFill>
                <a:latin typeface="Bahnschrift Light"/>
                <a:ea typeface="Fira Code"/>
                <a:cs typeface="Fira Code"/>
              </a:rPr>
              <a:t>~m= ~x(n)~x(n-1)…~x(0)</a:t>
            </a:r>
          </a:p>
          <a:p>
            <a:r>
              <a:rPr lang="en-US">
                <a:solidFill>
                  <a:schemeClr val="bg1"/>
                </a:solidFill>
                <a:latin typeface="Bahnschrift Light"/>
                <a:ea typeface="Fira Code"/>
                <a:cs typeface="Fira Code"/>
              </a:rPr>
              <a:t>m + ~m = 11….1= -1</a:t>
            </a:r>
          </a:p>
          <a:p>
            <a:endParaRPr lang="en-US">
              <a:solidFill>
                <a:schemeClr val="bg1"/>
              </a:solidFill>
              <a:latin typeface="Bahnschrift Light" panose="020B0502040204020203" pitchFamily="3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pt-BR" sz="1600" b="1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m &amp; (-m) </a:t>
            </a:r>
            <a:r>
              <a:rPr lang="en-US" sz="1600" err="1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chứa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 </a:t>
            </a:r>
            <a:r>
              <a:rPr lang="en-US" sz="1600" err="1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duy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 nhất bit 1 </a:t>
            </a:r>
            <a:r>
              <a:rPr lang="en-US" sz="1600" err="1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thấp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 nhất </a:t>
            </a:r>
            <a:r>
              <a:rPr lang="en-US" sz="1600" err="1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của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Bahnschrift Light"/>
                <a:ea typeface="Fira Code"/>
                <a:cs typeface="Fira Code"/>
              </a:rPr>
              <a:t> m</a:t>
            </a:r>
          </a:p>
          <a:p>
            <a:endParaRPr lang="en-US">
              <a:solidFill>
                <a:schemeClr val="bg1"/>
              </a:solidFill>
              <a:latin typeface="Bahnschrift Light" panose="020B0502040204020203" pitchFamily="3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en-US">
                <a:solidFill>
                  <a:schemeClr val="bg1"/>
                </a:solidFill>
                <a:latin typeface="Bahnschrift Light"/>
                <a:ea typeface="Fira Code"/>
                <a:cs typeface="Fira Code"/>
              </a:rPr>
              <a:t>m = x(n) x(n-1)….x(k+1) 1 0000..0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Bahnschrift Light"/>
                <a:ea typeface="Fira Code"/>
                <a:cs typeface="Fira Code"/>
              </a:rPr>
              <a:t>~m= ~x(n)~x(n-1)…~x(k+1) 0 11111..1</a:t>
            </a:r>
            <a:endParaRPr lang="en-US">
              <a:solidFill>
                <a:schemeClr val="bg1"/>
              </a:solidFill>
              <a:latin typeface="Bahnschrift Light" panose="020B0502040204020203" pitchFamily="3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>
                <a:solidFill>
                  <a:schemeClr val="bg1"/>
                </a:solidFill>
                <a:latin typeface="Bahnschrift Light"/>
                <a:ea typeface="Fira Code"/>
                <a:cs typeface="Fira Code"/>
              </a:rPr>
              <a:t>-m=~m+1=  ~x(n)~x(n-1)…~x(k+1) 1  000..0</a:t>
            </a:r>
          </a:p>
          <a:p>
            <a:pPr lvl="0"/>
            <a:endParaRPr lang="en-US">
              <a:solidFill>
                <a:schemeClr val="bg1"/>
              </a:solidFill>
              <a:latin typeface="Bahnschrift Light" panose="020B0502040204020203" pitchFamily="34" charset="0"/>
              <a:ea typeface="Fira Code" panose="020B0604020202020204" charset="0"/>
              <a:cs typeface="Fira Code" panose="020B0604020202020204" charset="0"/>
            </a:endParaRPr>
          </a:p>
          <a:p>
            <a:pPr lvl="0"/>
            <a:r>
              <a:rPr lang="en-US">
                <a:solidFill>
                  <a:schemeClr val="bg1"/>
                </a:solidFill>
                <a:latin typeface="Bahnschrift Light"/>
                <a:ea typeface="Fira Code"/>
                <a:cs typeface="Fira Code"/>
              </a:rPr>
              <a:t>m &amp; -m=0000…10….0 = 2^k</a:t>
            </a:r>
          </a:p>
        </p:txBody>
      </p:sp>
      <p:sp>
        <p:nvSpPr>
          <p:cNvPr id="857" name="Google Shape;857;p39"/>
          <p:cNvSpPr txBox="1"/>
          <p:nvPr/>
        </p:nvSpPr>
        <p:spPr>
          <a:xfrm>
            <a:off x="5475636" y="1987486"/>
            <a:ext cx="177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1">
                <a:solidFill>
                  <a:schemeClr val="bg1"/>
                </a:solidFill>
                <a:latin typeface="Bahnschrift Light" panose="020B0502040204020203" pitchFamily="34" charset="0"/>
                <a:ea typeface="Fira Code" panose="020B0604020202020204" charset="0"/>
                <a:cs typeface="Fira Code" panose="020B0604020202020204" charset="0"/>
                <a:sym typeface="Fira Code"/>
              </a:rPr>
              <a:t>m+</a:t>
            </a:r>
            <a:r>
              <a:rPr lang="pt-BR">
                <a:solidFill>
                  <a:schemeClr val="bg1"/>
                </a:solidFill>
                <a:latin typeface="Bahnschrift Light" panose="020B0502040204020203" pitchFamily="34" charset="0"/>
                <a:ea typeface="Fira Code" panose="020B0604020202020204" charset="0"/>
                <a:cs typeface="Fira Code" panose="020B0604020202020204" charset="0"/>
              </a:rPr>
              <a:t>= m &amp; (-m)</a:t>
            </a:r>
          </a:p>
          <a:p>
            <a:endParaRPr lang="pt-BR">
              <a:solidFill>
                <a:schemeClr val="bg1"/>
              </a:solidFill>
              <a:latin typeface="Bahnschrift Light" panose="020B0502040204020203" pitchFamily="34" charset="0"/>
              <a:ea typeface="Fira Code" panose="020B0604020202020204" charset="0"/>
              <a:cs typeface="Fira Code" panose="020B0604020202020204" charset="0"/>
            </a:endParaRPr>
          </a:p>
        </p:txBody>
      </p:sp>
      <p:sp>
        <p:nvSpPr>
          <p:cNvPr id="858" name="Google Shape;858;p39"/>
          <p:cNvSpPr/>
          <p:nvPr/>
        </p:nvSpPr>
        <p:spPr>
          <a:xfrm>
            <a:off x="5029218" y="2772958"/>
            <a:ext cx="176400" cy="176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"/>
          <p:cNvSpPr/>
          <p:nvPr/>
        </p:nvSpPr>
        <p:spPr>
          <a:xfrm>
            <a:off x="4941018" y="1505622"/>
            <a:ext cx="176400" cy="176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5364763" y="33229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Bahnschrift Light" panose="020B0502040204020203" pitchFamily="34" charset="0"/>
                <a:ea typeface="Fira Code" panose="020B0604020202020204" charset="0"/>
                <a:cs typeface="Fira Code" panose="020B0604020202020204" charset="0"/>
                <a:sym typeface="Fira Code"/>
              </a:rPr>
              <a:t>m-=</a:t>
            </a:r>
            <a:r>
              <a:rPr lang="pt-BR">
                <a:solidFill>
                  <a:schemeClr val="bg1"/>
                </a:solidFill>
                <a:latin typeface="Bahnschrift Light" panose="020B0502040204020203" pitchFamily="34" charset="0"/>
                <a:ea typeface="Fira Code" panose="020B0604020202020204" charset="0"/>
                <a:cs typeface="Fira Code" panose="020B0604020202020204" charset="0"/>
              </a:rPr>
              <a:t>= m &amp; (-m)</a:t>
            </a:r>
          </a:p>
          <a:p>
            <a:endParaRPr lang="pt-BR">
              <a:solidFill>
                <a:schemeClr val="bg1"/>
              </a:solidFill>
              <a:latin typeface="Bahnschrift Light" panose="020B0502040204020203" pitchFamily="3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" grpId="0"/>
      <p:bldP spid="837" grpId="0"/>
      <p:bldP spid="838" grpId="0"/>
      <p:bldP spid="844" grpId="0" uiExpand="1" build="p"/>
      <p:bldP spid="857" grpId="0"/>
      <p:bldP spid="858" grpId="0" animBg="1"/>
      <p:bldP spid="859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1180123" y="1557761"/>
            <a:ext cx="33846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Update</a:t>
            </a:r>
            <a:endParaRPr sz="2500"/>
          </a:p>
        </p:txBody>
      </p:sp>
      <p:sp>
        <p:nvSpPr>
          <p:cNvPr id="593" name="Google Shape;593;p35"/>
          <p:cNvSpPr txBox="1">
            <a:spLocks noGrp="1"/>
          </p:cNvSpPr>
          <p:nvPr>
            <p:ph type="subTitle" idx="1"/>
          </p:nvPr>
        </p:nvSpPr>
        <p:spPr>
          <a:xfrm>
            <a:off x="889718" y="2110030"/>
            <a:ext cx="4004400" cy="1747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>
                <a:solidFill>
                  <a:srgbClr val="FFC000"/>
                </a:solidFill>
              </a:rPr>
              <a:t>void</a:t>
            </a:r>
            <a:r>
              <a:rPr lang="en-US" sz="1400"/>
              <a:t> </a:t>
            </a:r>
            <a:r>
              <a:rPr lang="en-US" sz="1400">
                <a:solidFill>
                  <a:srgbClr val="00B050"/>
                </a:solidFill>
              </a:rPr>
              <a:t>update</a:t>
            </a:r>
            <a:r>
              <a:rPr lang="en-US" sz="1400"/>
              <a:t>(</a:t>
            </a:r>
            <a:r>
              <a:rPr lang="en-US" sz="1400" err="1"/>
              <a:t>bit_arr</a:t>
            </a:r>
            <a:r>
              <a:rPr lang="en-US" sz="1400"/>
              <a:t>, </a:t>
            </a:r>
            <a:r>
              <a:rPr lang="en-US" sz="1400" err="1"/>
              <a:t>indx</a:t>
            </a:r>
            <a:r>
              <a:rPr lang="en-US" sz="1400"/>
              <a:t>, value)</a:t>
            </a:r>
          </a:p>
          <a:p>
            <a:pPr marL="0" lvl="0" indent="0"/>
            <a:r>
              <a:rPr lang="en-US" sz="1400"/>
              <a:t>    </a:t>
            </a:r>
            <a:r>
              <a:rPr lang="en-US" sz="1400">
                <a:solidFill>
                  <a:srgbClr val="0070C0"/>
                </a:solidFill>
              </a:rPr>
              <a:t>while</a:t>
            </a:r>
            <a:r>
              <a:rPr lang="en-US" sz="1400"/>
              <a:t> (</a:t>
            </a:r>
            <a:r>
              <a:rPr lang="en-US" sz="1400" err="1"/>
              <a:t>indx</a:t>
            </a:r>
            <a:r>
              <a:rPr lang="en-US" sz="1400"/>
              <a:t>&lt; </a:t>
            </a:r>
            <a:r>
              <a:rPr lang="en-US" sz="1400" err="1"/>
              <a:t>strlen</a:t>
            </a:r>
            <a:r>
              <a:rPr lang="en-US" sz="1400"/>
              <a:t>( </a:t>
            </a:r>
            <a:r>
              <a:rPr lang="en-US" sz="1400" err="1"/>
              <a:t>bit_arr</a:t>
            </a:r>
            <a:r>
              <a:rPr lang="en-US" sz="1400"/>
              <a:t>){</a:t>
            </a:r>
          </a:p>
          <a:p>
            <a:pPr marL="0" lvl="0" indent="0"/>
            <a:r>
              <a:rPr lang="en-US" sz="1400"/>
              <a:t>       </a:t>
            </a:r>
            <a:r>
              <a:rPr lang="en-US" sz="1400" err="1"/>
              <a:t>bit_arr</a:t>
            </a:r>
            <a:r>
              <a:rPr lang="en-US" sz="1400"/>
              <a:t>[</a:t>
            </a:r>
            <a:r>
              <a:rPr lang="en-US" sz="1400" err="1"/>
              <a:t>indx</a:t>
            </a:r>
            <a:r>
              <a:rPr lang="en-US" sz="1400"/>
              <a:t>]+=value</a:t>
            </a:r>
          </a:p>
          <a:p>
            <a:pPr marL="0" lvl="0" indent="0"/>
            <a:r>
              <a:rPr lang="en-US" sz="1400"/>
              <a:t>       </a:t>
            </a:r>
            <a:r>
              <a:rPr lang="en-US" sz="1400" err="1"/>
              <a:t>indx</a:t>
            </a:r>
            <a:r>
              <a:rPr lang="en-US" sz="1400"/>
              <a:t>+= </a:t>
            </a:r>
            <a:r>
              <a:rPr lang="en-US" sz="1400" err="1"/>
              <a:t>indx</a:t>
            </a:r>
            <a:r>
              <a:rPr lang="en-US" sz="1400"/>
              <a:t> &amp; (-</a:t>
            </a:r>
            <a:r>
              <a:rPr lang="en-US" sz="1400" err="1"/>
              <a:t>indx</a:t>
            </a:r>
            <a:r>
              <a:rPr lang="en-US" sz="1400"/>
              <a:t>)</a:t>
            </a:r>
          </a:p>
          <a:p>
            <a:pPr marL="0" lvl="0" indent="0"/>
            <a:r>
              <a:rPr lang="en-US" sz="1400"/>
              <a:t>       }</a:t>
            </a:r>
          </a:p>
        </p:txBody>
      </p:sp>
      <p:sp>
        <p:nvSpPr>
          <p:cNvPr id="594" name="Google Shape;594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814454" y="2399561"/>
            <a:ext cx="36417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srgbClr val="FFC00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void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>
                <a:solidFill>
                  <a:srgbClr val="00B05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sum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(</a:t>
            </a:r>
            <a:r>
              <a:rPr lang="en-US" err="1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bit_arr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</a:t>
            </a:r>
            <a:r>
              <a:rPr lang="en-US" err="1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indx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result = 0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</a:t>
            </a:r>
            <a:r>
              <a:rPr lang="en-US">
                <a:solidFill>
                  <a:srgbClr val="0070C0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while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(</a:t>
            </a:r>
            <a:r>
              <a:rPr lang="en-US" err="1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indx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&gt;0){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result+= </a:t>
            </a:r>
            <a:r>
              <a:rPr lang="en-US" err="1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bit_arr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</a:t>
            </a:r>
            <a:r>
              <a:rPr lang="en-US" err="1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indx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]       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 </a:t>
            </a:r>
            <a:r>
              <a:rPr lang="en-US" err="1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indx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-= </a:t>
            </a:r>
            <a:r>
              <a:rPr lang="en-US" err="1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indx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&amp; (-</a:t>
            </a:r>
            <a:r>
              <a:rPr lang="en-US" err="1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indx</a:t>
            </a:r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)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   }</a:t>
            </a:r>
          </a:p>
          <a:p>
            <a:pPr lvl="0"/>
            <a:r>
              <a:rPr lang="en-US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   return result</a:t>
            </a:r>
          </a:p>
        </p:txBody>
      </p:sp>
      <p:sp>
        <p:nvSpPr>
          <p:cNvPr id="68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4564774" y="1600711"/>
            <a:ext cx="372392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Sum</a:t>
            </a:r>
            <a:endParaRPr sz="2500"/>
          </a:p>
        </p:txBody>
      </p:sp>
      <p:sp>
        <p:nvSpPr>
          <p:cNvPr id="69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1371124" y="102085"/>
            <a:ext cx="365439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bg1"/>
                </a:solidFill>
              </a:rPr>
              <a:t>Implement</a:t>
            </a:r>
            <a:endParaRPr sz="3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/>
      <p:bldP spid="593" grpId="0" build="allAtOnce"/>
      <p:bldP spid="3" grpId="0" build="allAtOnce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072025" y="1523275"/>
            <a:ext cx="24030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Dãy nghịch thế</a:t>
            </a:r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2072025" y="2146315"/>
            <a:ext cx="2738966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Dãy con tăng dài nhất</a:t>
            </a:r>
            <a:endParaRPr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6"/>
          </p:nvPr>
        </p:nvSpPr>
        <p:spPr>
          <a:xfrm>
            <a:off x="2072025" y="2792009"/>
            <a:ext cx="24030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Xếp hàng</a:t>
            </a:r>
            <a:endParaRPr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số bài áp dụng BIT</a:t>
            </a:r>
            <a:endParaRPr/>
          </a:p>
        </p:txBody>
      </p:sp>
      <p:sp>
        <p:nvSpPr>
          <p:cNvPr id="542" name="Google Shape;542;p34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7" name="Google Shape;557;p3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1833655" y="170248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" name="Google Shape;560;p34"/>
          <p:cNvSpPr/>
          <p:nvPr/>
        </p:nvSpPr>
        <p:spPr>
          <a:xfrm>
            <a:off x="1787530" y="2290758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Google Shape;561;p34"/>
          <p:cNvSpPr/>
          <p:nvPr/>
        </p:nvSpPr>
        <p:spPr>
          <a:xfrm>
            <a:off x="1790278" y="291812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Google Shape;563;p34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1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532" grpId="0"/>
      <p:bldP spid="5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4294967295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Dãy nghịch thế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4" name="Google Shape;844;p39"/>
          <p:cNvSpPr txBox="1"/>
          <p:nvPr/>
        </p:nvSpPr>
        <p:spPr>
          <a:xfrm>
            <a:off x="1165428" y="1651654"/>
            <a:ext cx="7341699" cy="13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>
                <a:solidFill>
                  <a:schemeClr val="bg1"/>
                </a:solidFill>
                <a:latin typeface="Bahnschrift Light" panose="020B0502040204020203" pitchFamily="34" charset="0"/>
              </a:rPr>
              <a:t>Cho một dãy số a</a:t>
            </a:r>
            <a:r>
              <a:rPr lang="vi-VN" baseline="-25000">
                <a:solidFill>
                  <a:schemeClr val="bg1"/>
                </a:solidFill>
                <a:latin typeface="Bahnschrift Light" panose="020B0502040204020203" pitchFamily="34" charset="0"/>
              </a:rPr>
              <a:t>1</a:t>
            </a:r>
            <a:r>
              <a:rPr lang="vi-VN">
                <a:solidFill>
                  <a:schemeClr val="bg1"/>
                </a:solidFill>
                <a:latin typeface="Bahnschrift Light" panose="020B0502040204020203" pitchFamily="34" charset="0"/>
              </a:rPr>
              <a:t>.. a</a:t>
            </a:r>
            <a:r>
              <a:rPr lang="vi-VN" baseline="-25000">
                <a:solidFill>
                  <a:schemeClr val="bg1"/>
                </a:solidFill>
                <a:latin typeface="Bahnschrift Light" panose="020B0502040204020203" pitchFamily="34" charset="0"/>
              </a:rPr>
              <a:t>N</a:t>
            </a:r>
            <a:r>
              <a:rPr lang="vi-VN">
                <a:solidFill>
                  <a:schemeClr val="bg1"/>
                </a:solidFill>
                <a:latin typeface="Bahnschrift Light" panose="020B0502040204020203" pitchFamily="34" charset="0"/>
              </a:rPr>
              <a:t>. Một nghịch thế là một cặp số u, v sao cho u &lt; v và a</a:t>
            </a:r>
            <a:r>
              <a:rPr lang="vi-VN" baseline="-25000">
                <a:solidFill>
                  <a:schemeClr val="bg1"/>
                </a:solidFill>
                <a:latin typeface="Bahnschrift Light" panose="020B0502040204020203" pitchFamily="34" charset="0"/>
              </a:rPr>
              <a:t>u</a:t>
            </a:r>
            <a:r>
              <a:rPr lang="vi-VN">
                <a:solidFill>
                  <a:schemeClr val="bg1"/>
                </a:solidFill>
                <a:latin typeface="Bahnschrift Light" panose="020B0502040204020203" pitchFamily="34" charset="0"/>
              </a:rPr>
              <a:t> &gt; a</a:t>
            </a:r>
            <a:r>
              <a:rPr lang="vi-VN" baseline="-25000">
                <a:solidFill>
                  <a:schemeClr val="bg1"/>
                </a:solidFill>
                <a:latin typeface="Bahnschrift Light" panose="020B0502040204020203" pitchFamily="34" charset="0"/>
              </a:rPr>
              <a:t>v</a:t>
            </a:r>
            <a:r>
              <a:rPr lang="vi-VN">
                <a:solidFill>
                  <a:schemeClr val="bg1"/>
                </a:solidFill>
                <a:latin typeface="Bahnschrift Light" panose="020B0502040204020203" pitchFamily="34" charset="0"/>
              </a:rPr>
              <a:t>. Nhiệm vụ của bạn là đếm số nghịch thế.</a:t>
            </a:r>
            <a:endParaRPr lang="en-US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vi-VN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Input:     </a:t>
            </a:r>
            <a:r>
              <a:rPr lang="vi-VN">
                <a:solidFill>
                  <a:schemeClr val="bg1"/>
                </a:solidFill>
                <a:latin typeface="Bahnschrift Light" panose="020B0502040204020203" pitchFamily="34" charset="0"/>
              </a:rPr>
              <a:t>Dòng đầu ghi số nguyên dương N.</a:t>
            </a:r>
          </a:p>
          <a:p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               </a:t>
            </a:r>
            <a:r>
              <a:rPr lang="vi-VN">
                <a:solidFill>
                  <a:schemeClr val="bg1"/>
                </a:solidFill>
                <a:latin typeface="Bahnschrift Light" panose="020B0502040204020203" pitchFamily="34" charset="0"/>
              </a:rPr>
              <a:t>N dòng sau mỗi dòng ghi một số a</a:t>
            </a:r>
            <a:r>
              <a:rPr lang="vi-VN" baseline="-25000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vi-VN">
                <a:solidFill>
                  <a:schemeClr val="bg1"/>
                </a:solidFill>
                <a:latin typeface="Bahnschrift Light" panose="020B0502040204020203" pitchFamily="34" charset="0"/>
              </a:rPr>
              <a:t> ( 1 ≤ i ≤ N ).</a:t>
            </a:r>
            <a:endParaRPr lang="en-US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vi-VN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Output:   </a:t>
            </a:r>
            <a:r>
              <a:rPr lang="vi-VN">
                <a:solidFill>
                  <a:schemeClr val="bg1"/>
                </a:solidFill>
                <a:latin typeface="Bahnschrift Light" panose="020B0502040204020203" pitchFamily="34" charset="0"/>
              </a:rPr>
              <a:t>Ghi trên một dòng số M duy nhất là số nghịch thế.</a:t>
            </a:r>
          </a:p>
        </p:txBody>
      </p:sp>
      <p:sp>
        <p:nvSpPr>
          <p:cNvPr id="859" name="Google Shape;859;p39"/>
          <p:cNvSpPr/>
          <p:nvPr/>
        </p:nvSpPr>
        <p:spPr>
          <a:xfrm>
            <a:off x="914931" y="1661544"/>
            <a:ext cx="125273" cy="12216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859;p39"/>
          <p:cNvSpPr/>
          <p:nvPr/>
        </p:nvSpPr>
        <p:spPr>
          <a:xfrm>
            <a:off x="915075" y="2274997"/>
            <a:ext cx="125273" cy="12216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59;p39"/>
          <p:cNvSpPr/>
          <p:nvPr/>
        </p:nvSpPr>
        <p:spPr>
          <a:xfrm>
            <a:off x="914979" y="2906985"/>
            <a:ext cx="125273" cy="12216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65428" y="321609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1 ≤ N ≤ 60000</a:t>
            </a:r>
          </a:p>
          <a:p>
            <a:pPr algn="just"/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1 ≤ a</a:t>
            </a:r>
            <a:r>
              <a:rPr lang="en-US" baseline="-25000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 ≤ 60000</a:t>
            </a:r>
          </a:p>
        </p:txBody>
      </p:sp>
    </p:spTree>
    <p:extLst>
      <p:ext uri="{BB962C8B-B14F-4D97-AF65-F5344CB8AC3E}">
        <p14:creationId xmlns:p14="http://schemas.microsoft.com/office/powerpoint/2010/main" val="10276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 uiExpand="1" build="p"/>
      <p:bldP spid="859" grpId="0" animBg="1"/>
      <p:bldP spid="33" grpId="0" animBg="1"/>
      <p:bldP spid="34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4294967295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Dãy nghịch thế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4" name="Google Shape;844;p39"/>
          <p:cNvSpPr txBox="1"/>
          <p:nvPr/>
        </p:nvSpPr>
        <p:spPr>
          <a:xfrm>
            <a:off x="883138" y="1586523"/>
            <a:ext cx="7537725" cy="249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1600">
                <a:solidFill>
                  <a:schemeClr val="bg1"/>
                </a:solidFill>
                <a:latin typeface="Bahnschrift Light"/>
              </a:rPr>
              <a:t>Cho một dãy số a</a:t>
            </a:r>
            <a:r>
              <a:rPr lang="vi-VN" sz="1600" baseline="-25000">
                <a:solidFill>
                  <a:schemeClr val="bg1"/>
                </a:solidFill>
                <a:latin typeface="Bahnschrift Light"/>
              </a:rPr>
              <a:t>1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.. a</a:t>
            </a:r>
            <a:r>
              <a:rPr lang="vi-VN" sz="1600" baseline="-25000">
                <a:solidFill>
                  <a:schemeClr val="bg1"/>
                </a:solidFill>
                <a:latin typeface="Bahnschrift Light"/>
              </a:rPr>
              <a:t>N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. Một nghịch thế là một cặp số u, v sao cho u &lt; v và a</a:t>
            </a:r>
            <a:r>
              <a:rPr lang="vi-VN" sz="1600" baseline="-25000">
                <a:solidFill>
                  <a:schemeClr val="bg1"/>
                </a:solidFill>
                <a:latin typeface="Bahnschrift Light"/>
              </a:rPr>
              <a:t>u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 &gt; a</a:t>
            </a:r>
            <a:r>
              <a:rPr lang="vi-VN" sz="1600" baseline="-25000">
                <a:solidFill>
                  <a:schemeClr val="bg1"/>
                </a:solidFill>
                <a:latin typeface="Bahnschrift Light"/>
              </a:rPr>
              <a:t>v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. Nhiệm vụ của bạn là đếm số nghịch thế.</a:t>
            </a:r>
            <a:endParaRPr lang="en-US" sz="1600">
              <a:solidFill>
                <a:schemeClr val="bg1"/>
              </a:solidFill>
              <a:latin typeface="Fira Code"/>
            </a:endParaRPr>
          </a:p>
          <a:p>
            <a:pPr algn="just"/>
            <a:r>
              <a:rPr lang="vi-VN" sz="1600">
                <a:solidFill>
                  <a:schemeClr val="bg1"/>
                </a:solidFill>
                <a:latin typeface="Bahnschrift Light"/>
              </a:rPr>
              <a:t>Dùng một mảng đếm t[100.000], t[u] cho biết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số</a:t>
            </a:r>
            <a:r>
              <a:rPr lang="en-US" sz="160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lần</a:t>
            </a:r>
            <a:r>
              <a:rPr lang="en-US" sz="160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xuất</a:t>
            </a:r>
            <a:r>
              <a:rPr lang="en-US" sz="160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hiện</a:t>
            </a:r>
            <a:r>
              <a:rPr lang="en-US" sz="160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của</a:t>
            </a:r>
            <a:r>
              <a:rPr lang="en-US" sz="1600">
                <a:solidFill>
                  <a:schemeClr val="bg1"/>
                </a:solidFill>
                <a:latin typeface="Bahnschrift Light"/>
              </a:rPr>
              <a:t> u</a:t>
            </a:r>
            <a:endParaRPr lang="vi-VN" sz="1600">
              <a:solidFill>
                <a:schemeClr val="bg1"/>
              </a:solidFill>
              <a:latin typeface="Bahnschrift Light"/>
            </a:endParaRPr>
          </a:p>
          <a:p>
            <a:pPr algn="just"/>
            <a:r>
              <a:rPr lang="vi-VN" sz="1600">
                <a:solidFill>
                  <a:schemeClr val="bg1"/>
                </a:solidFill>
                <a:latin typeface="Bahnschrift Light"/>
              </a:rPr>
              <a:t>-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Khởi</a:t>
            </a:r>
            <a:r>
              <a:rPr lang="en-US" sz="1600">
                <a:solidFill>
                  <a:schemeClr val="bg1"/>
                </a:solidFill>
                <a:latin typeface="Bahnschrift Light"/>
              </a:rPr>
              <a:t> 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tạo các phần tử mảng t là 0.</a:t>
            </a:r>
          </a:p>
          <a:p>
            <a:pPr algn="just"/>
            <a:r>
              <a:rPr lang="vi-VN" sz="1600">
                <a:solidFill>
                  <a:schemeClr val="bg1"/>
                </a:solidFill>
                <a:latin typeface="Bahnschrift Light"/>
              </a:rPr>
              <a:t>- Duyệt mảng ứng với mỗi a</a:t>
            </a:r>
            <a:r>
              <a:rPr lang="vi-VN" sz="1600" baseline="-25000">
                <a:solidFill>
                  <a:schemeClr val="bg1"/>
                </a:solidFill>
                <a:latin typeface="Bahnschrift Light"/>
              </a:rPr>
              <a:t>i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 thực hiện hai thao tác:</a:t>
            </a:r>
          </a:p>
          <a:p>
            <a:pPr algn="just"/>
            <a:r>
              <a:rPr lang="vi-VN" sz="1600">
                <a:solidFill>
                  <a:schemeClr val="bg1"/>
                </a:solidFill>
                <a:latin typeface="Bahnschrift Light"/>
              </a:rPr>
              <a:t>    1) Kiểm tra xem hiện giờ có bao nhiêu số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lớn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 hơn a</a:t>
            </a:r>
            <a:r>
              <a:rPr lang="vi-VN" sz="1600" baseline="-25000">
                <a:solidFill>
                  <a:schemeClr val="bg1"/>
                </a:solidFill>
                <a:latin typeface="Bahnschrift Light"/>
              </a:rPr>
              <a:t>i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 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và</a:t>
            </a:r>
            <a:r>
              <a:rPr lang="en-US" sz="160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đứng</a:t>
            </a:r>
            <a:r>
              <a:rPr lang="en-US" sz="160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trước</a:t>
            </a:r>
            <a:r>
              <a:rPr lang="en-US" sz="1600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Bahnschrift Light"/>
              </a:rPr>
              <a:t>ai</a:t>
            </a:r>
            <a:endParaRPr lang="en-US" sz="1600">
              <a:solidFill>
                <a:schemeClr val="bg1"/>
              </a:solidFill>
              <a:latin typeface="Bahnschrift Light"/>
            </a:endParaRPr>
          </a:p>
          <a:p>
            <a:pPr algn="just"/>
            <a:r>
              <a:rPr lang="vi-VN" sz="1600">
                <a:solidFill>
                  <a:schemeClr val="bg1"/>
                </a:solidFill>
                <a:latin typeface="Bahnschrift Light"/>
              </a:rPr>
              <a:t>   2) Cập nhật a</a:t>
            </a:r>
            <a:r>
              <a:rPr lang="vi-VN" sz="1600" baseline="-25000">
                <a:solidFill>
                  <a:schemeClr val="bg1"/>
                </a:solidFill>
                <a:latin typeface="Bahnschrift Light"/>
              </a:rPr>
              <a:t>i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 vào mảng t, nghĩa là tăng các phần tử từ t[a</a:t>
            </a:r>
            <a:r>
              <a:rPr lang="vi-VN" sz="1600" baseline="-25000">
                <a:solidFill>
                  <a:schemeClr val="bg1"/>
                </a:solidFill>
                <a:latin typeface="Bahnschrift Light"/>
              </a:rPr>
              <a:t>i</a:t>
            </a:r>
            <a:r>
              <a:rPr lang="vi-VN" sz="1600">
                <a:solidFill>
                  <a:schemeClr val="bg1"/>
                </a:solidFill>
                <a:latin typeface="Bahnschrift Light"/>
              </a:rPr>
              <a:t>+1] đến t[100.000], mỗi phần tử thêm 1.</a:t>
            </a:r>
          </a:p>
          <a:p>
            <a:endParaRPr lang="vi-VN" sz="1600">
              <a:solidFill>
                <a:schemeClr val="bg1"/>
              </a:solidFill>
              <a:latin typeface="Bahnschrift Light"/>
            </a:endParaRPr>
          </a:p>
        </p:txBody>
      </p:sp>
      <p:sp>
        <p:nvSpPr>
          <p:cNvPr id="862" name="Google Shape;862;p3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14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4294967295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Dãy nghịch thế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4" name="Google Shape;844;p39"/>
          <p:cNvSpPr txBox="1"/>
          <p:nvPr/>
        </p:nvSpPr>
        <p:spPr>
          <a:xfrm>
            <a:off x="1151462" y="1220275"/>
            <a:ext cx="2973021" cy="361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err="1">
                <a:solidFill>
                  <a:srgbClr val="0070C0"/>
                </a:solidFill>
                <a:latin typeface="Bahnschrift Light"/>
              </a:rPr>
              <a:t>int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err="1">
                <a:solidFill>
                  <a:srgbClr val="00B050"/>
                </a:solidFill>
                <a:latin typeface="Bahnschrift Light"/>
              </a:rPr>
              <a:t>getBIT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( </a:t>
            </a:r>
            <a:r>
              <a:rPr lang="en-US" err="1">
                <a:solidFill>
                  <a:srgbClr val="0070C0"/>
                </a:solidFill>
                <a:latin typeface="Bahnschrift Light"/>
              </a:rPr>
              <a:t>int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 m) {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            </a:t>
            </a:r>
            <a:r>
              <a:rPr lang="en-US" err="1">
                <a:solidFill>
                  <a:srgbClr val="0070C0"/>
                </a:solidFill>
                <a:latin typeface="Bahnschrift Light"/>
              </a:rPr>
              <a:t>int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 result = 0;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            for(; m&lt;= N; </a:t>
            </a:r>
            <a:r>
              <a:rPr lang="en-US" b="1">
                <a:solidFill>
                  <a:schemeClr val="bg1"/>
                </a:solidFill>
                <a:latin typeface="Bahnschrift Light"/>
              </a:rPr>
              <a:t>m += m &amp; -m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){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            {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                        result += t[m];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            }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           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Bahnschrift Light"/>
              </a:rPr>
              <a:t>return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 result;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}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  <a:latin typeface="Bahnschrift Light"/>
              </a:rPr>
              <a:t>void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 </a:t>
            </a:r>
            <a:r>
              <a:rPr lang="en-US" err="1">
                <a:solidFill>
                  <a:srgbClr val="00B050"/>
                </a:solidFill>
                <a:latin typeface="Bahnschrift Light"/>
              </a:rPr>
              <a:t>updateBIT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 ( </a:t>
            </a:r>
            <a:r>
              <a:rPr lang="en-US" err="1">
                <a:solidFill>
                  <a:srgbClr val="0070C0"/>
                </a:solidFill>
                <a:latin typeface="Bahnschrift Light"/>
              </a:rPr>
              <a:t>int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 m)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{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    for(; m&gt; 0; </a:t>
            </a:r>
            <a:r>
              <a:rPr lang="en-US" b="1">
                <a:solidFill>
                  <a:schemeClr val="bg1"/>
                </a:solidFill>
                <a:latin typeface="Bahnschrift Light"/>
              </a:rPr>
              <a:t>m &amp;= m-1</a:t>
            </a:r>
            <a:r>
              <a:rPr lang="en-US">
                <a:solidFill>
                  <a:schemeClr val="bg1"/>
                </a:solidFill>
                <a:latin typeface="Bahnschrift Light"/>
              </a:rPr>
              <a:t>) </a:t>
            </a:r>
            <a:br>
              <a:rPr lang="en-US">
                <a:solidFill>
                  <a:schemeClr val="bg1"/>
                </a:solidFill>
                <a:latin typeface="Bahnschrift Light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        t[m] += 1;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   }</a:t>
            </a:r>
            <a:br>
              <a:rPr lang="en-US">
                <a:latin typeface="Bahnschrift Light" panose="020B0502040204020203" pitchFamily="34" charset="0"/>
              </a:rPr>
            </a:br>
            <a:r>
              <a:rPr lang="en-US">
                <a:solidFill>
                  <a:schemeClr val="bg1"/>
                </a:solidFill>
                <a:latin typeface="Bahnschrift Light"/>
              </a:rPr>
              <a:t>}</a:t>
            </a:r>
          </a:p>
        </p:txBody>
      </p:sp>
      <p:sp>
        <p:nvSpPr>
          <p:cNvPr id="862" name="Google Shape;862;p39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5277251" y="1408089"/>
            <a:ext cx="3077396" cy="22467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err="1">
                <a:solidFill>
                  <a:srgbClr val="0070C0"/>
                </a:solidFill>
              </a:rPr>
              <a:t>cin</a:t>
            </a:r>
            <a:r>
              <a:rPr lang="en-US">
                <a:solidFill>
                  <a:schemeClr val="bg1"/>
                </a:solidFill>
              </a:rPr>
              <a:t>&gt;&gt;n;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for(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= 1; 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&lt;= n; 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++) </a:t>
            </a:r>
          </a:p>
          <a:p>
            <a:r>
              <a:rPr lang="en-US">
                <a:solidFill>
                  <a:schemeClr val="bg1"/>
                </a:solidFill>
              </a:rPr>
              <a:t>      </a:t>
            </a:r>
            <a:r>
              <a:rPr lang="en-US" err="1">
                <a:solidFill>
                  <a:srgbClr val="0070C0"/>
                </a:solidFill>
              </a:rPr>
              <a:t>cin</a:t>
            </a:r>
            <a:r>
              <a:rPr lang="en-US">
                <a:solidFill>
                  <a:schemeClr val="bg1"/>
                </a:solidFill>
              </a:rPr>
              <a:t>&gt;&gt;a[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];</a:t>
            </a:r>
            <a:br>
              <a:rPr lang="en-US">
                <a:solidFill>
                  <a:schemeClr val="bg1"/>
                </a:solidFill>
              </a:rPr>
            </a:br>
            <a:r>
              <a:rPr lang="en-US" err="1">
                <a:solidFill>
                  <a:schemeClr val="bg1"/>
                </a:solidFill>
              </a:rPr>
              <a:t>kq</a:t>
            </a:r>
            <a:r>
              <a:rPr lang="en-US">
                <a:solidFill>
                  <a:schemeClr val="bg1"/>
                </a:solidFill>
              </a:rPr>
              <a:t> = 0;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for(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= 1; 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&lt;=</a:t>
            </a:r>
            <a:r>
              <a:rPr lang="en-US" err="1">
                <a:solidFill>
                  <a:schemeClr val="bg1"/>
                </a:solidFill>
              </a:rPr>
              <a:t>n;i</a:t>
            </a:r>
            <a:r>
              <a:rPr lang="en-US">
                <a:solidFill>
                  <a:schemeClr val="bg1"/>
                </a:solidFill>
              </a:rPr>
              <a:t>++)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{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            </a:t>
            </a:r>
            <a:r>
              <a:rPr lang="en-US" err="1">
                <a:solidFill>
                  <a:schemeClr val="bg1"/>
                </a:solidFill>
              </a:rPr>
              <a:t>kq</a:t>
            </a:r>
            <a:r>
              <a:rPr lang="en-US">
                <a:solidFill>
                  <a:schemeClr val="bg1"/>
                </a:solidFill>
              </a:rPr>
              <a:t> += </a:t>
            </a:r>
            <a:r>
              <a:rPr lang="en-US" err="1">
                <a:solidFill>
                  <a:srgbClr val="00B050"/>
                </a:solidFill>
              </a:rPr>
              <a:t>getBIT</a:t>
            </a:r>
            <a:r>
              <a:rPr lang="en-US">
                <a:solidFill>
                  <a:schemeClr val="bg1"/>
                </a:solidFill>
              </a:rPr>
              <a:t>( a[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]+1);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            </a:t>
            </a:r>
            <a:r>
              <a:rPr lang="en-US" err="1">
                <a:solidFill>
                  <a:srgbClr val="0070C0"/>
                </a:solidFill>
              </a:rPr>
              <a:t>updateBIT</a:t>
            </a:r>
            <a:r>
              <a:rPr lang="en-US">
                <a:solidFill>
                  <a:schemeClr val="bg1"/>
                </a:solidFill>
              </a:rPr>
              <a:t>( a[</a:t>
            </a:r>
            <a:r>
              <a:rPr lang="en-US" err="1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]);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}</a:t>
            </a:r>
            <a:br>
              <a:rPr lang="en-US">
                <a:solidFill>
                  <a:schemeClr val="bg1"/>
                </a:solidFill>
              </a:rPr>
            </a:br>
            <a:r>
              <a:rPr lang="en-US" err="1">
                <a:solidFill>
                  <a:srgbClr val="0070C0"/>
                </a:solidFill>
              </a:rPr>
              <a:t>cout</a:t>
            </a:r>
            <a:r>
              <a:rPr lang="en-US">
                <a:solidFill>
                  <a:schemeClr val="bg1"/>
                </a:solidFill>
              </a:rPr>
              <a:t>&lt;&lt;</a:t>
            </a:r>
            <a:r>
              <a:rPr lang="en-US" err="1">
                <a:solidFill>
                  <a:schemeClr val="bg1"/>
                </a:solidFill>
              </a:rPr>
              <a:t>kq</a:t>
            </a:r>
            <a:r>
              <a:rPr lang="en-US">
                <a:solidFill>
                  <a:schemeClr val="bg1"/>
                </a:solidFill>
              </a:rPr>
              <a:t>;</a:t>
            </a:r>
            <a:endParaRPr lang="en-US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4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64" tmFilter="0, 0; 0.125,0.2665; 0.25,0.4; 0.375,0.465; 0.5,0.5;  0.625,0.535; 0.75,0.6; 0.875,0.7335; 1,1">
                                          <p:stCondLst>
                                            <p:cond delay="564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82" tmFilter="0, 0; 0.125,0.2665; 0.25,0.4; 0.375,0.465; 0.5,0.5;  0.625,0.535; 0.75,0.6; 0.875,0.7335; 1,1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39" tmFilter="0, 0; 0.125,0.2665; 0.25,0.4; 0.375,0.465; 0.5,0.5;  0.625,0.535; 0.75,0.6; 0.875,0.7335; 1,1">
                                          <p:stCondLst>
                                            <p:cond delay="1408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2">
                                          <p:stCondLst>
                                            <p:cond delay="552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1" decel="50000">
                                          <p:stCondLst>
                                            <p:cond delay="575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2">
                                          <p:stCondLst>
                                            <p:cond delay="1115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1" de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2">
                                          <p:stCondLst>
                                            <p:cond delay="1396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1" decel="50000">
                                          <p:stCondLst>
                                            <p:cond delay="1418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2">
                                          <p:stCondLst>
                                            <p:cond delay="1537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1" decel="50000">
                                          <p:stCondLst>
                                            <p:cond delay="1559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4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64" tmFilter="0, 0; 0.125,0.2665; 0.25,0.4; 0.375,0.465; 0.5,0.5;  0.625,0.535; 0.75,0.6; 0.875,0.7335; 1,1">
                                          <p:stCondLst>
                                            <p:cond delay="5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2" tmFilter="0, 0; 0.125,0.2665; 0.25,0.4; 0.375,0.465; 0.5,0.5;  0.625,0.535; 0.75,0.6; 0.875,0.7335; 1,1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9" tmFilter="0, 0; 0.125,0.2665; 0.25,0.4; 0.375,0.465; 0.5,0.5;  0.625,0.535; 0.75,0.6; 0.875,0.7335; 1,1">
                                          <p:stCondLst>
                                            <p:cond delay="14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2">
                                          <p:stCondLst>
                                            <p:cond delay="5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41" decel="50000">
                                          <p:stCondLst>
                                            <p:cond delay="5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2">
                                          <p:stCondLst>
                                            <p:cond delay="11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41" decel="50000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2">
                                          <p:stCondLst>
                                            <p:cond delay="13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41" decel="50000">
                                          <p:stCondLst>
                                            <p:cond delay="141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2">
                                          <p:stCondLst>
                                            <p:cond delay="153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41" decel="50000">
                                          <p:stCondLst>
                                            <p:cond delay="15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</a:t>
            </a:r>
            <a:endParaRPr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96200" y="1226527"/>
            <a:ext cx="7480199" cy="1012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60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Fenwick</a:t>
            </a:r>
            <a:r>
              <a:rPr lang="vi-VN" sz="1600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 Tree</a:t>
            </a:r>
            <a:r>
              <a:rPr lang="en-US" sz="1600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vi-VN" sz="160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(Binary Indexed Tree - BIT) là một cấu trúc dữ liệu tối ưu cho việc cập nhật giá trị một phần tử và tìm tổng</a:t>
            </a:r>
            <a:r>
              <a:rPr lang="en-US" sz="160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vi-VN" sz="160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giữa 2 vị trí bất kì trong mảng.</a:t>
            </a:r>
            <a:endParaRPr lang="en-US" sz="160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i="0">
              <a:solidFill>
                <a:schemeClr val="bg1"/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39B09C02-00C5-4DEB-A681-DF7832C21489}"/>
              </a:ext>
            </a:extLst>
          </p:cNvPr>
          <p:cNvCxnSpPr>
            <a:cxnSpLocks/>
          </p:cNvCxnSpPr>
          <p:nvPr/>
        </p:nvCxnSpPr>
        <p:spPr>
          <a:xfrm>
            <a:off x="4572000" y="2740101"/>
            <a:ext cx="0" cy="1612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A498A90-4D55-4B7C-AB03-EF2ED4BCDB0D}"/>
              </a:ext>
            </a:extLst>
          </p:cNvPr>
          <p:cNvSpPr txBox="1"/>
          <p:nvPr/>
        </p:nvSpPr>
        <p:spPr>
          <a:xfrm>
            <a:off x="2167760" y="2396722"/>
            <a:ext cx="10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solidFill>
                  <a:schemeClr val="tx2"/>
                </a:solidFill>
                <a:latin typeface="Oswald" panose="00000500000000000000" pitchFamily="2" charset="0"/>
              </a:rPr>
              <a:t>Ưu</a:t>
            </a:r>
            <a:r>
              <a:rPr lang="en-US" b="1">
                <a:solidFill>
                  <a:schemeClr val="tx2"/>
                </a:solidFill>
                <a:latin typeface="Oswald" panose="00000500000000000000" pitchFamily="2" charset="0"/>
              </a:rPr>
              <a:t> </a:t>
            </a:r>
            <a:r>
              <a:rPr lang="en-US" b="1" err="1">
                <a:solidFill>
                  <a:schemeClr val="tx2"/>
                </a:solidFill>
                <a:latin typeface="Oswald" panose="00000500000000000000" pitchFamily="2" charset="0"/>
              </a:rPr>
              <a:t>điểm</a:t>
            </a:r>
            <a:endParaRPr lang="en-US" b="1">
              <a:solidFill>
                <a:schemeClr val="tx2"/>
              </a:solidFill>
              <a:latin typeface="Oswald" panose="00000500000000000000" pitchFamily="2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1997952-3904-45FE-81B1-87133902B1C8}"/>
              </a:ext>
            </a:extLst>
          </p:cNvPr>
          <p:cNvSpPr txBox="1"/>
          <p:nvPr/>
        </p:nvSpPr>
        <p:spPr>
          <a:xfrm>
            <a:off x="5927832" y="2417861"/>
            <a:ext cx="10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solidFill>
                  <a:schemeClr val="accent2"/>
                </a:solidFill>
                <a:latin typeface="Oswald" panose="00000500000000000000" pitchFamily="2" charset="0"/>
              </a:rPr>
              <a:t>Nhược</a:t>
            </a:r>
            <a:r>
              <a:rPr lang="en-US" b="1">
                <a:solidFill>
                  <a:schemeClr val="accent2"/>
                </a:solidFill>
                <a:latin typeface="Oswald" panose="00000500000000000000" pitchFamily="2" charset="0"/>
              </a:rPr>
              <a:t> </a:t>
            </a:r>
            <a:r>
              <a:rPr lang="en-US" b="1" err="1">
                <a:solidFill>
                  <a:schemeClr val="accent2"/>
                </a:solidFill>
                <a:latin typeface="Oswald" panose="00000500000000000000" pitchFamily="2" charset="0"/>
              </a:rPr>
              <a:t>điểm</a:t>
            </a:r>
            <a:endParaRPr lang="en-US" b="1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20C4A5C-07A9-4249-9249-4D393A99039A}"/>
              </a:ext>
            </a:extLst>
          </p:cNvPr>
          <p:cNvSpPr txBox="1"/>
          <p:nvPr/>
        </p:nvSpPr>
        <p:spPr>
          <a:xfrm>
            <a:off x="386584" y="2751993"/>
            <a:ext cx="41854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Bộ nhớ thấp</a:t>
            </a:r>
          </a:p>
          <a:p>
            <a:pPr marL="7429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Cài đặt đơn giản</a:t>
            </a:r>
          </a:p>
          <a:p>
            <a:pPr marL="7429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Có thể giải được nhiều bài toán về dãy số</a:t>
            </a:r>
          </a:p>
          <a:p>
            <a:pPr marL="7429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Thời gian chạy: O(logn)</a:t>
            </a:r>
          </a:p>
          <a:p>
            <a:endParaRPr lang="en-US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C80D0CD-23FB-4B1D-92A4-83B43D9660F2}"/>
              </a:ext>
            </a:extLst>
          </p:cNvPr>
          <p:cNvSpPr txBox="1"/>
          <p:nvPr/>
        </p:nvSpPr>
        <p:spPr>
          <a:xfrm>
            <a:off x="4639419" y="2759435"/>
            <a:ext cx="3778199" cy="13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1400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Không tổng quát bằng Segment Tree</a:t>
            </a:r>
            <a:r>
              <a:rPr lang="vi-VN" sz="1400">
                <a:solidFill>
                  <a:schemeClr val="bg1"/>
                </a:solidFill>
                <a:latin typeface="Bahnschrift Light" panose="020B0502040204020203" pitchFamily="34" charset="0"/>
              </a:rPr>
              <a:t>. </a:t>
            </a:r>
            <a:r>
              <a:rPr lang="vi-VN" sz="1400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Tất cả </a:t>
            </a:r>
            <a:r>
              <a:rPr lang="en-US" sz="1400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bài toán giải</a:t>
            </a:r>
            <a:r>
              <a:rPr lang="vi-VN" sz="1400" b="0" i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được bằng Fenwick tree đều có thể giải được bằng Segment Tree</a:t>
            </a:r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Bahnschrift Light" panose="020B0502040204020203" pitchFamily="34" charset="0"/>
              </a:rPr>
              <a:t>nhưng</a:t>
            </a:r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 ngược </a:t>
            </a:r>
            <a:r>
              <a:rPr lang="en-US" err="1">
                <a:solidFill>
                  <a:schemeClr val="bg1"/>
                </a:solidFill>
                <a:latin typeface="Bahnschrift Light" panose="020B0502040204020203" pitchFamily="34" charset="0"/>
              </a:rPr>
              <a:t>lại</a:t>
            </a:r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Bahnschrift Light" panose="020B0502040204020203" pitchFamily="34" charset="0"/>
              </a:rPr>
              <a:t>thì</a:t>
            </a:r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Bahnschrift Light" panose="020B0502040204020203" pitchFamily="34" charset="0"/>
              </a:rPr>
              <a:t>không</a:t>
            </a:r>
            <a:r>
              <a:rPr lang="en-US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  <a:endParaRPr lang="vi-VN" sz="100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toán</a:t>
            </a:r>
            <a:endParaRPr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900150"/>
            <a:ext cx="77040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Cho mảng a gồm n phần tử. Có Q truy vấn gồm 2 loại</a:t>
            </a:r>
            <a:r>
              <a:rPr lang="vi-VN" sz="1600" noProof="1">
                <a:latin typeface="Bahnschrift Light" panose="020B0502040204020203" pitchFamily="34" charset="0"/>
                <a:cs typeface="Amatic SC" panose="020B0604020202020204" charset="-79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600" noProof="1">
              <a:solidFill>
                <a:schemeClr val="dk2"/>
              </a:solidFill>
              <a:latin typeface="Bahnschrift Light" panose="020B0502040204020203" pitchFamily="34" charset="0"/>
              <a:cs typeface="Amatic SC" panose="020B0604020202020204" charset="-79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vi-VN" sz="1600" noProof="1">
                <a:latin typeface="Bahnschrift Light" panose="020B0502040204020203" pitchFamily="34" charset="0"/>
                <a:cs typeface="Amatic SC" panose="020B0604020202020204" charset="-79"/>
              </a:rPr>
              <a:t>u v : Cộng v vào a[u]</a:t>
            </a:r>
            <a:endParaRPr lang="vi-VN" sz="1600" noProof="1">
              <a:solidFill>
                <a:schemeClr val="dk2"/>
              </a:solidFill>
              <a:latin typeface="Bahnschrift Light" panose="020B0502040204020203" pitchFamily="34" charset="0"/>
              <a:cs typeface="Amatic SC" panose="020B0604020202020204" charset="-79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r>
              <a:rPr lang="vi-VN" sz="1600" noProof="1">
                <a:latin typeface="Bahnschrift Light" panose="020B0502040204020203" pitchFamily="34" charset="0"/>
                <a:cs typeface="Amatic SC" panose="020B0604020202020204" charset="-79"/>
              </a:rPr>
              <a:t>p : Tính tổng các phần tử a[:p]</a:t>
            </a:r>
            <a:endParaRPr lang="en-US" sz="1600" noProof="1">
              <a:latin typeface="Bahnschrift Light" panose="020B0502040204020203" pitchFamily="34" charset="0"/>
              <a:cs typeface="Amatic SC" panose="020B0604020202020204" charset="-79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</a:pPr>
            <a:endParaRPr lang="vi-VN" sz="1600" noProof="1">
              <a:latin typeface="Bahnschrift Light" panose="020B0502040204020203" pitchFamily="34" charset="0"/>
              <a:cs typeface="Amatic SC" panose="020B0604020202020204" charset="-79"/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vi-VN" sz="1600" noProof="1">
                <a:latin typeface="Bahnschrift Light" panose="020B0502040204020203" pitchFamily="34" charset="0"/>
                <a:cs typeface="Amatic SC" panose="020B0604020202020204" charset="-79"/>
              </a:rPr>
              <a:t>n, Q&lt;= 2.10^5</a:t>
            </a:r>
            <a:endParaRPr lang="vi-VN" sz="1600" noProof="1">
              <a:solidFill>
                <a:schemeClr val="dk2"/>
              </a:solidFill>
              <a:latin typeface="Bahnschrift Light" panose="020B0502040204020203" pitchFamily="34" charset="0"/>
              <a:cs typeface="Amatic SC" panose="020B0604020202020204" charset="-79"/>
            </a:endParaRPr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0"/>
          <p:cNvSpPr/>
          <p:nvPr/>
        </p:nvSpPr>
        <p:spPr>
          <a:xfrm>
            <a:off x="870668" y="1234787"/>
            <a:ext cx="733200" cy="73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646199" y="52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xử lý 1</a:t>
            </a:r>
            <a:endParaRPr/>
          </a:p>
        </p:txBody>
      </p:sp>
      <p:grpSp>
        <p:nvGrpSpPr>
          <p:cNvPr id="897" name="Google Shape;897;p40"/>
          <p:cNvGrpSpPr/>
          <p:nvPr/>
        </p:nvGrpSpPr>
        <p:grpSpPr>
          <a:xfrm>
            <a:off x="1032763" y="1365352"/>
            <a:ext cx="409009" cy="409016"/>
            <a:chOff x="3075107" y="3758147"/>
            <a:chExt cx="409009" cy="409016"/>
          </a:xfrm>
        </p:grpSpPr>
        <p:sp>
          <p:nvSpPr>
            <p:cNvPr id="898" name="Google Shape;898;p4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4917679" y="1279605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5081724" y="1365352"/>
            <a:ext cx="409009" cy="370569"/>
            <a:chOff x="1351729" y="2565031"/>
            <a:chExt cx="409009" cy="370569"/>
          </a:xfrm>
        </p:grpSpPr>
        <p:sp>
          <p:nvSpPr>
            <p:cNvPr id="906" name="Google Shape;906;p4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25137" y="1442376"/>
            <a:ext cx="3607556" cy="3016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const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70C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N </a:t>
            </a:r>
            <a:r>
              <a:rPr lang="en-US" altLang="en-US" b="1">
                <a:solidFill>
                  <a:schemeClr val="bg1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200003;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70C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a[N];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void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update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(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70C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u,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70C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x)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    a[u]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a[u]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70C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B05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getSum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(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B05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p) {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chemeClr val="bg1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   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70C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ans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for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(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solidFill>
                  <a:srgbClr val="0070C0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1;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&lt;=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p;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++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        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ans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ans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a[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i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   return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ans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ahnschrift Light" panose="020B0502040204020203" pitchFamily="34" charset="0"/>
                <a:cs typeface="Amatic SC" panose="020B0604020202020204" charset="-79"/>
              </a:rPr>
              <a:t> }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82140" y="2182423"/>
            <a:ext cx="4572000" cy="115647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Độ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phức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tạp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khi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update: O(1)</a:t>
            </a:r>
          </a:p>
          <a:p>
            <a:pPr lvl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Độ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phức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tạp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khi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truy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vấn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: O(p) = O(n)</a:t>
            </a:r>
          </a:p>
          <a:p>
            <a:pPr lvl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Có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Q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truy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vấn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: O(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Q+Qn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) = O(</a:t>
            </a:r>
            <a:r>
              <a:rPr lang="en-US" altLang="en-US" dirty="0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Q.n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)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2"/>
          </p:nvPr>
        </p:nvSpPr>
        <p:spPr>
          <a:xfrm>
            <a:off x="5693214" y="1483638"/>
            <a:ext cx="2944500" cy="277800"/>
          </a:xfrm>
        </p:spPr>
        <p:txBody>
          <a:bodyPr/>
          <a:lstStyle/>
          <a:p>
            <a:r>
              <a:rPr lang="en-US" sz="2400" err="1"/>
              <a:t>Phân</a:t>
            </a:r>
            <a:r>
              <a:rPr lang="en-US" sz="2400"/>
              <a:t> </a:t>
            </a:r>
            <a:r>
              <a:rPr lang="en-US" sz="2400" err="1"/>
              <a:t>tích</a:t>
            </a:r>
            <a:endParaRPr lang="vi-V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85346959-0044-48D6-A4A8-D0EEDB9E8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89846"/>
              </p:ext>
            </p:extLst>
          </p:nvPr>
        </p:nvGraphicFramePr>
        <p:xfrm>
          <a:off x="2099399" y="1877667"/>
          <a:ext cx="6096000" cy="370840"/>
        </p:xfrm>
        <a:graphic>
          <a:graphicData uri="http://schemas.openxmlformats.org/drawingml/2006/table">
            <a:tbl>
              <a:tblPr firstRow="1" bandRow="1">
                <a:tableStyleId>{5121882F-8B6D-4A7D-B3E9-E388A92F77A1}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52396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785396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988857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834871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688971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943972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15471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991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62642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F76BFC6-E7AB-4269-B1A7-D5B213B1F7C3}"/>
              </a:ext>
            </a:extLst>
          </p:cNvPr>
          <p:cNvSpPr txBox="1"/>
          <p:nvPr/>
        </p:nvSpPr>
        <p:spPr>
          <a:xfrm>
            <a:off x="987992" y="1863032"/>
            <a:ext cx="84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A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63735A9-73A2-476B-943E-EC679B6A643A}"/>
              </a:ext>
            </a:extLst>
          </p:cNvPr>
          <p:cNvSpPr txBox="1"/>
          <p:nvPr/>
        </p:nvSpPr>
        <p:spPr>
          <a:xfrm>
            <a:off x="720000" y="3013475"/>
            <a:ext cx="137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prefixSum</a:t>
            </a:r>
            <a:r>
              <a:rPr lang="en-US" dirty="0"/>
              <a:t> </a:t>
            </a:r>
          </a:p>
        </p:txBody>
      </p:sp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C3BF8EC0-9934-4074-B7BE-097CA0DFF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97708"/>
              </p:ext>
            </p:extLst>
          </p:nvPr>
        </p:nvGraphicFramePr>
        <p:xfrm>
          <a:off x="2099399" y="3042745"/>
          <a:ext cx="6096000" cy="370840"/>
        </p:xfrm>
        <a:graphic>
          <a:graphicData uri="http://schemas.openxmlformats.org/drawingml/2006/table">
            <a:tbl>
              <a:tblPr firstRow="1" bandRow="1">
                <a:tableStyleId>{5121882F-8B6D-4A7D-B3E9-E388A92F77A1}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36635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231970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98909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473052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759820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4988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095080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128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23702"/>
                  </a:ext>
                </a:extLst>
              </a:tr>
            </a:tbl>
          </a:graphicData>
        </a:graphic>
      </p:graphicFrame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F685C2B4-6149-40BD-A648-F0392A7AE668}"/>
              </a:ext>
            </a:extLst>
          </p:cNvPr>
          <p:cNvCxnSpPr>
            <a:cxnSpLocks/>
          </p:cNvCxnSpPr>
          <p:nvPr/>
        </p:nvCxnSpPr>
        <p:spPr>
          <a:xfrm>
            <a:off x="2498834" y="2341179"/>
            <a:ext cx="0" cy="55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9CAF0395-7CEA-490D-89AC-D70CECF6EAE7}"/>
              </a:ext>
            </a:extLst>
          </p:cNvPr>
          <p:cNvCxnSpPr>
            <a:cxnSpLocks/>
          </p:cNvCxnSpPr>
          <p:nvPr/>
        </p:nvCxnSpPr>
        <p:spPr>
          <a:xfrm>
            <a:off x="2561897" y="2341179"/>
            <a:ext cx="638502" cy="6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0AC301A5-62CB-44BB-A551-F856CC3440F6}"/>
              </a:ext>
            </a:extLst>
          </p:cNvPr>
          <p:cNvCxnSpPr>
            <a:cxnSpLocks/>
          </p:cNvCxnSpPr>
          <p:nvPr/>
        </p:nvCxnSpPr>
        <p:spPr>
          <a:xfrm flipH="1">
            <a:off x="3200399" y="2341179"/>
            <a:ext cx="1" cy="6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548D05CC-98DB-4853-A7EB-2978AD8EB850}"/>
              </a:ext>
            </a:extLst>
          </p:cNvPr>
          <p:cNvCxnSpPr/>
          <p:nvPr/>
        </p:nvCxnSpPr>
        <p:spPr>
          <a:xfrm>
            <a:off x="2695898" y="2341179"/>
            <a:ext cx="1150883" cy="6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556888E4-888D-4185-8E29-0AB48B85A51C}"/>
              </a:ext>
            </a:extLst>
          </p:cNvPr>
          <p:cNvCxnSpPr/>
          <p:nvPr/>
        </p:nvCxnSpPr>
        <p:spPr>
          <a:xfrm>
            <a:off x="3287111" y="2341179"/>
            <a:ext cx="567557" cy="6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C6DF8308-8B51-4292-9413-68D6819F704E}"/>
              </a:ext>
            </a:extLst>
          </p:cNvPr>
          <p:cNvCxnSpPr/>
          <p:nvPr/>
        </p:nvCxnSpPr>
        <p:spPr>
          <a:xfrm flipH="1">
            <a:off x="3854667" y="2335218"/>
            <a:ext cx="141891" cy="6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C35E2A89-B4DE-4195-B21A-82E998463047}"/>
              </a:ext>
            </a:extLst>
          </p:cNvPr>
          <p:cNvCxnSpPr/>
          <p:nvPr/>
        </p:nvCxnSpPr>
        <p:spPr>
          <a:xfrm>
            <a:off x="2798379" y="2335218"/>
            <a:ext cx="1773621" cy="6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A04C0184-4C59-46B4-B057-C1F763DC335D}"/>
              </a:ext>
            </a:extLst>
          </p:cNvPr>
          <p:cNvCxnSpPr/>
          <p:nvPr/>
        </p:nvCxnSpPr>
        <p:spPr>
          <a:xfrm>
            <a:off x="3468414" y="2335218"/>
            <a:ext cx="1103586" cy="6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D501524A-3C61-41B8-A3F0-3E9617F57BC5}"/>
              </a:ext>
            </a:extLst>
          </p:cNvPr>
          <p:cNvCxnSpPr/>
          <p:nvPr/>
        </p:nvCxnSpPr>
        <p:spPr>
          <a:xfrm>
            <a:off x="4146325" y="2335218"/>
            <a:ext cx="425675" cy="6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DC3D1DF-359C-4640-BFD1-ADF5A232D597}"/>
              </a:ext>
            </a:extLst>
          </p:cNvPr>
          <p:cNvCxnSpPr/>
          <p:nvPr/>
        </p:nvCxnSpPr>
        <p:spPr>
          <a:xfrm flipH="1">
            <a:off x="4572000" y="2335218"/>
            <a:ext cx="181303" cy="6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BA30DCB-1177-4096-BD76-4DF80D99DF33}"/>
              </a:ext>
            </a:extLst>
          </p:cNvPr>
          <p:cNvSpPr txBox="1"/>
          <p:nvPr/>
        </p:nvSpPr>
        <p:spPr>
          <a:xfrm>
            <a:off x="2339976" y="3042745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2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D3A669F5-1851-47B4-90EA-037E450E3D1F}"/>
              </a:ext>
            </a:extLst>
          </p:cNvPr>
          <p:cNvSpPr txBox="1"/>
          <p:nvPr/>
        </p:nvSpPr>
        <p:spPr>
          <a:xfrm>
            <a:off x="3112481" y="304274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3</a:t>
            </a: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F8635DE7-A9AB-4C4E-9B1A-D83599DDB23B}"/>
              </a:ext>
            </a:extLst>
          </p:cNvPr>
          <p:cNvSpPr txBox="1"/>
          <p:nvPr/>
        </p:nvSpPr>
        <p:spPr>
          <a:xfrm>
            <a:off x="3837700" y="304086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3</a:t>
            </a: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6ABC7831-063A-45E9-8506-4FCE94EC57EC}"/>
              </a:ext>
            </a:extLst>
          </p:cNvPr>
          <p:cNvSpPr txBox="1"/>
          <p:nvPr/>
        </p:nvSpPr>
        <p:spPr>
          <a:xfrm>
            <a:off x="6909491" y="3051005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19</a:t>
            </a:r>
          </a:p>
        </p:txBody>
      </p: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34222361-97B2-4DA2-8B7E-AF3971A2E4FB}"/>
              </a:ext>
            </a:extLst>
          </p:cNvPr>
          <p:cNvSpPr txBox="1"/>
          <p:nvPr/>
        </p:nvSpPr>
        <p:spPr>
          <a:xfrm>
            <a:off x="7632293" y="304086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25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0B7448BF-2195-4FCC-8E7A-DC276D3D8F2B}"/>
              </a:ext>
            </a:extLst>
          </p:cNvPr>
          <p:cNvSpPr txBox="1"/>
          <p:nvPr/>
        </p:nvSpPr>
        <p:spPr>
          <a:xfrm>
            <a:off x="5371234" y="3046861"/>
            <a:ext cx="35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12	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FDC31B04-67A2-46EC-AB9E-36E01732CEB1}"/>
              </a:ext>
            </a:extLst>
          </p:cNvPr>
          <p:cNvSpPr txBox="1"/>
          <p:nvPr/>
        </p:nvSpPr>
        <p:spPr>
          <a:xfrm>
            <a:off x="4610205" y="304086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10</a:t>
            </a: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EA883992-246D-4E46-9707-F6FEC5A35349}"/>
              </a:ext>
            </a:extLst>
          </p:cNvPr>
          <p:cNvSpPr txBox="1"/>
          <p:nvPr/>
        </p:nvSpPr>
        <p:spPr>
          <a:xfrm>
            <a:off x="6148462" y="3041213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153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/>
      <p:bldP spid="44" grpId="0"/>
      <p:bldP spid="45" grpId="0"/>
      <p:bldP spid="46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0"/>
          <p:cNvSpPr/>
          <p:nvPr/>
        </p:nvSpPr>
        <p:spPr>
          <a:xfrm>
            <a:off x="870668" y="1234787"/>
            <a:ext cx="733200" cy="73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646199" y="52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xử lý 2</a:t>
            </a:r>
            <a:endParaRPr/>
          </a:p>
        </p:txBody>
      </p:sp>
      <p:grpSp>
        <p:nvGrpSpPr>
          <p:cNvPr id="897" name="Google Shape;897;p40"/>
          <p:cNvGrpSpPr/>
          <p:nvPr/>
        </p:nvGrpSpPr>
        <p:grpSpPr>
          <a:xfrm>
            <a:off x="1032763" y="1365352"/>
            <a:ext cx="409009" cy="409016"/>
            <a:chOff x="3075107" y="3758147"/>
            <a:chExt cx="409009" cy="409016"/>
          </a:xfrm>
        </p:grpSpPr>
        <p:sp>
          <p:nvSpPr>
            <p:cNvPr id="898" name="Google Shape;898;p4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8733" y="2041551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4018" y="1348248"/>
            <a:ext cx="25047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sum[N];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preprocess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() {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 sum[1] = a[1];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 for (</a:t>
            </a:r>
            <a:r>
              <a:rPr lang="en-US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= 2; 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&lt;= n; ++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) {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      sum[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] = sum[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- 1] + a[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];}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void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update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( </a:t>
            </a:r>
            <a:r>
              <a:rPr lang="en-US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u, </a:t>
            </a:r>
            <a:r>
              <a:rPr lang="en-US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x) {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 for (</a:t>
            </a:r>
            <a:r>
              <a:rPr lang="en-US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= u; 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&lt;= n; ++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) {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      sum[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] = sum[</a:t>
            </a:r>
            <a:r>
              <a:rPr lang="en-US" b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] + x;}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Bahnschrift Light" panose="020B0502040204020203" pitchFamily="34" charset="0"/>
              </a:rPr>
              <a:t>getSum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( </a:t>
            </a:r>
            <a:r>
              <a:rPr lang="en-US" b="1" dirty="0">
                <a:solidFill>
                  <a:srgbClr val="0070C0"/>
                </a:solidFill>
                <a:latin typeface="Bahnschrift Light" panose="020B0502040204020203" pitchFamily="34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p) {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      return sum[p];</a:t>
            </a:r>
          </a:p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93935" y="2678483"/>
            <a:ext cx="3630064" cy="199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Độ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phức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tạp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tiền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xử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lý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: O(n)</a:t>
            </a:r>
          </a:p>
          <a:p>
            <a:pPr>
              <a:lnSpc>
                <a:spcPct val="150000"/>
              </a:lnSpc>
            </a:pP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Độ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phức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tạp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khi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update: O(p) = O(n)</a:t>
            </a:r>
          </a:p>
          <a:p>
            <a:pPr>
              <a:lnSpc>
                <a:spcPct val="150000"/>
              </a:lnSpc>
            </a:pP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Độ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phức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tạp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khi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truy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Consolas" panose="020B0609020204030204" pitchFamily="49" charset="0"/>
              </a:rPr>
              <a:t>vấn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: O(1)</a:t>
            </a:r>
          </a:p>
          <a:p>
            <a:pPr lvl="0">
              <a:lnSpc>
                <a:spcPct val="150000"/>
              </a:lnSpc>
            </a:pPr>
            <a:r>
              <a:rPr lang="en-US" altLang="en-US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Có</a:t>
            </a:r>
            <a:r>
              <a:rPr lang="en-US" altLang="en-US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Q </a:t>
            </a:r>
            <a:r>
              <a:rPr lang="en-US" altLang="en-US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truy</a:t>
            </a:r>
            <a:r>
              <a:rPr lang="en-US" altLang="en-US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</a:t>
            </a:r>
            <a:r>
              <a:rPr lang="en-US" altLang="en-US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vấn</a:t>
            </a:r>
            <a:r>
              <a:rPr lang="en-US" altLang="en-US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:</a:t>
            </a:r>
          </a:p>
          <a:p>
            <a:pPr marL="285750" lvl="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Không</a:t>
            </a:r>
            <a:r>
              <a:rPr lang="en-US" altLang="en-US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update: O(Q + n)</a:t>
            </a:r>
          </a:p>
          <a:p>
            <a:pPr marL="285750" lvl="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Có</a:t>
            </a:r>
            <a:r>
              <a:rPr lang="en-US" altLang="en-US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 update: O(</a:t>
            </a:r>
            <a:r>
              <a:rPr lang="en-US" altLang="en-US" err="1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Q.n</a:t>
            </a:r>
            <a:r>
              <a:rPr lang="en-US" altLang="en-US">
                <a:solidFill>
                  <a:schemeClr val="bg1"/>
                </a:solidFill>
                <a:latin typeface="Consolas" panose="020B0609020204030204" pitchFamily="49" charset="0"/>
                <a:cs typeface="Amatic SC" panose="020B0604020202020204" charset="-79"/>
              </a:rPr>
              <a:t>)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2"/>
          </p:nvPr>
        </p:nvSpPr>
        <p:spPr>
          <a:xfrm>
            <a:off x="4793935" y="699247"/>
            <a:ext cx="4469130" cy="2533081"/>
          </a:xfrm>
        </p:spPr>
        <p:txBody>
          <a:bodyPr/>
          <a:lstStyle/>
          <a:p>
            <a:r>
              <a:rPr lang="en-US" sz="1400" noProof="1">
                <a:latin typeface="Bahnschrift Light"/>
                <a:cs typeface="Amatic SC"/>
              </a:rPr>
              <a:t>A = [2,1,0,7,2,4,3,6]</a:t>
            </a:r>
            <a:r>
              <a:rPr lang="vi-VN" sz="1400" noProof="1">
                <a:latin typeface="Bahnschrift Light"/>
                <a:cs typeface="Amatic SC"/>
              </a:rPr>
              <a:t> </a:t>
            </a:r>
            <a:endParaRPr lang="en-US" sz="1400" noProof="1">
              <a:latin typeface="Bahnschrift Light" panose="020B0502040204020203" pitchFamily="34" charset="0"/>
              <a:cs typeface="Amatic SC" panose="020B0604020202020204" charset="-79"/>
            </a:endParaRPr>
          </a:p>
          <a:p>
            <a:endParaRPr lang="en-US" sz="1400" noProof="1">
              <a:latin typeface="Bahnschrift Light" panose="020B0502040204020203" pitchFamily="34" charset="0"/>
              <a:cs typeface="Amatic SC" panose="020B0604020202020204" charset="-79"/>
            </a:endParaRPr>
          </a:p>
          <a:p>
            <a:r>
              <a:rPr lang="en-US" sz="1400" noProof="1">
                <a:latin typeface="Bahnschrift Light"/>
                <a:cs typeface="Amatic SC"/>
              </a:rPr>
              <a:t>prefixSum=[2,</a:t>
            </a:r>
            <a:r>
              <a:rPr lang="vi-VN" sz="1400" noProof="1">
                <a:latin typeface="Bahnschrift Light"/>
                <a:cs typeface="Amatic SC"/>
              </a:rPr>
              <a:t>3</a:t>
            </a:r>
            <a:r>
              <a:rPr lang="en-US" sz="1400" noProof="1">
                <a:latin typeface="Bahnschrift Light"/>
                <a:cs typeface="Amatic SC"/>
              </a:rPr>
              <a:t>,</a:t>
            </a:r>
            <a:r>
              <a:rPr lang="vi-VN" sz="1400" noProof="1">
                <a:latin typeface="Bahnschrift Light"/>
                <a:cs typeface="Amatic SC"/>
              </a:rPr>
              <a:t>3,10</a:t>
            </a:r>
            <a:r>
              <a:rPr lang="en-US" sz="1400" noProof="1">
                <a:latin typeface="Bahnschrift Light"/>
                <a:cs typeface="Amatic SC"/>
              </a:rPr>
              <a:t>,</a:t>
            </a:r>
            <a:r>
              <a:rPr lang="vi-VN" sz="1400" noProof="1">
                <a:latin typeface="Bahnschrift Light"/>
                <a:cs typeface="Amatic SC"/>
              </a:rPr>
              <a:t>1</a:t>
            </a:r>
            <a:r>
              <a:rPr lang="en-US" sz="1400" noProof="1">
                <a:latin typeface="Bahnschrift Light"/>
                <a:cs typeface="Amatic SC"/>
              </a:rPr>
              <a:t>2,</a:t>
            </a:r>
            <a:r>
              <a:rPr lang="vi-VN" sz="1400" noProof="1">
                <a:latin typeface="Bahnschrift Light"/>
                <a:cs typeface="Amatic SC"/>
              </a:rPr>
              <a:t>16</a:t>
            </a:r>
            <a:r>
              <a:rPr lang="en-US" sz="1400" noProof="1">
                <a:latin typeface="Bahnschrift Light"/>
                <a:cs typeface="Amatic SC"/>
              </a:rPr>
              <a:t>,</a:t>
            </a:r>
            <a:r>
              <a:rPr lang="vi-VN" sz="1400" noProof="1">
                <a:latin typeface="Bahnschrift Light"/>
                <a:cs typeface="Amatic SC"/>
              </a:rPr>
              <a:t>19</a:t>
            </a:r>
            <a:r>
              <a:rPr lang="en-US" sz="1400" noProof="1">
                <a:latin typeface="Bahnschrift Light"/>
                <a:cs typeface="Amatic SC"/>
              </a:rPr>
              <a:t>,</a:t>
            </a:r>
            <a:r>
              <a:rPr lang="vi-VN" sz="1400" noProof="1">
                <a:latin typeface="Bahnschrift Light"/>
                <a:cs typeface="Amatic SC"/>
              </a:rPr>
              <a:t>25</a:t>
            </a:r>
            <a:r>
              <a:rPr lang="en-US" sz="1400" noProof="1">
                <a:latin typeface="Bahnschrift Light"/>
                <a:cs typeface="Amatic SC"/>
              </a:rPr>
              <a:t>]</a:t>
            </a:r>
            <a:r>
              <a:rPr lang="vi-VN" sz="1400" noProof="1">
                <a:latin typeface="Bahnschrift Light"/>
                <a:cs typeface="Amatic SC"/>
              </a:rPr>
              <a:t> </a:t>
            </a:r>
            <a:endParaRPr lang="vi-VN" sz="1400" noProof="1">
              <a:latin typeface="Bahnschrift Light" panose="020B0502040204020203" pitchFamily="34" charset="0"/>
              <a:cs typeface="Amatic SC" panose="020B0604020202020204" charset="-79"/>
            </a:endParaRPr>
          </a:p>
          <a:p>
            <a:r>
              <a:rPr lang="vi-VN" sz="1400" noProof="1">
                <a:latin typeface="Bahnschrift Light"/>
                <a:cs typeface="Amatic SC"/>
              </a:rPr>
              <a:t> </a:t>
            </a:r>
          </a:p>
          <a:p>
            <a:r>
              <a:rPr lang="vi-VN" sz="1400" noProof="1">
                <a:latin typeface="Bahnschrift Light"/>
                <a:cs typeface="Amatic SC"/>
              </a:rPr>
              <a:t>-&gt;</a:t>
            </a:r>
            <a:r>
              <a:rPr lang="en-US" sz="1400" noProof="1">
                <a:latin typeface="Bahnschrift Light"/>
                <a:cs typeface="Amatic SC"/>
              </a:rPr>
              <a:t> </a:t>
            </a:r>
            <a:r>
              <a:rPr lang="vi-VN" sz="1400" noProof="1">
                <a:latin typeface="Bahnschrift Light"/>
                <a:cs typeface="Amatic SC"/>
              </a:rPr>
              <a:t>get</a:t>
            </a:r>
            <a:r>
              <a:rPr lang="en-US" sz="1400" noProof="1">
                <a:latin typeface="Bahnschrift Light"/>
                <a:cs typeface="Amatic SC"/>
              </a:rPr>
              <a:t>sum(3)=4</a:t>
            </a:r>
            <a:r>
              <a:rPr lang="vi-VN" sz="1400" noProof="1">
                <a:latin typeface="Bahnschrift Light"/>
                <a:cs typeface="Amatic SC"/>
              </a:rPr>
              <a:t> 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9519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0" name="Google Shape;520;p33"/>
          <p:cNvCxnSpPr/>
          <p:nvPr/>
        </p:nvCxnSpPr>
        <p:spPr>
          <a:xfrm>
            <a:off x="1367461" y="410015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https://i.imgur.com/hllVMY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25" y="1107167"/>
            <a:ext cx="4036224" cy="278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4238455" y="1162958"/>
            <a:ext cx="4612650" cy="2458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2^0 -&gt; 0001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= 2^1 -&gt; 0010</a:t>
            </a:r>
          </a:p>
          <a:p>
            <a:pPr marL="0" indent="0"/>
            <a:r>
              <a:rPr lang="en"/>
              <a:t>     3 = 2^1 +2^0 -&gt; 0011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= 2^2 -&gt; 0100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</a:p>
          <a:p>
            <a:pPr marL="0" indent="0"/>
            <a:r>
              <a:rPr lang="en"/>
              <a:t>          7 = 2^2 +2^1 +2^0 -&gt; 0111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= 2^3 -&gt; 1000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= 0111 -&gt; 0110(6) -&gt;0100(4)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1120385" y="992425"/>
            <a:ext cx="6670965" cy="116942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0" name="Picture 4" descr="https://i.imgur.com/SH4tJP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04" y="1196262"/>
            <a:ext cx="3463298" cy="23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93162" y="3821472"/>
            <a:ext cx="2151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mảng a</a:t>
            </a:r>
            <a:r>
              <a:rPr lang="en-US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 = [2,1,0,7,2,4,3,6]</a:t>
            </a:r>
            <a:r>
              <a:rPr lang="vi-VN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 </a:t>
            </a: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3944024" y="3808577"/>
            <a:ext cx="458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getSum(1,7)= sum(1,4)+ sum(5,6)+ sum(7,7)</a:t>
            </a:r>
          </a:p>
          <a:p>
            <a:pPr lvl="0" algn="ctr"/>
            <a:r>
              <a:rPr lang="en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 10 + 6 + 3 =19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50499" y="315498"/>
            <a:ext cx="3210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>
                <a:solidFill>
                  <a:schemeClr val="bg1"/>
                </a:solidFill>
                <a:latin typeface="Consolas" panose="020B0609020204030204" pitchFamily="49" charset="0"/>
              </a:rPr>
              <a:t>Binary ranges</a:t>
            </a:r>
            <a:endParaRPr lang="vi-VN" sz="28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7775" y="3166007"/>
            <a:ext cx="1566454" cy="30777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0" indent="0"/>
            <a:r>
              <a:rPr lang="en">
                <a:solidFill>
                  <a:schemeClr val="bg1"/>
                </a:solidFill>
                <a:latin typeface="Bahnschrift Light"/>
              </a:rPr>
              <a:t>3 = 0011 -&gt; 0010(2) </a:t>
            </a:r>
          </a:p>
        </p:txBody>
      </p:sp>
    </p:spTree>
    <p:extLst>
      <p:ext uri="{BB962C8B-B14F-4D97-AF65-F5344CB8AC3E}">
        <p14:creationId xmlns:p14="http://schemas.microsoft.com/office/powerpoint/2010/main" val="137325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Nhóm 16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4618659" y="2313604"/>
            <a:ext cx="3874895" cy="1935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update(1,1) //A[1] + 1</a:t>
            </a:r>
          </a:p>
          <a:p>
            <a:r>
              <a:rPr lang="en-US" noProof="1">
                <a:latin typeface="Bahnschrift Light"/>
                <a:cs typeface="Amatic SC"/>
              </a:rPr>
              <a:t>prefixsum=[3,4,0,11,2,6,3,26]</a:t>
            </a:r>
          </a:p>
          <a:p>
            <a:r>
              <a:rPr lang="en-US" noProof="1">
                <a:latin typeface="Bahnschrift Light"/>
                <a:cs typeface="Amatic SC"/>
              </a:rPr>
              <a:t>Vị trí 1,2,4,8</a:t>
            </a:r>
          </a:p>
          <a:p>
            <a:r>
              <a:rPr lang="en-US" noProof="1">
                <a:latin typeface="Bahnschrift Light"/>
                <a:cs typeface="Amatic SC"/>
              </a:rPr>
              <a:t>0001(1)-&gt;0010 (2)-&gt; 0100(4) -&gt;1000(8)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1120385" y="992425"/>
            <a:ext cx="6670965" cy="116942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0" name="Picture 4" descr="https://i.imgur.com/SH4tJP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00" y="1325257"/>
            <a:ext cx="3463298" cy="23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42472" y="1155099"/>
            <a:ext cx="2427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mảng a</a:t>
            </a:r>
            <a:r>
              <a:rPr lang="en-US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 = [2,1,0,7,2,4,3,6,]</a:t>
            </a:r>
          </a:p>
          <a:p>
            <a:r>
              <a:rPr lang="en-US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prefixsum=[2,3,0,10,2,6,3,25]</a:t>
            </a: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4792598" y="2097714"/>
            <a:ext cx="37009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getSum(1,7)= </a:t>
            </a:r>
            <a:r>
              <a:rPr lang="en-US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prefixsum</a:t>
            </a:r>
            <a:r>
              <a:rPr lang="en" noProof="1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[4]</a:t>
            </a:r>
            <a:r>
              <a:rPr lang="en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+</a:t>
            </a:r>
            <a:r>
              <a:rPr lang="en-US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 prefixsum[6]</a:t>
            </a:r>
            <a:r>
              <a:rPr lang="en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+ </a:t>
            </a:r>
            <a:r>
              <a:rPr lang="en-US" noProof="1">
                <a:solidFill>
                  <a:schemeClr val="dk2"/>
                </a:solidFill>
                <a:latin typeface="Bahnschrift Light" panose="020B0502040204020203" pitchFamily="34" charset="0"/>
                <a:cs typeface="Amatic SC" panose="020B0604020202020204" charset="-79"/>
              </a:rPr>
              <a:t>prefixsum [7]</a:t>
            </a:r>
            <a:r>
              <a:rPr lang="en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= 10 + 6 + 3 =19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B58F582-0570-4CA1-AF84-1F032593933A}"/>
              </a:ext>
            </a:extLst>
          </p:cNvPr>
          <p:cNvSpPr txBox="1"/>
          <p:nvPr/>
        </p:nvSpPr>
        <p:spPr>
          <a:xfrm>
            <a:off x="957533" y="240462"/>
            <a:ext cx="37568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800" b="1" err="1">
                <a:solidFill>
                  <a:srgbClr val="E2E2E2"/>
                </a:solidFill>
                <a:latin typeface="Oswald"/>
              </a:rPr>
              <a:t>Biểu</a:t>
            </a:r>
            <a:r>
              <a:rPr lang="vi-VN" sz="2800" b="1">
                <a:solidFill>
                  <a:srgbClr val="E2E2E2"/>
                </a:solidFill>
                <a:latin typeface="Oswald"/>
              </a:rPr>
              <a:t> </a:t>
            </a:r>
            <a:r>
              <a:rPr lang="vi-VN" sz="2800" b="1" err="1">
                <a:solidFill>
                  <a:srgbClr val="E2E2E2"/>
                </a:solidFill>
                <a:latin typeface="Oswald"/>
              </a:rPr>
              <a:t>diễn</a:t>
            </a:r>
            <a:r>
              <a:rPr lang="vi-VN" sz="2800" b="1">
                <a:solidFill>
                  <a:srgbClr val="E2E2E2"/>
                </a:solidFill>
                <a:latin typeface="Oswald"/>
              </a:rPr>
              <a:t> </a:t>
            </a:r>
            <a:r>
              <a:rPr lang="vi-VN" sz="2800" b="1" err="1">
                <a:solidFill>
                  <a:srgbClr val="E2E2E2"/>
                </a:solidFill>
                <a:latin typeface="Oswald"/>
              </a:rPr>
              <a:t>Binary</a:t>
            </a:r>
            <a:endParaRPr lang="vi-VN" err="1"/>
          </a:p>
        </p:txBody>
      </p:sp>
    </p:spTree>
    <p:extLst>
      <p:ext uri="{BB962C8B-B14F-4D97-AF65-F5344CB8AC3E}">
        <p14:creationId xmlns:p14="http://schemas.microsoft.com/office/powerpoint/2010/main" val="4959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1632</Words>
  <Application>Microsoft Office PowerPoint</Application>
  <PresentationFormat>Trình chiếu Trên màn hình (16:9)</PresentationFormat>
  <Paragraphs>199</Paragraphs>
  <Slides>17</Slides>
  <Notes>16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8" baseType="lpstr">
      <vt:lpstr>Cambria Math</vt:lpstr>
      <vt:lpstr>Fira Code Light</vt:lpstr>
      <vt:lpstr>Oswald</vt:lpstr>
      <vt:lpstr>Anaheim</vt:lpstr>
      <vt:lpstr>Fira Code</vt:lpstr>
      <vt:lpstr>Arial</vt:lpstr>
      <vt:lpstr>Bahnschrift Light</vt:lpstr>
      <vt:lpstr>Consolas</vt:lpstr>
      <vt:lpstr>Roboto Condensed Light</vt:lpstr>
      <vt:lpstr>Bebas Neue</vt:lpstr>
      <vt:lpstr>How to Code Workshop by Slidesgo</vt:lpstr>
      <vt:lpstr>/ Cây fenwick</vt:lpstr>
      <vt:lpstr>Giới thiệu</vt:lpstr>
      <vt:lpstr>Bài toán</vt:lpstr>
      <vt:lpstr>Cách xử lý 1</vt:lpstr>
      <vt:lpstr>Cách xử lý 2</vt:lpstr>
      <vt:lpstr>Cách xử lý 2</vt:lpstr>
      <vt:lpstr>Bản trình bày PowerPoint</vt:lpstr>
      <vt:lpstr>Bản trình bày PowerPoint</vt:lpstr>
      <vt:lpstr>Bản trình bày PowerPoint</vt:lpstr>
      <vt:lpstr>Bản trình bày PowerPoint</vt:lpstr>
      <vt:lpstr>Độ phức tạp cây Fenwick</vt:lpstr>
      <vt:lpstr>Thêm, xóa đi bit 1 cuối</vt:lpstr>
      <vt:lpstr>Update</vt:lpstr>
      <vt:lpstr>Dãy nghịch thế</vt:lpstr>
      <vt:lpstr>Dãy nghịch thế</vt:lpstr>
      <vt:lpstr>Dãy nghịch thế</vt:lpstr>
      <vt:lpstr>Dãy nghịch thế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</dc:title>
  <dc:creator>ASUS</dc:creator>
  <cp:lastModifiedBy>Phạm Đức Duy</cp:lastModifiedBy>
  <cp:revision>3</cp:revision>
  <dcterms:modified xsi:type="dcterms:W3CDTF">2022-04-05T02:06:36Z</dcterms:modified>
</cp:coreProperties>
</file>