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8" r:id="rId3"/>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122df2d0b94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2df2d0b94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22df2d0b94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2df2d0b94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122e4602888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2e4602888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122e460289d_0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2e460289d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122ebda222d_0_11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2ebda222d_0_11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122e460289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2e460289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122e460289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2e460289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22e460289d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2e460289d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22df2d0b94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2df2d0b94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122df2d0b94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2df2d0b94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122df2d0b94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2df2d0b94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122df2d0b94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2df2d0b94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122df2d0b94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2df2d0b94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Giới thiệu</a:t>
            </a:r>
            <a:endParaRPr lang="en-GB"/>
          </a:p>
        </p:txBody>
      </p:sp>
      <p:sp>
        <p:nvSpPr>
          <p:cNvPr id="69" name="Google Shape;69;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Welcome
Chào mừng</a:t>
            </a:r>
            <a:endParaRPr lang="en-GB"/>
          </a:p>
          <a:p>
            <a:pPr marL="457200" lvl="0" indent="-342900" algn="l" rtl="0">
              <a:spcBef>
                <a:spcPts val="0"/>
              </a:spcBef>
              <a:spcAft>
                <a:spcPts val="0"/>
              </a:spcAft>
              <a:buSzPts val="1800"/>
              <a:buChar char="●"/>
            </a:pPr>
            <a:r>
              <a:rPr lang="en-GB"/>
              <a:t>Who this course is for?
Khóa học này dành cho ai?</a:t>
            </a:r>
            <a:endParaRPr lang="en-GB"/>
          </a:p>
          <a:p>
            <a:pPr marL="457200" lvl="0" indent="-342900" algn="l" rtl="0">
              <a:spcBef>
                <a:spcPts val="0"/>
              </a:spcBef>
              <a:spcAft>
                <a:spcPts val="0"/>
              </a:spcAft>
              <a:buSzPts val="1800"/>
              <a:buChar char="●"/>
            </a:pPr>
            <a:r>
              <a:rPr lang="en-GB"/>
              <a:t>Course Outline
Tom tăt nội dung chương trinh</a:t>
            </a:r>
            <a:endParaRPr lang="en-GB"/>
          </a:p>
        </p:txBody>
      </p:sp>
      <p:sp>
        <p:nvSpPr>
          <p:cNvPr id="70" name="Google Shape;70;p15"/>
          <p:cNvSpPr txBox="1"/>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5"/>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endParaRPr lang="en-GB"/>
          </a:p>
        </p:txBody>
      </p:sp>
      <p:sp>
        <p:nvSpPr>
          <p:cNvPr id="141" name="Google Shape;141;p25"/>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endParaRPr lang="en-GB"/>
          </a:p>
        </p:txBody>
      </p:sp>
      <p:sp>
        <p:nvSpPr>
          <p:cNvPr id="142" name="Google Shape;142;p25"/>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endParaRPr lang="en-GB"/>
          </a:p>
        </p:txBody>
      </p:sp>
      <p:sp>
        <p:nvSpPr>
          <p:cNvPr id="143" name="Google Shape;143;p25"/>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
        <p:nvSpPr>
          <p:cNvPr id="144" name="Google Shape;144;p25"/>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145" name="Google Shape;145;p25"/>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146" name="Google Shape;146;p25"/>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sp>
        <p:nvSpPr>
          <p:cNvPr id="147" name="Google Shape;147;p25"/>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148" name="Google Shape;148;p25"/>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endParaRPr lang="en-GB"/>
          </a:p>
        </p:txBody>
      </p:sp>
      <p:sp>
        <p:nvSpPr>
          <p:cNvPr id="149" name="Google Shape;149;p25"/>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endParaRPr lang="en-GB"/>
          </a:p>
        </p:txBody>
      </p:sp>
      <p:sp>
        <p:nvSpPr>
          <p:cNvPr id="150" name="Google Shape;150;p25"/>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endParaRPr lang="en-GB"/>
          </a:p>
        </p:txBody>
      </p:sp>
      <p:sp>
        <p:nvSpPr>
          <p:cNvPr id="151" name="Google Shape;151;p25"/>
          <p:cNvSpPr/>
          <p:nvPr/>
        </p:nvSpPr>
        <p:spPr>
          <a:xfrm>
            <a:off x="69069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
        <p:nvSpPr>
          <p:cNvPr id="152" name="Google Shape;152;p25"/>
          <p:cNvSpPr/>
          <p:nvPr/>
        </p:nvSpPr>
        <p:spPr>
          <a:xfrm>
            <a:off x="69069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153" name="Google Shape;153;p25"/>
          <p:cNvSpPr/>
          <p:nvPr/>
        </p:nvSpPr>
        <p:spPr>
          <a:xfrm>
            <a:off x="69069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154" name="Google Shape;154;p25"/>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sp>
        <p:nvSpPr>
          <p:cNvPr id="155" name="Google Shape;155;p25"/>
          <p:cNvSpPr txBox="1"/>
          <p:nvPr/>
        </p:nvSpPr>
        <p:spPr>
          <a:xfrm>
            <a:off x="70902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Server
Máy chủ</a:t>
            </a:r>
            <a:endParaRPr>
              <a:solidFill>
                <a:schemeClr val="dk1"/>
              </a:solidFill>
            </a:endParaRPr>
          </a:p>
        </p:txBody>
      </p:sp>
      <p:cxnSp>
        <p:nvCxnSpPr>
          <p:cNvPr id="156" name="Google Shape;156;p25"/>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157" name="Google Shape;157;p25"/>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sp>
        <p:nvSpPr>
          <p:cNvPr id="158" name="Google Shape;158;p25"/>
          <p:cNvSpPr txBox="1"/>
          <p:nvPr/>
        </p:nvSpPr>
        <p:spPr>
          <a:xfrm>
            <a:off x="425932" y="109400"/>
            <a:ext cx="375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sends an HTTPS POST request
Khách hàng gửi yêu cầu POST HTTPS</a:t>
            </a:r>
            <a:endParaRPr>
              <a:solidFill>
                <a:schemeClr val="dk1"/>
              </a:solidFill>
            </a:endParaRPr>
          </a:p>
        </p:txBody>
      </p:sp>
      <p:pic>
        <p:nvPicPr>
          <p:cNvPr id="159" name="Google Shape;159;p25"/>
          <p:cNvPicPr preferRelativeResize="0"/>
          <p:nvPr/>
        </p:nvPicPr>
        <p:blipFill rotWithShape="1">
          <a:blip r:embed="rId1"/>
          <a:srcRect l="7510" t="26138" r="7628" b="22799"/>
          <a:stretch>
            <a:fillRect/>
          </a:stretch>
        </p:blipFill>
        <p:spPr>
          <a:xfrm>
            <a:off x="2205725" y="4255200"/>
            <a:ext cx="2623926" cy="888301"/>
          </a:xfrm>
          <a:prstGeom prst="rect">
            <a:avLst/>
          </a:prstGeom>
          <a:noFill/>
          <a:ln>
            <a:noFill/>
          </a:ln>
        </p:spPr>
      </p:pic>
      <p:pic>
        <p:nvPicPr>
          <p:cNvPr id="160" name="Google Shape;160;p25"/>
          <p:cNvPicPr preferRelativeResize="0"/>
          <p:nvPr/>
        </p:nvPicPr>
        <p:blipFill rotWithShape="1">
          <a:blip r:embed="rId1"/>
          <a:srcRect l="7509" t="26138" r="27693" b="22799"/>
          <a:stretch>
            <a:fillRect/>
          </a:stretch>
        </p:blipFill>
        <p:spPr>
          <a:xfrm>
            <a:off x="4829650" y="4255200"/>
            <a:ext cx="2003499" cy="888301"/>
          </a:xfrm>
          <a:prstGeom prst="rect">
            <a:avLst/>
          </a:prstGeom>
          <a:noFill/>
          <a:ln>
            <a:noFill/>
          </a:ln>
        </p:spPr>
      </p:pic>
      <p:sp>
        <p:nvSpPr>
          <p:cNvPr id="161" name="Google Shape;161;p25"/>
          <p:cNvSpPr txBox="1"/>
          <p:nvPr/>
        </p:nvSpPr>
        <p:spPr>
          <a:xfrm>
            <a:off x="2205713" y="367405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Frame
Khung</a:t>
            </a:r>
            <a:endParaRPr>
              <a:solidFill>
                <a:schemeClr val="dk1"/>
              </a:solidFill>
            </a:endParaRPr>
          </a:p>
        </p:txBody>
      </p:sp>
      <p:sp>
        <p:nvSpPr>
          <p:cNvPr id="162" name="Google Shape;162;p25"/>
          <p:cNvSpPr txBox="1"/>
          <p:nvPr/>
        </p:nvSpPr>
        <p:spPr>
          <a:xfrm>
            <a:off x="2205713" y="314845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Packet
Gói</a:t>
            </a:r>
            <a:endParaRPr>
              <a:solidFill>
                <a:schemeClr val="dk1"/>
              </a:solidFill>
            </a:endParaRPr>
          </a:p>
        </p:txBody>
      </p:sp>
      <p:sp>
        <p:nvSpPr>
          <p:cNvPr id="163" name="Google Shape;163;p25"/>
          <p:cNvSpPr txBox="1"/>
          <p:nvPr/>
        </p:nvSpPr>
        <p:spPr>
          <a:xfrm>
            <a:off x="2257013" y="262285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Segment
Bộ phận</a:t>
            </a:r>
            <a:endParaRPr>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10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10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fade">
                                      <p:cBhvr>
                                        <p:cTn id="22" dur="1000"/>
                                        <p:tgtEl>
                                          <p:spTgt spid="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1000"/>
                                        <p:tgtEl>
                                          <p:spTgt spid="1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fade">
                                      <p:cBhvr>
                                        <p:cTn id="32" dur="1000"/>
                                        <p:tgtEl>
                                          <p:spTgt spid="1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fade">
                                      <p:cBhvr>
                                        <p:cTn id="37" dur="1000"/>
                                        <p:tgtEl>
                                          <p:spTgt spid="1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9"/>
                                        </p:tgtEl>
                                        <p:attrNameLst>
                                          <p:attrName>style.visibility</p:attrName>
                                        </p:attrNameLst>
                                      </p:cBhvr>
                                      <p:to>
                                        <p:strVal val="visible"/>
                                      </p:to>
                                    </p:set>
                                    <p:animEffect transition="in" filter="fade">
                                      <p:cBhvr>
                                        <p:cTn id="42" dur="1000"/>
                                        <p:tgtEl>
                                          <p:spTgt spid="159"/>
                                        </p:tgtEl>
                                      </p:cBhvr>
                                    </p:animEffect>
                                  </p:childTnLst>
                                </p:cTn>
                              </p:par>
                              <p:par>
                                <p:cTn id="43" presetID="10" presetClass="entr" presetSubtype="0" fill="hold" nodeType="withEffect">
                                  <p:stCondLst>
                                    <p:cond delay="0"/>
                                  </p:stCondLst>
                                  <p:childTnLst>
                                    <p:set>
                                      <p:cBhvr>
                                        <p:cTn id="44" dur="1" fill="hold">
                                          <p:stCondLst>
                                            <p:cond delay="0"/>
                                          </p:stCondLst>
                                        </p:cTn>
                                        <p:tgtEl>
                                          <p:spTgt spid="160"/>
                                        </p:tgtEl>
                                        <p:attrNameLst>
                                          <p:attrName>style.visibility</p:attrName>
                                        </p:attrNameLst>
                                      </p:cBhvr>
                                      <p:to>
                                        <p:strVal val="visible"/>
                                      </p:to>
                                    </p:set>
                                    <p:animEffect transition="in" filter="fade">
                                      <p:cBhvr>
                                        <p:cTn id="45" dur="1000"/>
                                        <p:tgtEl>
                                          <p:spTgt spid="16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fade">
                                      <p:cBhvr>
                                        <p:cTn id="50" dur="1000"/>
                                        <p:tgtEl>
                                          <p:spTgt spid="1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fade">
                                      <p:cBhvr>
                                        <p:cTn id="55" dur="1000"/>
                                        <p:tgtEl>
                                          <p:spTgt spid="15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52"/>
                                        </p:tgtEl>
                                        <p:attrNameLst>
                                          <p:attrName>style.visibility</p:attrName>
                                        </p:attrNameLst>
                                      </p:cBhvr>
                                      <p:to>
                                        <p:strVal val="visible"/>
                                      </p:to>
                                    </p:set>
                                    <p:animEffect transition="in" filter="fade">
                                      <p:cBhvr>
                                        <p:cTn id="60" dur="1000"/>
                                        <p:tgtEl>
                                          <p:spTgt spid="15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1"/>
                                        </p:tgtEl>
                                        <p:attrNameLst>
                                          <p:attrName>style.visibility</p:attrName>
                                        </p:attrNameLst>
                                      </p:cBhvr>
                                      <p:to>
                                        <p:strVal val="visible"/>
                                      </p:to>
                                    </p:set>
                                    <p:animEffect transition="in" filter="fade">
                                      <p:cBhvr>
                                        <p:cTn id="65" dur="1000"/>
                                        <p:tgtEl>
                                          <p:spTgt spid="1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0"/>
                                        </p:tgtEl>
                                        <p:attrNameLst>
                                          <p:attrName>style.visibility</p:attrName>
                                        </p:attrNameLst>
                                      </p:cBhvr>
                                      <p:to>
                                        <p:strVal val="visible"/>
                                      </p:to>
                                    </p:set>
                                    <p:animEffect transition="in" filter="fade">
                                      <p:cBhvr>
                                        <p:cTn id="70" dur="1000"/>
                                        <p:tgtEl>
                                          <p:spTgt spid="1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fade">
                                      <p:cBhvr>
                                        <p:cTn id="75" dur="1000"/>
                                        <p:tgtEl>
                                          <p:spTgt spid="14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48"/>
                                        </p:tgtEl>
                                        <p:attrNameLst>
                                          <p:attrName>style.visibility</p:attrName>
                                        </p:attrNameLst>
                                      </p:cBhvr>
                                      <p:to>
                                        <p:strVal val="visible"/>
                                      </p:to>
                                    </p:set>
                                    <p:animEffect transition="in" filter="fade">
                                      <p:cBhvr>
                                        <p:cTn id="80" dur="1000"/>
                                        <p:tgtEl>
                                          <p:spTgt spid="14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63"/>
                                        </p:tgtEl>
                                        <p:attrNameLst>
                                          <p:attrName>style.visibility</p:attrName>
                                        </p:attrNameLst>
                                      </p:cBhvr>
                                      <p:to>
                                        <p:strVal val="visible"/>
                                      </p:to>
                                    </p:set>
                                    <p:animEffect transition="in" filter="fade">
                                      <p:cBhvr>
                                        <p:cTn id="85" dur="1000"/>
                                        <p:tgtEl>
                                          <p:spTgt spid="16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62"/>
                                        </p:tgtEl>
                                        <p:attrNameLst>
                                          <p:attrName>style.visibility</p:attrName>
                                        </p:attrNameLst>
                                      </p:cBhvr>
                                      <p:to>
                                        <p:strVal val="visible"/>
                                      </p:to>
                                    </p:set>
                                    <p:animEffect transition="in" filter="fade">
                                      <p:cBhvr>
                                        <p:cTn id="90" dur="1000"/>
                                        <p:tgtEl>
                                          <p:spTgt spid="16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61"/>
                                        </p:tgtEl>
                                        <p:attrNameLst>
                                          <p:attrName>style.visibility</p:attrName>
                                        </p:attrNameLst>
                                      </p:cBhvr>
                                      <p:to>
                                        <p:strVal val="visible"/>
                                      </p:to>
                                    </p:set>
                                    <p:animEffect transition="in" filter="fade">
                                      <p:cBhvr>
                                        <p:cTn id="95"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6"/>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69" name="Google Shape;169;p26"/>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0" name="Google Shape;170;p26"/>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1" name="Google Shape;171;p26"/>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2" name="Google Shape;172;p26"/>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3" name="Google Shape;173;p26"/>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4" name="Google Shape;174;p26"/>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5" name="Google Shape;175;p26"/>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176" name="Google Shape;176;p26"/>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7" name="Google Shape;177;p26"/>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8" name="Google Shape;178;p26"/>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9" name="Google Shape;179;p26"/>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80" name="Google Shape;180;p26"/>
          <p:cNvSpPr txBox="1"/>
          <p:nvPr/>
        </p:nvSpPr>
        <p:spPr>
          <a:xfrm>
            <a:off x="70902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Server
Máy chủ</a:t>
            </a:r>
            <a:endParaRPr>
              <a:solidFill>
                <a:schemeClr val="dk1"/>
              </a:solidFill>
            </a:endParaRPr>
          </a:p>
        </p:txBody>
      </p:sp>
      <p:cxnSp>
        <p:nvCxnSpPr>
          <p:cNvPr id="181" name="Google Shape;181;p26"/>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182" name="Google Shape;182;p26"/>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pic>
        <p:nvPicPr>
          <p:cNvPr id="183" name="Google Shape;183;p26"/>
          <p:cNvPicPr preferRelativeResize="0"/>
          <p:nvPr/>
        </p:nvPicPr>
        <p:blipFill rotWithShape="1">
          <a:blip r:embed="rId1"/>
          <a:srcRect l="7510" t="26138" r="7628" b="22799"/>
          <a:stretch>
            <a:fillRect/>
          </a:stretch>
        </p:blipFill>
        <p:spPr>
          <a:xfrm>
            <a:off x="2205725" y="4255200"/>
            <a:ext cx="2623926" cy="888301"/>
          </a:xfrm>
          <a:prstGeom prst="rect">
            <a:avLst/>
          </a:prstGeom>
          <a:noFill/>
          <a:ln>
            <a:noFill/>
          </a:ln>
        </p:spPr>
      </p:pic>
      <p:pic>
        <p:nvPicPr>
          <p:cNvPr id="184" name="Google Shape;184;p26"/>
          <p:cNvPicPr preferRelativeResize="0"/>
          <p:nvPr/>
        </p:nvPicPr>
        <p:blipFill rotWithShape="1">
          <a:blip r:embed="rId1"/>
          <a:srcRect l="7509" t="26138" r="27693" b="22799"/>
          <a:stretch>
            <a:fillRect/>
          </a:stretch>
        </p:blipFill>
        <p:spPr>
          <a:xfrm>
            <a:off x="4829650" y="4255200"/>
            <a:ext cx="2003499" cy="888301"/>
          </a:xfrm>
          <a:prstGeom prst="rect">
            <a:avLst/>
          </a:prstGeom>
          <a:noFill/>
          <a:ln>
            <a:noFill/>
          </a:ln>
        </p:spPr>
      </p:pic>
      <p:sp>
        <p:nvSpPr>
          <p:cNvPr id="185" name="Google Shape;185;p26"/>
          <p:cNvSpPr/>
          <p:nvPr/>
        </p:nvSpPr>
        <p:spPr>
          <a:xfrm>
            <a:off x="1250675" y="2588800"/>
            <a:ext cx="4887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cxnSp>
        <p:nvCxnSpPr>
          <p:cNvPr id="186" name="Google Shape;186;p26"/>
          <p:cNvCxnSpPr/>
          <p:nvPr/>
        </p:nvCxnSpPr>
        <p:spPr>
          <a:xfrm flipH="1">
            <a:off x="1482675" y="2319125"/>
            <a:ext cx="57900" cy="4803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26"/>
          <p:cNvSpPr txBox="1"/>
          <p:nvPr/>
        </p:nvSpPr>
        <p:spPr>
          <a:xfrm>
            <a:off x="1712838" y="26784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DPORT
DPORT</a:t>
            </a:r>
            <a:endParaRPr sz="800" b="1">
              <a:solidFill>
                <a:schemeClr val="dk1"/>
              </a:solidFill>
            </a:endParaRPr>
          </a:p>
        </p:txBody>
      </p:sp>
      <p:sp>
        <p:nvSpPr>
          <p:cNvPr id="188" name="Google Shape;188;p26"/>
          <p:cNvSpPr/>
          <p:nvPr/>
        </p:nvSpPr>
        <p:spPr>
          <a:xfrm>
            <a:off x="1250525" y="3114400"/>
            <a:ext cx="4887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89" name="Google Shape;189;p26"/>
          <p:cNvSpPr/>
          <p:nvPr/>
        </p:nvSpPr>
        <p:spPr>
          <a:xfrm>
            <a:off x="1250525" y="3640000"/>
            <a:ext cx="4887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0" name="Google Shape;190;p26"/>
          <p:cNvSpPr txBox="1"/>
          <p:nvPr/>
        </p:nvSpPr>
        <p:spPr>
          <a:xfrm>
            <a:off x="724638" y="26690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
S</a:t>
            </a:r>
            <a:r>
              <a:rPr lang="en-GB" sz="800" b="1">
                <a:solidFill>
                  <a:schemeClr val="dk1"/>
                </a:solidFill>
              </a:rPr>
              <a:t>PORT
HẢI CẢNG</a:t>
            </a:r>
            <a:endParaRPr sz="800" b="1">
              <a:solidFill>
                <a:schemeClr val="dk1"/>
              </a:solidFill>
            </a:endParaRPr>
          </a:p>
        </p:txBody>
      </p:sp>
      <p:sp>
        <p:nvSpPr>
          <p:cNvPr id="191" name="Google Shape;191;p26"/>
          <p:cNvSpPr txBox="1"/>
          <p:nvPr/>
        </p:nvSpPr>
        <p:spPr>
          <a:xfrm>
            <a:off x="1815573" y="3194650"/>
            <a:ext cx="39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DIP
NHÚNG</a:t>
            </a:r>
            <a:endParaRPr sz="800" b="1">
              <a:solidFill>
                <a:schemeClr val="dk1"/>
              </a:solidFill>
            </a:endParaRPr>
          </a:p>
        </p:txBody>
      </p:sp>
      <p:sp>
        <p:nvSpPr>
          <p:cNvPr id="192" name="Google Shape;192;p26"/>
          <p:cNvSpPr txBox="1"/>
          <p:nvPr/>
        </p:nvSpPr>
        <p:spPr>
          <a:xfrm>
            <a:off x="807343" y="31899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SIP
một hớp</a:t>
            </a:r>
            <a:endParaRPr sz="800" b="1">
              <a:solidFill>
                <a:schemeClr val="dk1"/>
              </a:solidFill>
            </a:endParaRPr>
          </a:p>
        </p:txBody>
      </p:sp>
      <p:sp>
        <p:nvSpPr>
          <p:cNvPr id="193" name="Google Shape;193;p26"/>
          <p:cNvSpPr txBox="1"/>
          <p:nvPr/>
        </p:nvSpPr>
        <p:spPr>
          <a:xfrm>
            <a:off x="1712839" y="37249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DMAC
DMAC</a:t>
            </a:r>
            <a:endParaRPr sz="800" b="1">
              <a:solidFill>
                <a:schemeClr val="dk1"/>
              </a:solidFill>
            </a:endParaRPr>
          </a:p>
        </p:txBody>
      </p:sp>
      <p:sp>
        <p:nvSpPr>
          <p:cNvPr id="194" name="Google Shape;194;p26"/>
          <p:cNvSpPr txBox="1"/>
          <p:nvPr/>
        </p:nvSpPr>
        <p:spPr>
          <a:xfrm>
            <a:off x="752800" y="37155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SMAC
SMAC</a:t>
            </a:r>
            <a:endParaRPr sz="800" b="1">
              <a:solidFill>
                <a:schemeClr val="dk1"/>
              </a:solidFill>
            </a:endParaRPr>
          </a:p>
        </p:txBody>
      </p:sp>
      <p:sp>
        <p:nvSpPr>
          <p:cNvPr id="195" name="Google Shape;195;p26"/>
          <p:cNvSpPr/>
          <p:nvPr/>
        </p:nvSpPr>
        <p:spPr>
          <a:xfrm>
            <a:off x="6903424" y="2582248"/>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6" name="Google Shape;196;p26"/>
          <p:cNvSpPr/>
          <p:nvPr/>
        </p:nvSpPr>
        <p:spPr>
          <a:xfrm>
            <a:off x="6903424" y="3107848"/>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7" name="Google Shape;197;p26"/>
          <p:cNvSpPr/>
          <p:nvPr/>
        </p:nvSpPr>
        <p:spPr>
          <a:xfrm>
            <a:off x="6903424" y="3633448"/>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8" name="Google Shape;198;p26"/>
          <p:cNvSpPr/>
          <p:nvPr/>
        </p:nvSpPr>
        <p:spPr>
          <a:xfrm>
            <a:off x="7359887" y="2582248"/>
            <a:ext cx="4887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9" name="Google Shape;199;p26"/>
          <p:cNvSpPr txBox="1"/>
          <p:nvPr/>
        </p:nvSpPr>
        <p:spPr>
          <a:xfrm>
            <a:off x="7822050" y="26718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DPORT
DPORT</a:t>
            </a:r>
            <a:endParaRPr sz="800" b="1">
              <a:solidFill>
                <a:schemeClr val="dk1"/>
              </a:solidFill>
            </a:endParaRPr>
          </a:p>
        </p:txBody>
      </p:sp>
      <p:sp>
        <p:nvSpPr>
          <p:cNvPr id="200" name="Google Shape;200;p26"/>
          <p:cNvSpPr/>
          <p:nvPr/>
        </p:nvSpPr>
        <p:spPr>
          <a:xfrm>
            <a:off x="7359737" y="3107848"/>
            <a:ext cx="4887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01" name="Google Shape;201;p26"/>
          <p:cNvSpPr/>
          <p:nvPr/>
        </p:nvSpPr>
        <p:spPr>
          <a:xfrm>
            <a:off x="7359737" y="3633448"/>
            <a:ext cx="4887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02" name="Google Shape;202;p26"/>
          <p:cNvSpPr txBox="1"/>
          <p:nvPr/>
        </p:nvSpPr>
        <p:spPr>
          <a:xfrm>
            <a:off x="6833850" y="26624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SPORT
THỂ THAO</a:t>
            </a:r>
            <a:endParaRPr sz="800" b="1">
              <a:solidFill>
                <a:schemeClr val="dk1"/>
              </a:solidFill>
            </a:endParaRPr>
          </a:p>
        </p:txBody>
      </p:sp>
      <p:sp>
        <p:nvSpPr>
          <p:cNvPr id="203" name="Google Shape;203;p26"/>
          <p:cNvSpPr txBox="1"/>
          <p:nvPr/>
        </p:nvSpPr>
        <p:spPr>
          <a:xfrm>
            <a:off x="7924785" y="3188098"/>
            <a:ext cx="39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DIP
NHÚNG</a:t>
            </a:r>
            <a:endParaRPr sz="800" b="1">
              <a:solidFill>
                <a:schemeClr val="dk1"/>
              </a:solidFill>
            </a:endParaRPr>
          </a:p>
        </p:txBody>
      </p:sp>
      <p:sp>
        <p:nvSpPr>
          <p:cNvPr id="204" name="Google Shape;204;p26"/>
          <p:cNvSpPr txBox="1"/>
          <p:nvPr/>
        </p:nvSpPr>
        <p:spPr>
          <a:xfrm>
            <a:off x="6916555" y="31833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SIP
một hớp</a:t>
            </a:r>
            <a:endParaRPr sz="800" b="1">
              <a:solidFill>
                <a:schemeClr val="dk1"/>
              </a:solidFill>
            </a:endParaRPr>
          </a:p>
        </p:txBody>
      </p:sp>
      <p:sp>
        <p:nvSpPr>
          <p:cNvPr id="205" name="Google Shape;205;p26"/>
          <p:cNvSpPr txBox="1"/>
          <p:nvPr/>
        </p:nvSpPr>
        <p:spPr>
          <a:xfrm>
            <a:off x="7808414" y="3716963"/>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DMAC
DMAC</a:t>
            </a:r>
            <a:endParaRPr sz="800" b="1">
              <a:solidFill>
                <a:schemeClr val="dk1"/>
              </a:solidFill>
            </a:endParaRPr>
          </a:p>
        </p:txBody>
      </p:sp>
      <p:sp>
        <p:nvSpPr>
          <p:cNvPr id="206" name="Google Shape;206;p26"/>
          <p:cNvSpPr txBox="1"/>
          <p:nvPr/>
        </p:nvSpPr>
        <p:spPr>
          <a:xfrm>
            <a:off x="6862012" y="37089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SMAC
SMAC</a:t>
            </a:r>
            <a:endParaRPr sz="800" b="1">
              <a:solidFill>
                <a:schemeClr val="dk1"/>
              </a:solidFill>
            </a:endParaRPr>
          </a:p>
        </p:txBody>
      </p:sp>
      <p:cxnSp>
        <p:nvCxnSpPr>
          <p:cNvPr id="207" name="Google Shape;207;p26"/>
          <p:cNvCxnSpPr/>
          <p:nvPr/>
        </p:nvCxnSpPr>
        <p:spPr>
          <a:xfrm flipH="1">
            <a:off x="1465925" y="2845600"/>
            <a:ext cx="57900" cy="480300"/>
          </a:xfrm>
          <a:prstGeom prst="straightConnector1">
            <a:avLst/>
          </a:prstGeom>
          <a:noFill/>
          <a:ln w="9525" cap="flat" cmpd="sng">
            <a:solidFill>
              <a:schemeClr val="dk2"/>
            </a:solidFill>
            <a:prstDash val="solid"/>
            <a:round/>
            <a:headEnd type="none" w="med" len="med"/>
            <a:tailEnd type="triangle" w="med" len="med"/>
          </a:ln>
        </p:spPr>
      </p:cxnSp>
      <p:cxnSp>
        <p:nvCxnSpPr>
          <p:cNvPr id="208" name="Google Shape;208;p26"/>
          <p:cNvCxnSpPr/>
          <p:nvPr/>
        </p:nvCxnSpPr>
        <p:spPr>
          <a:xfrm flipH="1">
            <a:off x="1523375" y="3371200"/>
            <a:ext cx="57900" cy="480300"/>
          </a:xfrm>
          <a:prstGeom prst="straightConnector1">
            <a:avLst/>
          </a:prstGeom>
          <a:noFill/>
          <a:ln w="9525" cap="flat" cmpd="sng">
            <a:solidFill>
              <a:schemeClr val="dk2"/>
            </a:solidFill>
            <a:prstDash val="solid"/>
            <a:round/>
            <a:headEnd type="none" w="med" len="med"/>
            <a:tailEnd type="triangle" w="med" len="med"/>
          </a:ln>
        </p:spPr>
      </p:cxnSp>
      <p:cxnSp>
        <p:nvCxnSpPr>
          <p:cNvPr id="209" name="Google Shape;209;p26"/>
          <p:cNvCxnSpPr>
            <a:endCxn id="203" idx="1"/>
          </p:cNvCxnSpPr>
          <p:nvPr/>
        </p:nvCxnSpPr>
        <p:spPr>
          <a:xfrm rot="10800000" flipH="1">
            <a:off x="7677885" y="3341998"/>
            <a:ext cx="246900" cy="5427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6"/>
          <p:cNvCxnSpPr/>
          <p:nvPr/>
        </p:nvCxnSpPr>
        <p:spPr>
          <a:xfrm rot="10800000" flipH="1">
            <a:off x="7722610" y="2811123"/>
            <a:ext cx="246900" cy="542700"/>
          </a:xfrm>
          <a:prstGeom prst="straightConnector1">
            <a:avLst/>
          </a:prstGeom>
          <a:noFill/>
          <a:ln w="9525" cap="flat" cmpd="sng">
            <a:solidFill>
              <a:schemeClr val="dk2"/>
            </a:solidFill>
            <a:prstDash val="solid"/>
            <a:round/>
            <a:headEnd type="none" w="med" len="med"/>
            <a:tailEnd type="triangle" w="med" len="med"/>
          </a:ln>
        </p:spPr>
      </p:cxnSp>
      <p:cxnSp>
        <p:nvCxnSpPr>
          <p:cNvPr id="211" name="Google Shape;211;p26"/>
          <p:cNvCxnSpPr/>
          <p:nvPr/>
        </p:nvCxnSpPr>
        <p:spPr>
          <a:xfrm rot="10800000" flipH="1">
            <a:off x="7555560" y="2286123"/>
            <a:ext cx="114000" cy="54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27"/>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endParaRPr lang="en-GB"/>
          </a:p>
        </p:txBody>
      </p:sp>
      <p:sp>
        <p:nvSpPr>
          <p:cNvPr id="217" name="Google Shape;217;p27"/>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endParaRPr lang="en-GB"/>
          </a:p>
        </p:txBody>
      </p:sp>
      <p:sp>
        <p:nvSpPr>
          <p:cNvPr id="218" name="Google Shape;218;p27"/>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endParaRPr lang="en-GB"/>
          </a:p>
        </p:txBody>
      </p:sp>
      <p:sp>
        <p:nvSpPr>
          <p:cNvPr id="219" name="Google Shape;219;p27"/>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
        <p:nvSpPr>
          <p:cNvPr id="220" name="Google Shape;220;p27"/>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221" name="Google Shape;221;p27"/>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22" name="Google Shape;222;p27"/>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sp>
        <p:nvSpPr>
          <p:cNvPr id="223" name="Google Shape;223;p27"/>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224" name="Google Shape;224;p27"/>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endParaRPr lang="en-GB"/>
          </a:p>
        </p:txBody>
      </p:sp>
      <p:sp>
        <p:nvSpPr>
          <p:cNvPr id="225" name="Google Shape;225;p27"/>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endParaRPr lang="en-GB"/>
          </a:p>
        </p:txBody>
      </p:sp>
      <p:sp>
        <p:nvSpPr>
          <p:cNvPr id="226" name="Google Shape;226;p27"/>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endParaRPr lang="en-GB"/>
          </a:p>
        </p:txBody>
      </p:sp>
      <p:sp>
        <p:nvSpPr>
          <p:cNvPr id="227" name="Google Shape;227;p27"/>
          <p:cNvSpPr/>
          <p:nvPr/>
        </p:nvSpPr>
        <p:spPr>
          <a:xfrm>
            <a:off x="69069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
        <p:nvSpPr>
          <p:cNvPr id="228" name="Google Shape;228;p27"/>
          <p:cNvSpPr/>
          <p:nvPr/>
        </p:nvSpPr>
        <p:spPr>
          <a:xfrm>
            <a:off x="69069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229" name="Google Shape;229;p27"/>
          <p:cNvSpPr/>
          <p:nvPr/>
        </p:nvSpPr>
        <p:spPr>
          <a:xfrm>
            <a:off x="69069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30" name="Google Shape;230;p27"/>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sp>
        <p:nvSpPr>
          <p:cNvPr id="231" name="Google Shape;231;p27"/>
          <p:cNvSpPr txBox="1"/>
          <p:nvPr/>
        </p:nvSpPr>
        <p:spPr>
          <a:xfrm>
            <a:off x="70902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Server
Máy chủ</a:t>
            </a:r>
            <a:endParaRPr>
              <a:solidFill>
                <a:schemeClr val="dk1"/>
              </a:solidFill>
            </a:endParaRPr>
          </a:p>
        </p:txBody>
      </p:sp>
      <p:cxnSp>
        <p:nvCxnSpPr>
          <p:cNvPr id="232" name="Google Shape;232;p27"/>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233" name="Google Shape;233;p27"/>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sp>
        <p:nvSpPr>
          <p:cNvPr id="234" name="Google Shape;234;p27"/>
          <p:cNvSpPr txBox="1"/>
          <p:nvPr/>
        </p:nvSpPr>
        <p:spPr>
          <a:xfrm>
            <a:off x="425932" y="109400"/>
            <a:ext cx="375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Across networks
Trên khắp các mạng</a:t>
            </a:r>
            <a:endParaRPr>
              <a:solidFill>
                <a:schemeClr val="dk1"/>
              </a:solidFill>
            </a:endParaRPr>
          </a:p>
        </p:txBody>
      </p:sp>
      <p:pic>
        <p:nvPicPr>
          <p:cNvPr id="235" name="Google Shape;235;p27"/>
          <p:cNvPicPr preferRelativeResize="0"/>
          <p:nvPr/>
        </p:nvPicPr>
        <p:blipFill rotWithShape="1">
          <a:blip r:embed="rId1"/>
          <a:srcRect l="7510" t="26138" r="7628" b="22799"/>
          <a:stretch>
            <a:fillRect/>
          </a:stretch>
        </p:blipFill>
        <p:spPr>
          <a:xfrm>
            <a:off x="1883175" y="4633900"/>
            <a:ext cx="1284801" cy="434950"/>
          </a:xfrm>
          <a:prstGeom prst="rect">
            <a:avLst/>
          </a:prstGeom>
          <a:noFill/>
          <a:ln>
            <a:noFill/>
          </a:ln>
        </p:spPr>
      </p:pic>
      <p:sp>
        <p:nvSpPr>
          <p:cNvPr id="236" name="Google Shape;236;p27"/>
          <p:cNvSpPr txBox="1"/>
          <p:nvPr/>
        </p:nvSpPr>
        <p:spPr>
          <a:xfrm>
            <a:off x="3059593" y="3171539"/>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Switch
Công tắc</a:t>
            </a:r>
            <a:endParaRPr>
              <a:solidFill>
                <a:schemeClr val="dk1"/>
              </a:solidFill>
            </a:endParaRPr>
          </a:p>
        </p:txBody>
      </p:sp>
      <p:sp>
        <p:nvSpPr>
          <p:cNvPr id="237" name="Google Shape;237;p27"/>
          <p:cNvSpPr/>
          <p:nvPr/>
        </p:nvSpPr>
        <p:spPr>
          <a:xfrm>
            <a:off x="2865030" y="362903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38" name="Google Shape;238;p27"/>
          <p:cNvSpPr/>
          <p:nvPr/>
        </p:nvSpPr>
        <p:spPr>
          <a:xfrm>
            <a:off x="2865030" y="415463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pic>
        <p:nvPicPr>
          <p:cNvPr id="239" name="Google Shape;239;p27"/>
          <p:cNvPicPr preferRelativeResize="0"/>
          <p:nvPr/>
        </p:nvPicPr>
        <p:blipFill rotWithShape="1">
          <a:blip r:embed="rId1"/>
          <a:srcRect l="7510" t="26138" r="7628" b="22799"/>
          <a:stretch>
            <a:fillRect/>
          </a:stretch>
        </p:blipFill>
        <p:spPr>
          <a:xfrm>
            <a:off x="4043700" y="4650950"/>
            <a:ext cx="1284801" cy="434950"/>
          </a:xfrm>
          <a:prstGeom prst="rect">
            <a:avLst/>
          </a:prstGeom>
          <a:noFill/>
          <a:ln>
            <a:noFill/>
          </a:ln>
        </p:spPr>
      </p:pic>
      <p:sp>
        <p:nvSpPr>
          <p:cNvPr id="240" name="Google Shape;240;p27"/>
          <p:cNvSpPr txBox="1"/>
          <p:nvPr/>
        </p:nvSpPr>
        <p:spPr>
          <a:xfrm>
            <a:off x="5141655" y="2635139"/>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Router
Bộ định tuyến</a:t>
            </a:r>
            <a:endParaRPr>
              <a:solidFill>
                <a:schemeClr val="dk1"/>
              </a:solidFill>
            </a:endParaRPr>
          </a:p>
        </p:txBody>
      </p:sp>
      <p:sp>
        <p:nvSpPr>
          <p:cNvPr id="241" name="Google Shape;241;p27"/>
          <p:cNvSpPr/>
          <p:nvPr/>
        </p:nvSpPr>
        <p:spPr>
          <a:xfrm>
            <a:off x="4958355" y="3120489"/>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242" name="Google Shape;242;p27"/>
          <p:cNvSpPr/>
          <p:nvPr/>
        </p:nvSpPr>
        <p:spPr>
          <a:xfrm>
            <a:off x="4958355" y="364608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43" name="Google Shape;243;p27"/>
          <p:cNvSpPr/>
          <p:nvPr/>
        </p:nvSpPr>
        <p:spPr>
          <a:xfrm>
            <a:off x="4958355" y="417168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pic>
        <p:nvPicPr>
          <p:cNvPr id="244" name="Google Shape;244;p27"/>
          <p:cNvPicPr preferRelativeResize="0"/>
          <p:nvPr/>
        </p:nvPicPr>
        <p:blipFill rotWithShape="1">
          <a:blip r:embed="rId1"/>
          <a:srcRect l="7510" t="26138" r="7628" b="22799"/>
          <a:stretch>
            <a:fillRect/>
          </a:stretch>
        </p:blipFill>
        <p:spPr>
          <a:xfrm>
            <a:off x="6047450" y="4650950"/>
            <a:ext cx="1284801" cy="434950"/>
          </a:xfrm>
          <a:prstGeom prst="rect">
            <a:avLst/>
          </a:prstGeom>
          <a:noFill/>
          <a:ln>
            <a:noFill/>
          </a:ln>
        </p:spPr>
      </p:pic>
      <p:cxnSp>
        <p:nvCxnSpPr>
          <p:cNvPr id="245" name="Google Shape;245;p27"/>
          <p:cNvCxnSpPr/>
          <p:nvPr/>
        </p:nvCxnSpPr>
        <p:spPr>
          <a:xfrm rot="10800000" flipH="1">
            <a:off x="2654553" y="3648550"/>
            <a:ext cx="15300" cy="919800"/>
          </a:xfrm>
          <a:prstGeom prst="straightConnector1">
            <a:avLst/>
          </a:prstGeom>
          <a:noFill/>
          <a:ln w="9525" cap="flat" cmpd="sng">
            <a:solidFill>
              <a:srgbClr val="EFEFEF"/>
            </a:solidFill>
            <a:prstDash val="solid"/>
            <a:round/>
            <a:headEnd type="none" w="med" len="med"/>
            <a:tailEnd type="triangle" w="med" len="med"/>
          </a:ln>
        </p:spPr>
      </p:cxnSp>
      <p:cxnSp>
        <p:nvCxnSpPr>
          <p:cNvPr id="246" name="Google Shape;246;p27"/>
          <p:cNvCxnSpPr/>
          <p:nvPr/>
        </p:nvCxnSpPr>
        <p:spPr>
          <a:xfrm flipH="1">
            <a:off x="4471700" y="3655900"/>
            <a:ext cx="20100" cy="905100"/>
          </a:xfrm>
          <a:prstGeom prst="straightConnector1">
            <a:avLst/>
          </a:prstGeom>
          <a:noFill/>
          <a:ln w="9525" cap="flat" cmpd="sng">
            <a:solidFill>
              <a:srgbClr val="EFEFEF"/>
            </a:solidFill>
            <a:prstDash val="solid"/>
            <a:round/>
            <a:headEnd type="none" w="med" len="med"/>
            <a:tailEnd type="triangle" w="med" len="med"/>
          </a:ln>
        </p:spPr>
      </p:cxnSp>
      <p:cxnSp>
        <p:nvCxnSpPr>
          <p:cNvPr id="247" name="Google Shape;247;p27"/>
          <p:cNvCxnSpPr/>
          <p:nvPr/>
        </p:nvCxnSpPr>
        <p:spPr>
          <a:xfrm rot="10800000">
            <a:off x="4764400" y="3144550"/>
            <a:ext cx="7800" cy="1459200"/>
          </a:xfrm>
          <a:prstGeom prst="straightConnector1">
            <a:avLst/>
          </a:prstGeom>
          <a:noFill/>
          <a:ln w="9525" cap="flat" cmpd="sng">
            <a:solidFill>
              <a:srgbClr val="EFEFEF"/>
            </a:solidFill>
            <a:prstDash val="solid"/>
            <a:round/>
            <a:headEnd type="none" w="med" len="med"/>
            <a:tailEnd type="triangle" w="med" len="med"/>
          </a:ln>
        </p:spPr>
      </p:cxnSp>
      <p:cxnSp>
        <p:nvCxnSpPr>
          <p:cNvPr id="248" name="Google Shape;248;p27"/>
          <p:cNvCxnSpPr/>
          <p:nvPr/>
        </p:nvCxnSpPr>
        <p:spPr>
          <a:xfrm flipH="1">
            <a:off x="6556330" y="3176350"/>
            <a:ext cx="7500" cy="1395900"/>
          </a:xfrm>
          <a:prstGeom prst="straightConnector1">
            <a:avLst/>
          </a:prstGeom>
          <a:noFill/>
          <a:ln w="9525" cap="flat" cmpd="sng">
            <a:solidFill>
              <a:srgbClr val="EFEFEF"/>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8"/>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endParaRPr lang="en-GB"/>
          </a:p>
        </p:txBody>
      </p:sp>
      <p:sp>
        <p:nvSpPr>
          <p:cNvPr id="254" name="Google Shape;254;p28"/>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endParaRPr lang="en-GB"/>
          </a:p>
        </p:txBody>
      </p:sp>
      <p:sp>
        <p:nvSpPr>
          <p:cNvPr id="255" name="Google Shape;255;p28"/>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endParaRPr lang="en-GB"/>
          </a:p>
        </p:txBody>
      </p:sp>
      <p:sp>
        <p:nvSpPr>
          <p:cNvPr id="256" name="Google Shape;256;p28"/>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
        <p:nvSpPr>
          <p:cNvPr id="257" name="Google Shape;257;p28"/>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258" name="Google Shape;258;p28"/>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59" name="Google Shape;259;p28"/>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sp>
        <p:nvSpPr>
          <p:cNvPr id="260" name="Google Shape;260;p28"/>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261" name="Google Shape;261;p28"/>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endParaRPr lang="en-GB"/>
          </a:p>
        </p:txBody>
      </p:sp>
      <p:sp>
        <p:nvSpPr>
          <p:cNvPr id="262" name="Google Shape;262;p28"/>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endParaRPr lang="en-GB"/>
          </a:p>
        </p:txBody>
      </p:sp>
      <p:sp>
        <p:nvSpPr>
          <p:cNvPr id="263" name="Google Shape;263;p28"/>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endParaRPr lang="en-GB"/>
          </a:p>
        </p:txBody>
      </p:sp>
      <p:sp>
        <p:nvSpPr>
          <p:cNvPr id="264" name="Google Shape;264;p28"/>
          <p:cNvSpPr/>
          <p:nvPr/>
        </p:nvSpPr>
        <p:spPr>
          <a:xfrm>
            <a:off x="69069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
        <p:nvSpPr>
          <p:cNvPr id="265" name="Google Shape;265;p28"/>
          <p:cNvSpPr/>
          <p:nvPr/>
        </p:nvSpPr>
        <p:spPr>
          <a:xfrm>
            <a:off x="69069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266" name="Google Shape;266;p28"/>
          <p:cNvSpPr/>
          <p:nvPr/>
        </p:nvSpPr>
        <p:spPr>
          <a:xfrm>
            <a:off x="69069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67" name="Google Shape;267;p28"/>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sp>
        <p:nvSpPr>
          <p:cNvPr id="268" name="Google Shape;268;p28"/>
          <p:cNvSpPr txBox="1"/>
          <p:nvPr/>
        </p:nvSpPr>
        <p:spPr>
          <a:xfrm>
            <a:off x="7070163" y="437650"/>
            <a:ext cx="104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Backend 
Phần sau</a:t>
            </a:r>
            <a:r>
              <a:rPr lang="en-GB">
                <a:solidFill>
                  <a:schemeClr val="dk1"/>
                </a:solidFill>
              </a:rPr>
              <a:t>Server
Máy chủ</a:t>
            </a:r>
            <a:endParaRPr>
              <a:solidFill>
                <a:schemeClr val="dk1"/>
              </a:solidFill>
            </a:endParaRPr>
          </a:p>
        </p:txBody>
      </p:sp>
      <p:cxnSp>
        <p:nvCxnSpPr>
          <p:cNvPr id="269" name="Google Shape;269;p28"/>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270" name="Google Shape;270;p28"/>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sp>
        <p:nvSpPr>
          <p:cNvPr id="271" name="Google Shape;271;p28"/>
          <p:cNvSpPr txBox="1"/>
          <p:nvPr/>
        </p:nvSpPr>
        <p:spPr>
          <a:xfrm>
            <a:off x="425932" y="109400"/>
            <a:ext cx="375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Across networks
Trên khắp các mạng</a:t>
            </a:r>
            <a:endParaRPr>
              <a:solidFill>
                <a:schemeClr val="dk1"/>
              </a:solidFill>
            </a:endParaRPr>
          </a:p>
        </p:txBody>
      </p:sp>
      <p:pic>
        <p:nvPicPr>
          <p:cNvPr id="272" name="Google Shape;272;p28"/>
          <p:cNvPicPr preferRelativeResize="0"/>
          <p:nvPr/>
        </p:nvPicPr>
        <p:blipFill rotWithShape="1">
          <a:blip r:embed="rId1"/>
          <a:srcRect l="7510" t="26138" r="7628" b="22799"/>
          <a:stretch>
            <a:fillRect/>
          </a:stretch>
        </p:blipFill>
        <p:spPr>
          <a:xfrm>
            <a:off x="1883175" y="4633900"/>
            <a:ext cx="1284801" cy="434950"/>
          </a:xfrm>
          <a:prstGeom prst="rect">
            <a:avLst/>
          </a:prstGeom>
          <a:noFill/>
          <a:ln>
            <a:noFill/>
          </a:ln>
        </p:spPr>
      </p:pic>
      <p:sp>
        <p:nvSpPr>
          <p:cNvPr id="273" name="Google Shape;273;p28"/>
          <p:cNvSpPr txBox="1"/>
          <p:nvPr/>
        </p:nvSpPr>
        <p:spPr>
          <a:xfrm>
            <a:off x="3016668" y="1740439"/>
            <a:ext cx="1044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Layer 4 Proxy, Firewall
Proxy lớp 4, Tường lửa</a:t>
            </a:r>
            <a:endParaRPr>
              <a:solidFill>
                <a:schemeClr val="dk1"/>
              </a:solidFill>
            </a:endParaRPr>
          </a:p>
        </p:txBody>
      </p:sp>
      <p:sp>
        <p:nvSpPr>
          <p:cNvPr id="274" name="Google Shape;274;p28"/>
          <p:cNvSpPr/>
          <p:nvPr/>
        </p:nvSpPr>
        <p:spPr>
          <a:xfrm>
            <a:off x="2865030" y="362903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75" name="Google Shape;275;p28"/>
          <p:cNvSpPr/>
          <p:nvPr/>
        </p:nvSpPr>
        <p:spPr>
          <a:xfrm>
            <a:off x="2865030" y="415463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pic>
        <p:nvPicPr>
          <p:cNvPr id="276" name="Google Shape;276;p28"/>
          <p:cNvPicPr preferRelativeResize="0"/>
          <p:nvPr/>
        </p:nvPicPr>
        <p:blipFill rotWithShape="1">
          <a:blip r:embed="rId1"/>
          <a:srcRect l="7510" t="26138" r="7628" b="22799"/>
          <a:stretch>
            <a:fillRect/>
          </a:stretch>
        </p:blipFill>
        <p:spPr>
          <a:xfrm>
            <a:off x="4043700" y="4650950"/>
            <a:ext cx="1284801" cy="434950"/>
          </a:xfrm>
          <a:prstGeom prst="rect">
            <a:avLst/>
          </a:prstGeom>
          <a:noFill/>
          <a:ln>
            <a:noFill/>
          </a:ln>
        </p:spPr>
      </p:pic>
      <p:sp>
        <p:nvSpPr>
          <p:cNvPr id="277" name="Google Shape;277;p28"/>
          <p:cNvSpPr txBox="1"/>
          <p:nvPr/>
        </p:nvSpPr>
        <p:spPr>
          <a:xfrm>
            <a:off x="4944728" y="247550"/>
            <a:ext cx="1438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Layer 7 Load Balancer/CDN
Cân bằng tải lớp 7/CDN</a:t>
            </a:r>
            <a:endParaRPr>
              <a:solidFill>
                <a:schemeClr val="dk1"/>
              </a:solidFill>
            </a:endParaRPr>
          </a:p>
        </p:txBody>
      </p:sp>
      <p:sp>
        <p:nvSpPr>
          <p:cNvPr id="278" name="Google Shape;278;p28"/>
          <p:cNvSpPr/>
          <p:nvPr/>
        </p:nvSpPr>
        <p:spPr>
          <a:xfrm>
            <a:off x="4958355" y="3120489"/>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279" name="Google Shape;279;p28"/>
          <p:cNvSpPr/>
          <p:nvPr/>
        </p:nvSpPr>
        <p:spPr>
          <a:xfrm>
            <a:off x="4958355" y="364608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endParaRPr lang="en-GB"/>
          </a:p>
        </p:txBody>
      </p:sp>
      <p:sp>
        <p:nvSpPr>
          <p:cNvPr id="280" name="Google Shape;280;p28"/>
          <p:cNvSpPr/>
          <p:nvPr/>
        </p:nvSpPr>
        <p:spPr>
          <a:xfrm>
            <a:off x="4958355" y="417168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endParaRPr lang="en-GB"/>
          </a:p>
        </p:txBody>
      </p:sp>
      <p:pic>
        <p:nvPicPr>
          <p:cNvPr id="281" name="Google Shape;281;p28"/>
          <p:cNvPicPr preferRelativeResize="0"/>
          <p:nvPr/>
        </p:nvPicPr>
        <p:blipFill rotWithShape="1">
          <a:blip r:embed="rId1"/>
          <a:srcRect l="7510" t="26138" r="7628" b="22799"/>
          <a:stretch>
            <a:fillRect/>
          </a:stretch>
        </p:blipFill>
        <p:spPr>
          <a:xfrm>
            <a:off x="6047450" y="4650950"/>
            <a:ext cx="1284801" cy="434950"/>
          </a:xfrm>
          <a:prstGeom prst="rect">
            <a:avLst/>
          </a:prstGeom>
          <a:noFill/>
          <a:ln>
            <a:noFill/>
          </a:ln>
        </p:spPr>
      </p:pic>
      <p:cxnSp>
        <p:nvCxnSpPr>
          <p:cNvPr id="282" name="Google Shape;282;p28"/>
          <p:cNvCxnSpPr/>
          <p:nvPr/>
        </p:nvCxnSpPr>
        <p:spPr>
          <a:xfrm rot="10800000">
            <a:off x="2638653" y="2603650"/>
            <a:ext cx="15900" cy="1964700"/>
          </a:xfrm>
          <a:prstGeom prst="straightConnector1">
            <a:avLst/>
          </a:prstGeom>
          <a:noFill/>
          <a:ln w="9525" cap="flat" cmpd="sng">
            <a:solidFill>
              <a:srgbClr val="EFEFEF"/>
            </a:solidFill>
            <a:prstDash val="solid"/>
            <a:round/>
            <a:headEnd type="none" w="med" len="med"/>
            <a:tailEnd type="triangle" w="med" len="med"/>
          </a:ln>
        </p:spPr>
      </p:cxnSp>
      <p:cxnSp>
        <p:nvCxnSpPr>
          <p:cNvPr id="283" name="Google Shape;283;p28"/>
          <p:cNvCxnSpPr/>
          <p:nvPr/>
        </p:nvCxnSpPr>
        <p:spPr>
          <a:xfrm flipH="1">
            <a:off x="4471575" y="2596450"/>
            <a:ext cx="8700" cy="1964700"/>
          </a:xfrm>
          <a:prstGeom prst="straightConnector1">
            <a:avLst/>
          </a:prstGeom>
          <a:noFill/>
          <a:ln w="9525" cap="flat" cmpd="sng">
            <a:solidFill>
              <a:srgbClr val="EFEFEF"/>
            </a:solidFill>
            <a:prstDash val="solid"/>
            <a:round/>
            <a:headEnd type="none" w="med" len="med"/>
            <a:tailEnd type="triangle" w="med" len="med"/>
          </a:ln>
        </p:spPr>
      </p:cxnSp>
      <p:cxnSp>
        <p:nvCxnSpPr>
          <p:cNvPr id="284" name="Google Shape;284;p28"/>
          <p:cNvCxnSpPr/>
          <p:nvPr/>
        </p:nvCxnSpPr>
        <p:spPr>
          <a:xfrm rot="10800000" flipH="1">
            <a:off x="4772200" y="1044250"/>
            <a:ext cx="4500" cy="3559500"/>
          </a:xfrm>
          <a:prstGeom prst="straightConnector1">
            <a:avLst/>
          </a:prstGeom>
          <a:noFill/>
          <a:ln w="9525" cap="flat" cmpd="sng">
            <a:solidFill>
              <a:srgbClr val="EFEFEF"/>
            </a:solidFill>
            <a:prstDash val="solid"/>
            <a:round/>
            <a:headEnd type="none" w="med" len="med"/>
            <a:tailEnd type="triangle" w="med" len="med"/>
          </a:ln>
        </p:spPr>
      </p:cxnSp>
      <p:cxnSp>
        <p:nvCxnSpPr>
          <p:cNvPr id="285" name="Google Shape;285;p28"/>
          <p:cNvCxnSpPr/>
          <p:nvPr/>
        </p:nvCxnSpPr>
        <p:spPr>
          <a:xfrm flipH="1">
            <a:off x="6556425" y="1037175"/>
            <a:ext cx="26400" cy="3535200"/>
          </a:xfrm>
          <a:prstGeom prst="straightConnector1">
            <a:avLst/>
          </a:prstGeom>
          <a:noFill/>
          <a:ln w="9525" cap="flat" cmpd="sng">
            <a:solidFill>
              <a:srgbClr val="EFEFEF"/>
            </a:solidFill>
            <a:prstDash val="solid"/>
            <a:round/>
            <a:headEnd type="none" w="med" len="med"/>
            <a:tailEnd type="triangle" w="med" len="med"/>
          </a:ln>
        </p:spPr>
      </p:cxnSp>
      <p:sp>
        <p:nvSpPr>
          <p:cNvPr id="286" name="Google Shape;286;p28"/>
          <p:cNvSpPr/>
          <p:nvPr/>
        </p:nvSpPr>
        <p:spPr>
          <a:xfrm>
            <a:off x="2876293" y="3103439"/>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endParaRPr lang="en-GB"/>
          </a:p>
        </p:txBody>
      </p:sp>
      <p:sp>
        <p:nvSpPr>
          <p:cNvPr id="287" name="Google Shape;287;p28"/>
          <p:cNvSpPr/>
          <p:nvPr/>
        </p:nvSpPr>
        <p:spPr>
          <a:xfrm>
            <a:off x="4958363" y="10181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endParaRPr lang="en-GB"/>
          </a:p>
        </p:txBody>
      </p:sp>
      <p:sp>
        <p:nvSpPr>
          <p:cNvPr id="288" name="Google Shape;288;p28"/>
          <p:cNvSpPr/>
          <p:nvPr/>
        </p:nvSpPr>
        <p:spPr>
          <a:xfrm>
            <a:off x="4958363" y="15437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endParaRPr lang="en-GB"/>
          </a:p>
        </p:txBody>
      </p:sp>
      <p:sp>
        <p:nvSpPr>
          <p:cNvPr id="289" name="Google Shape;289;p28"/>
          <p:cNvSpPr/>
          <p:nvPr/>
        </p:nvSpPr>
        <p:spPr>
          <a:xfrm>
            <a:off x="4958363" y="20693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endParaRPr lang="en-GB"/>
          </a:p>
        </p:txBody>
      </p:sp>
      <p:sp>
        <p:nvSpPr>
          <p:cNvPr id="290" name="Google Shape;290;p28"/>
          <p:cNvSpPr/>
          <p:nvPr/>
        </p:nvSpPr>
        <p:spPr>
          <a:xfrm>
            <a:off x="4958363" y="25949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
        <p:nvSpPr>
          <p:cNvPr id="291" name="Google Shape;291;p28"/>
          <p:cNvSpPr/>
          <p:nvPr/>
        </p:nvSpPr>
        <p:spPr>
          <a:xfrm>
            <a:off x="2876288" y="257785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Client-Server Architecture
Kiến trúc máy khách-máy chủ</a:t>
            </a:r>
            <a:endParaRPr lang="en-GB"/>
          </a:p>
        </p:txBody>
      </p:sp>
      <p:sp>
        <p:nvSpPr>
          <p:cNvPr id="83" name="Google Shape;83;p17"/>
          <p:cNvSpPr txBox="1"/>
          <p:nvPr>
            <p:ph type="subTitle" idx="1"/>
          </p:nvPr>
        </p:nvSpPr>
        <p:spPr>
          <a:xfrm>
            <a:off x="311700" y="25717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 revolution in networking
Một cuộc cách mạng trong mạng</a:t>
            </a:r>
            <a:endParaRPr lang="en-GB"/>
          </a:p>
        </p:txBody>
      </p:sp>
      <p:pic>
        <p:nvPicPr>
          <p:cNvPr id="84" name="Google Shape;84;p17"/>
          <p:cNvPicPr preferRelativeResize="0"/>
          <p:nvPr/>
        </p:nvPicPr>
        <p:blipFill rotWithShape="1">
          <a:blip r:embed="rId1"/>
          <a:srcRect l="12647" t="6452" r="11801" b="7747"/>
          <a:stretch>
            <a:fillRect/>
          </a:stretch>
        </p:blipFill>
        <p:spPr>
          <a:xfrm>
            <a:off x="1590100" y="281100"/>
            <a:ext cx="1597524" cy="1057875"/>
          </a:xfrm>
          <a:prstGeom prst="rect">
            <a:avLst/>
          </a:prstGeom>
          <a:noFill/>
          <a:ln>
            <a:noFill/>
          </a:ln>
        </p:spPr>
      </p:pic>
      <p:pic>
        <p:nvPicPr>
          <p:cNvPr id="85" name="Google Shape;85;p17"/>
          <p:cNvPicPr preferRelativeResize="0"/>
          <p:nvPr/>
        </p:nvPicPr>
        <p:blipFill rotWithShape="1">
          <a:blip r:embed="rId2"/>
          <a:srcRect l="26754" r="27683"/>
          <a:stretch>
            <a:fillRect/>
          </a:stretch>
        </p:blipFill>
        <p:spPr>
          <a:xfrm>
            <a:off x="5919375" y="231550"/>
            <a:ext cx="1060551" cy="1234400"/>
          </a:xfrm>
          <a:prstGeom prst="rect">
            <a:avLst/>
          </a:prstGeom>
          <a:noFill/>
          <a:ln>
            <a:noFill/>
          </a:ln>
        </p:spPr>
      </p:pic>
      <p:cxnSp>
        <p:nvCxnSpPr>
          <p:cNvPr id="86" name="Google Shape;86;p17"/>
          <p:cNvCxnSpPr>
            <a:stCxn id="84" idx="3"/>
          </p:cNvCxnSpPr>
          <p:nvPr/>
        </p:nvCxnSpPr>
        <p:spPr>
          <a:xfrm>
            <a:off x="3187624" y="810037"/>
            <a:ext cx="2426100" cy="63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Client-Server Architecture
Kiến trúc máy khách-máy chủ</a:t>
            </a:r>
            <a:endParaRPr lang="en-GB"/>
          </a:p>
        </p:txBody>
      </p:sp>
      <p:sp>
        <p:nvSpPr>
          <p:cNvPr id="92" name="Google Shape;92;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Machines are expensive, applications are complex
Máy móc đắt tiền, ứng dụng phức tạp</a:t>
            </a:r>
            <a:endParaRPr lang="en-GB"/>
          </a:p>
          <a:p>
            <a:pPr marL="457200" lvl="0" indent="-342900" algn="l" rtl="0">
              <a:spcBef>
                <a:spcPts val="0"/>
              </a:spcBef>
              <a:spcAft>
                <a:spcPts val="0"/>
              </a:spcAft>
              <a:buSzPts val="1800"/>
              <a:buChar char="●"/>
            </a:pPr>
            <a:r>
              <a:rPr lang="en-GB"/>
              <a:t>Seperate the application into two components 
Tách ứng dụng thành hai thành phần</a:t>
            </a:r>
            <a:endParaRPr lang="en-GB"/>
          </a:p>
          <a:p>
            <a:pPr marL="457200" lvl="0" indent="-342900" algn="l" rtl="0">
              <a:spcBef>
                <a:spcPts val="0"/>
              </a:spcBef>
              <a:spcAft>
                <a:spcPts val="0"/>
              </a:spcAft>
              <a:buSzPts val="1800"/>
              <a:buChar char="●"/>
            </a:pPr>
            <a:r>
              <a:rPr lang="en-GB"/>
              <a:t>Expensive workload can be done on the server
Khối lượng công việc đắt tiền có thể được thực hiện trên máy chủ</a:t>
            </a:r>
            <a:endParaRPr lang="en-GB"/>
          </a:p>
          <a:p>
            <a:pPr marL="457200" lvl="0" indent="-342900" algn="l" rtl="0">
              <a:spcBef>
                <a:spcPts val="0"/>
              </a:spcBef>
              <a:spcAft>
                <a:spcPts val="0"/>
              </a:spcAft>
              <a:buSzPts val="1800"/>
              <a:buChar char="●"/>
            </a:pPr>
            <a:r>
              <a:rPr lang="en-GB"/>
              <a:t>Clients call servers to perform expensive tasks
Khách hàng gọi đến máy chủ để thực hiện các nhiệm vụ tốn kém</a:t>
            </a:r>
            <a:endParaRPr lang="en-GB"/>
          </a:p>
          <a:p>
            <a:pPr marL="457200" lvl="0" indent="-342900" algn="l" rtl="0">
              <a:spcBef>
                <a:spcPts val="0"/>
              </a:spcBef>
              <a:spcAft>
                <a:spcPts val="0"/>
              </a:spcAft>
              <a:buSzPts val="1800"/>
              <a:buChar char="●"/>
            </a:pPr>
            <a:r>
              <a:rPr lang="en-GB"/>
              <a:t>Remote procedure call (RPC) was born
Cuộc gọi thủ tục từ xa (RPC) ra đời</a:t>
            </a:r>
            <a:endParaRPr lang="en-GB"/>
          </a:p>
        </p:txBody>
      </p:sp>
      <p:pic>
        <p:nvPicPr>
          <p:cNvPr id="93" name="Google Shape;93;p18"/>
          <p:cNvPicPr preferRelativeResize="0"/>
          <p:nvPr/>
        </p:nvPicPr>
        <p:blipFill rotWithShape="1">
          <a:blip r:embed="rId1"/>
          <a:srcRect l="26754" r="27683"/>
          <a:stretch>
            <a:fillRect/>
          </a:stretch>
        </p:blipFill>
        <p:spPr>
          <a:xfrm>
            <a:off x="3847350" y="3033703"/>
            <a:ext cx="1638924" cy="1661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Client-Server Architecture Benefits
Lợi ích của kiến ​​trúc máy khách-máy chủ</a:t>
            </a:r>
            <a:endParaRPr lang="en-GB"/>
          </a:p>
        </p:txBody>
      </p:sp>
      <p:sp>
        <p:nvSpPr>
          <p:cNvPr id="99" name="Google Shape;99;p19"/>
          <p:cNvSpPr txBox="1"/>
          <p:nvPr>
            <p:ph type="body" idx="1"/>
          </p:nvPr>
        </p:nvSpPr>
        <p:spPr>
          <a:xfrm>
            <a:off x="266925"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Servers have beefy hardware
Máy chủ có phần cứng mạnh mẽ</a:t>
            </a:r>
            <a:endParaRPr lang="en-GB"/>
          </a:p>
          <a:p>
            <a:pPr marL="457200" lvl="0" indent="-342900" algn="l" rtl="0">
              <a:spcBef>
                <a:spcPts val="0"/>
              </a:spcBef>
              <a:spcAft>
                <a:spcPts val="0"/>
              </a:spcAft>
              <a:buSzPts val="1800"/>
              <a:buChar char="●"/>
            </a:pPr>
            <a:r>
              <a:rPr lang="en-GB"/>
              <a:t>Clients have commodity hardware  
Khách hàng có phần cứng hàng hóa</a:t>
            </a:r>
            <a:endParaRPr lang="en-GB"/>
          </a:p>
          <a:p>
            <a:pPr marL="457200" lvl="0" indent="-342900" algn="l" rtl="0">
              <a:spcBef>
                <a:spcPts val="0"/>
              </a:spcBef>
              <a:spcAft>
                <a:spcPts val="0"/>
              </a:spcAft>
              <a:buSzPts val="1800"/>
              <a:buChar char="●"/>
            </a:pPr>
            <a:r>
              <a:rPr lang="en-GB"/>
              <a:t>Clients can still perform lightweight tasks
Khách hàng vẫn có thể thực hiện được các tác vụ nhẹ</a:t>
            </a:r>
            <a:endParaRPr lang="en-GB"/>
          </a:p>
          <a:p>
            <a:pPr marL="457200" lvl="0" indent="-342900" algn="l" rtl="0">
              <a:spcBef>
                <a:spcPts val="0"/>
              </a:spcBef>
              <a:spcAft>
                <a:spcPts val="0"/>
              </a:spcAft>
              <a:buSzPts val="1800"/>
              <a:buChar char="●"/>
            </a:pPr>
            <a:r>
              <a:rPr lang="en-GB"/>
              <a:t>Clients no longer require 
Khách hàng không còn yêu cầu</a:t>
            </a:r>
            <a:r>
              <a:rPr lang="en-GB"/>
              <a:t>dependencies
sự phụ thuộc</a:t>
            </a:r>
            <a:endParaRPr lang="en-GB"/>
          </a:p>
          <a:p>
            <a:pPr marL="457200" lvl="0" indent="-342900" algn="l" rtl="0">
              <a:spcBef>
                <a:spcPts val="0"/>
              </a:spcBef>
              <a:spcAft>
                <a:spcPts val="0"/>
              </a:spcAft>
              <a:buSzPts val="1800"/>
              <a:buChar char="●"/>
            </a:pPr>
            <a:r>
              <a:rPr lang="en-GB"/>
              <a:t>However, we need a communication model
Tuy nhiên, chúng ta cần một mô hình truyền thông</a:t>
            </a:r>
            <a:endParaRPr lang="en-GB"/>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OSI Model
Mô hình OSI</a:t>
            </a:r>
            <a:endParaRPr lang="en-GB"/>
          </a:p>
        </p:txBody>
      </p:sp>
      <p:sp>
        <p:nvSpPr>
          <p:cNvPr id="105" name="Google Shape;105;p20"/>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Open Systems Interconnection model
Mô hình kết nối hệ thống mở</a:t>
            </a:r>
            <a:endParaRPr lang="en-GB"/>
          </a:p>
        </p:txBody>
      </p:sp>
      <p:sp>
        <p:nvSpPr>
          <p:cNvPr id="106" name="Google Shape;106;p20"/>
          <p:cNvSpPr txBox="1"/>
          <p:nvPr>
            <p:ph type="subTitle" idx="1"/>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688"/>
              <a:buNone/>
            </a:pPr>
            <a:r>
              <a:rPr lang="en-GB" sz="825"/>
              <a:t>husseinnasser
husseinnasser</a:t>
            </a:r>
            <a:endParaRPr sz="825"/>
          </a:p>
        </p:txBody>
      </p:sp>
      <p:pic>
        <p:nvPicPr>
          <p:cNvPr id="107" name="Google Shape;107;p20"/>
          <p:cNvPicPr preferRelativeResize="0"/>
          <p:nvPr/>
        </p:nvPicPr>
        <p:blipFill>
          <a:blip r:embed="rId1"/>
          <a:stretch>
            <a:fillRect/>
          </a:stretch>
        </p:blipFill>
        <p:spPr>
          <a:xfrm>
            <a:off x="3119925" y="233500"/>
            <a:ext cx="2904150" cy="1634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do we need a communication model?
Tại sao chúng ta cần một mô hình truyền thông?</a:t>
            </a:r>
            <a:endParaRPr lang="en-GB"/>
          </a:p>
        </p:txBody>
      </p:sp>
      <p:sp>
        <p:nvSpPr>
          <p:cNvPr id="113" name="Google Shape;113;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Agnostic applications
Ứng dụng bất khả tri</a:t>
            </a:r>
            <a:endParaRPr lang="en-GB"/>
          </a:p>
          <a:p>
            <a:pPr marL="914400" lvl="1" indent="-342900" algn="l" rtl="0">
              <a:spcBef>
                <a:spcPts val="0"/>
              </a:spcBef>
              <a:spcAft>
                <a:spcPts val="0"/>
              </a:spcAft>
              <a:buSzPts val="1800"/>
              <a:buChar char="○"/>
            </a:pPr>
            <a:r>
              <a:rPr lang="en-GB" sz="1800"/>
              <a:t>Without a standard model, your application must have knowledge of the underlying network medium 
Nếu không có mô hình chuẩn, ứng dụng của bạn phải có kiến ​​thức về phương tiện mạng cơ bản</a:t>
            </a:r>
            <a:endParaRPr sz="1800"/>
          </a:p>
          <a:p>
            <a:pPr marL="914400" lvl="1" indent="-342900" algn="l" rtl="0">
              <a:spcBef>
                <a:spcPts val="0"/>
              </a:spcBef>
              <a:spcAft>
                <a:spcPts val="0"/>
              </a:spcAft>
              <a:buSzPts val="1800"/>
              <a:buChar char="○"/>
            </a:pPr>
            <a:r>
              <a:rPr lang="en-GB" sz="1800"/>
              <a:t>Imagine if you have to author different version of your apps so that it works on wifi vs ethernet vs LTE vs fiber
Hãy tưởng tượng nếu bạn phải tạo phiên bản ứng dụng khác nhau để nó hoạt động trên wifi, ethernet, LTE và cáp quang</a:t>
            </a:r>
            <a:endParaRPr lang="en-GB" sz="1800"/>
          </a:p>
          <a:p>
            <a:pPr marL="457200" lvl="0" indent="-342900" algn="l" rtl="0">
              <a:spcBef>
                <a:spcPts val="0"/>
              </a:spcBef>
              <a:spcAft>
                <a:spcPts val="0"/>
              </a:spcAft>
              <a:buSzPts val="1800"/>
              <a:buChar char="●"/>
            </a:pPr>
            <a:r>
              <a:rPr lang="en-GB"/>
              <a:t>Network 
Mạng</a:t>
            </a:r>
            <a:r>
              <a:rPr lang="en-GB"/>
              <a:t>Equipment
Thiết bị</a:t>
            </a:r>
            <a:r>
              <a:rPr lang="en-GB"/>
              <a:t> Management
Sự quản lý</a:t>
            </a:r>
            <a:endParaRPr lang="en-GB"/>
          </a:p>
          <a:p>
            <a:pPr marL="914400" lvl="1" indent="-317500" algn="l" rtl="0">
              <a:spcBef>
                <a:spcPts val="0"/>
              </a:spcBef>
              <a:spcAft>
                <a:spcPts val="0"/>
              </a:spcAft>
              <a:buSzPts val="1400"/>
              <a:buChar char="○"/>
            </a:pPr>
            <a:r>
              <a:rPr lang="en-GB"/>
              <a:t>Without a standard model, upgrading network equipments becomes difficult
Không có model chuẩn, việc nâng cấp thiết bị mạng trở nên khó khăn</a:t>
            </a:r>
            <a:endParaRPr lang="en-GB"/>
          </a:p>
          <a:p>
            <a:pPr marL="457200" lvl="0" indent="-342900" algn="l" rtl="0">
              <a:spcBef>
                <a:spcPts val="0"/>
              </a:spcBef>
              <a:spcAft>
                <a:spcPts val="0"/>
              </a:spcAft>
              <a:buSzPts val="1800"/>
              <a:buChar char="●"/>
            </a:pPr>
            <a:r>
              <a:rPr lang="en-GB"/>
              <a:t>Decoupled 
Tách rời</a:t>
            </a:r>
            <a:r>
              <a:rPr lang="en-GB"/>
              <a:t>Innovation
Sự đổi mới</a:t>
            </a:r>
            <a:endParaRPr lang="en-GB"/>
          </a:p>
          <a:p>
            <a:pPr marL="914400" lvl="1" indent="-317500" algn="l" rtl="0">
              <a:spcBef>
                <a:spcPts val="0"/>
              </a:spcBef>
              <a:spcAft>
                <a:spcPts val="0"/>
              </a:spcAft>
              <a:buSzPts val="1400"/>
              <a:buChar char="○"/>
            </a:pPr>
            <a:r>
              <a:rPr lang="en-GB"/>
              <a:t>Innovations
Đổi mới</a:t>
            </a:r>
            <a:r>
              <a:rPr lang="en-GB"/>
              <a:t> can be done in each layer 
có thể được thực hiện trong mỗi lớp</a:t>
            </a:r>
            <a:r>
              <a:rPr lang="en-GB"/>
              <a:t>separately
riêng biệt</a:t>
            </a:r>
            <a:r>
              <a:rPr lang="en-GB"/>
              <a:t> without affecting the rest  of the models
mà không ảnh hưởng đến các mô hình còn lại</a:t>
            </a:r>
            <a:endParaRPr lang="en-GB"/>
          </a:p>
        </p:txBody>
      </p:sp>
      <p:sp>
        <p:nvSpPr>
          <p:cNvPr id="114" name="Google Shape;114;p21"/>
          <p:cNvSpPr txBox="1"/>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the OSI Model?
Mô hình OSI là gì?</a:t>
            </a:r>
            <a:endParaRPr lang="en-GB"/>
          </a:p>
        </p:txBody>
      </p:sp>
      <p:sp>
        <p:nvSpPr>
          <p:cNvPr id="120" name="Google Shape;120;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25000"/>
              </a:lnSpc>
              <a:spcBef>
                <a:spcPts val="0"/>
              </a:spcBef>
              <a:spcAft>
                <a:spcPts val="0"/>
              </a:spcAft>
              <a:buSzPts val="1800"/>
              <a:buChar char="●"/>
            </a:pPr>
            <a:r>
              <a:rPr lang="en-GB"/>
              <a:t>7 Layers each describe a specific networking component 
7 lớp, mỗi lớp mô tả một thành phần mạng cụ thể</a:t>
            </a:r>
            <a:endParaRPr lang="en-GB"/>
          </a:p>
          <a:p>
            <a:pPr marL="457200" lvl="0" indent="-342900" algn="l" rtl="0">
              <a:lnSpc>
                <a:spcPct val="125000"/>
              </a:lnSpc>
              <a:spcBef>
                <a:spcPts val="0"/>
              </a:spcBef>
              <a:spcAft>
                <a:spcPts val="0"/>
              </a:spcAft>
              <a:buSzPts val="1800"/>
              <a:buChar char="●"/>
            </a:pPr>
            <a:r>
              <a:rPr lang="en-GB"/>
              <a:t>Layer 7 - Application - HTTP/FTP/gRPC
Lớp 7 - Ứng dụng - HTTP/FTP/gRPC</a:t>
            </a:r>
            <a:endParaRPr lang="en-GB"/>
          </a:p>
          <a:p>
            <a:pPr marL="457200" lvl="0" indent="-342900" algn="l" rtl="0">
              <a:lnSpc>
                <a:spcPct val="125000"/>
              </a:lnSpc>
              <a:spcBef>
                <a:spcPts val="0"/>
              </a:spcBef>
              <a:spcAft>
                <a:spcPts val="0"/>
              </a:spcAft>
              <a:buSzPts val="1800"/>
              <a:buChar char="●"/>
            </a:pPr>
            <a:r>
              <a:rPr lang="en-GB"/>
              <a:t>Layer 6 - Presentation - Encoding, 
Lớp 6 - Trình bày - Mã hóa,</a:t>
            </a:r>
            <a:r>
              <a:rPr lang="en-GB"/>
              <a:t>Serialization
Tuần tự hóa</a:t>
            </a:r>
            <a:r>
              <a:rPr lang="en-GB"/>
              <a:t> 
</a:t>
            </a:r>
            <a:endParaRPr lang="en-GB"/>
          </a:p>
          <a:p>
            <a:pPr marL="457200" lvl="0" indent="-342900" algn="l" rtl="0">
              <a:lnSpc>
                <a:spcPct val="125000"/>
              </a:lnSpc>
              <a:spcBef>
                <a:spcPts val="0"/>
              </a:spcBef>
              <a:spcAft>
                <a:spcPts val="0"/>
              </a:spcAft>
              <a:buSzPts val="1800"/>
              <a:buChar char="●"/>
            </a:pPr>
            <a:r>
              <a:rPr lang="en-GB"/>
              <a:t>Layer 5 - Session - Connection establishment, TLS
Lớp 5 - Phiên - Thiết lập kết nối, TLS</a:t>
            </a:r>
            <a:endParaRPr lang="en-GB"/>
          </a:p>
          <a:p>
            <a:pPr marL="457200" lvl="0" indent="-342900" algn="l" rtl="0">
              <a:lnSpc>
                <a:spcPct val="125000"/>
              </a:lnSpc>
              <a:spcBef>
                <a:spcPts val="0"/>
              </a:spcBef>
              <a:spcAft>
                <a:spcPts val="0"/>
              </a:spcAft>
              <a:buSzPts val="1800"/>
              <a:buChar char="●"/>
            </a:pPr>
            <a:r>
              <a:rPr lang="en-GB"/>
              <a:t>Layer 4 - Transport - UDP/TCP
Lớp 4 - Vận chuyển - UDP/TCP</a:t>
            </a:r>
            <a:endParaRPr lang="en-GB"/>
          </a:p>
          <a:p>
            <a:pPr marL="457200" lvl="0" indent="-342900" algn="l" rtl="0">
              <a:lnSpc>
                <a:spcPct val="125000"/>
              </a:lnSpc>
              <a:spcBef>
                <a:spcPts val="0"/>
              </a:spcBef>
              <a:spcAft>
                <a:spcPts val="0"/>
              </a:spcAft>
              <a:buSzPts val="1800"/>
              <a:buChar char="●"/>
            </a:pPr>
            <a:r>
              <a:rPr lang="en-GB"/>
              <a:t>Layer 3 - Network - IP
Lớp 3 - Mạng - IP</a:t>
            </a:r>
            <a:endParaRPr lang="en-GB"/>
          </a:p>
          <a:p>
            <a:pPr marL="457200" lvl="0" indent="-342900" algn="l" rtl="0">
              <a:lnSpc>
                <a:spcPct val="125000"/>
              </a:lnSpc>
              <a:spcBef>
                <a:spcPts val="0"/>
              </a:spcBef>
              <a:spcAft>
                <a:spcPts val="0"/>
              </a:spcAft>
              <a:buSzPts val="1800"/>
              <a:buChar char="●"/>
            </a:pPr>
            <a:r>
              <a:rPr lang="en-GB"/>
              <a:t>Layer 2 - Data link - Frames, Mac address Ethernet
Lớp 2 - Liên kết dữ liệu - Frames, địa chỉ Mac Ethernet</a:t>
            </a:r>
            <a:endParaRPr lang="en-GB"/>
          </a:p>
          <a:p>
            <a:pPr marL="457200" lvl="0" indent="-342900" algn="l" rtl="0">
              <a:lnSpc>
                <a:spcPct val="125000"/>
              </a:lnSpc>
              <a:spcBef>
                <a:spcPts val="0"/>
              </a:spcBef>
              <a:spcAft>
                <a:spcPts val="0"/>
              </a:spcAft>
              <a:buSzPts val="1800"/>
              <a:buChar char="●"/>
            </a:pPr>
            <a:r>
              <a:rPr lang="en-GB"/>
              <a:t>Layer 1 - Physical - Electric signals, fiber or radio waves
Lớp 1 - Vật lý - Tín hiệu điện, sợi quang hoặc sóng vô tuyến</a:t>
            </a:r>
            <a:endParaRPr lang="en-GB"/>
          </a:p>
        </p:txBody>
      </p:sp>
      <p:sp>
        <p:nvSpPr>
          <p:cNvPr id="121" name="Google Shape;121;p22"/>
          <p:cNvSpPr txBox="1"/>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OSI Layers - an Example (Sender)
Các lớp OSI - một ví dụ (Người gửi)</a:t>
            </a:r>
            <a:endParaRPr lang="en-GB"/>
          </a:p>
        </p:txBody>
      </p:sp>
      <p:sp>
        <p:nvSpPr>
          <p:cNvPr id="127" name="Google Shape;127;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457200" lvl="0" indent="-316865" algn="l" rtl="0">
              <a:spcBef>
                <a:spcPts val="0"/>
              </a:spcBef>
              <a:spcAft>
                <a:spcPts val="0"/>
              </a:spcAft>
              <a:buSzPct val="100000"/>
              <a:buChar char="●"/>
            </a:pPr>
            <a:r>
              <a:rPr lang="en-GB"/>
              <a:t>Example sending a POST request to an HTTPS webpage
Ví dụ gửi yêu cầu POST tới trang web HTTPS</a:t>
            </a:r>
            <a:endParaRPr lang="en-GB"/>
          </a:p>
          <a:p>
            <a:pPr marL="457200" lvl="0" indent="-316865" algn="l" rtl="0">
              <a:spcBef>
                <a:spcPts val="0"/>
              </a:spcBef>
              <a:spcAft>
                <a:spcPts val="0"/>
              </a:spcAft>
              <a:buSzPct val="100000"/>
              <a:buChar char="●"/>
            </a:pPr>
            <a:r>
              <a:rPr lang="en-GB"/>
              <a:t>Layer 7 - Application
Lớp 7 - Ứng dụng</a:t>
            </a:r>
            <a:endParaRPr lang="en-GB"/>
          </a:p>
          <a:p>
            <a:pPr marL="914400" lvl="1" indent="-297180" algn="l" rtl="0">
              <a:spcBef>
                <a:spcPts val="0"/>
              </a:spcBef>
              <a:spcAft>
                <a:spcPts val="0"/>
              </a:spcAft>
              <a:buSzPct val="100000"/>
              <a:buChar char="○"/>
            </a:pPr>
            <a:r>
              <a:rPr lang="en-GB"/>
              <a:t>POST request with JSON data to HTTPS server  
Yêu cầu POST với dữ liệu JSON tới máy chủ HTTPS</a:t>
            </a:r>
            <a:endParaRPr lang="en-GB"/>
          </a:p>
          <a:p>
            <a:pPr marL="457200" lvl="0" indent="-316865" algn="l" rtl="0">
              <a:spcBef>
                <a:spcPts val="0"/>
              </a:spcBef>
              <a:spcAft>
                <a:spcPts val="0"/>
              </a:spcAft>
              <a:buSzPct val="100000"/>
              <a:buChar char="●"/>
            </a:pPr>
            <a:r>
              <a:rPr lang="en-GB"/>
              <a:t>Layer 6 - Presentation
Lớp 6 - Trình bày</a:t>
            </a:r>
            <a:endParaRPr lang="en-GB"/>
          </a:p>
          <a:p>
            <a:pPr marL="914400" lvl="1" indent="-297180" algn="l" rtl="0">
              <a:spcBef>
                <a:spcPts val="0"/>
              </a:spcBef>
              <a:spcAft>
                <a:spcPts val="0"/>
              </a:spcAft>
              <a:buSzPct val="100000"/>
              <a:buChar char="○"/>
            </a:pPr>
            <a:r>
              <a:rPr lang="en-GB"/>
              <a:t>Serialize
Tuần tự hóa</a:t>
            </a:r>
            <a:r>
              <a:rPr lang="en-GB"/>
              <a:t> JSON to 
JSON sang</a:t>
            </a:r>
            <a:r>
              <a:rPr lang="en-GB"/>
              <a:t>flat byte
byte phẳng</a:t>
            </a:r>
            <a:r>
              <a:rPr lang="en-GB"/>
              <a:t> strings
dây</a:t>
            </a:r>
            <a:endParaRPr lang="en-GB"/>
          </a:p>
          <a:p>
            <a:pPr marL="457200" lvl="0" indent="-316865" algn="l" rtl="0">
              <a:spcBef>
                <a:spcPts val="0"/>
              </a:spcBef>
              <a:spcAft>
                <a:spcPts val="0"/>
              </a:spcAft>
              <a:buSzPct val="100000"/>
              <a:buChar char="●"/>
            </a:pPr>
            <a:r>
              <a:rPr lang="en-GB"/>
              <a:t>Layer 5 - Session
Lớp 5 - Phiên</a:t>
            </a:r>
            <a:endParaRPr lang="en-GB"/>
          </a:p>
          <a:p>
            <a:pPr marL="914400" lvl="1" indent="-297180" algn="l" rtl="0">
              <a:spcBef>
                <a:spcPts val="0"/>
              </a:spcBef>
              <a:spcAft>
                <a:spcPts val="0"/>
              </a:spcAft>
              <a:buSzPct val="100000"/>
              <a:buChar char="○"/>
            </a:pPr>
            <a:r>
              <a:rPr lang="en-GB"/>
              <a:t>Request to 
Yêu cầu</a:t>
            </a:r>
            <a:r>
              <a:rPr lang="en-GB"/>
              <a:t>establish
thành lập</a:t>
            </a:r>
            <a:r>
              <a:rPr lang="en-GB"/>
              <a:t> TCP connection/TLS 
Kết nối TCP/TLS</a:t>
            </a:r>
            <a:endParaRPr lang="en-GB"/>
          </a:p>
          <a:p>
            <a:pPr marL="457200" lvl="0" indent="-316865" algn="l" rtl="0">
              <a:spcBef>
                <a:spcPts val="0"/>
              </a:spcBef>
              <a:spcAft>
                <a:spcPts val="0"/>
              </a:spcAft>
              <a:buSzPct val="100000"/>
              <a:buChar char="●"/>
            </a:pPr>
            <a:r>
              <a:rPr lang="en-GB"/>
              <a:t>Layer 4 - Transport
Lớp 4 - Vận chuyển</a:t>
            </a:r>
            <a:endParaRPr lang="en-GB"/>
          </a:p>
          <a:p>
            <a:pPr marL="914400" lvl="1" indent="-297180" algn="l" rtl="0">
              <a:spcBef>
                <a:spcPts val="0"/>
              </a:spcBef>
              <a:spcAft>
                <a:spcPts val="0"/>
              </a:spcAft>
              <a:buSzPct val="100000"/>
              <a:buChar char="○"/>
            </a:pPr>
            <a:r>
              <a:rPr lang="en-GB"/>
              <a:t>Sends SYN request target port 443
Gửi yêu cầu SYN cổng đích 443</a:t>
            </a:r>
            <a:endParaRPr lang="en-GB"/>
          </a:p>
          <a:p>
            <a:pPr marL="457200" lvl="0" indent="-316865" algn="l" rtl="0">
              <a:spcBef>
                <a:spcPts val="0"/>
              </a:spcBef>
              <a:spcAft>
                <a:spcPts val="0"/>
              </a:spcAft>
              <a:buSzPct val="100000"/>
              <a:buChar char="●"/>
            </a:pPr>
            <a:r>
              <a:rPr lang="en-GB"/>
              <a:t>Layer 3 - Network
Lớp 3 - Mạng</a:t>
            </a:r>
            <a:endParaRPr lang="en-GB"/>
          </a:p>
          <a:p>
            <a:pPr marL="914400" lvl="1" indent="-297180" algn="l" rtl="0">
              <a:spcBef>
                <a:spcPts val="0"/>
              </a:spcBef>
              <a:spcAft>
                <a:spcPts val="0"/>
              </a:spcAft>
              <a:buSzPct val="100000"/>
              <a:buChar char="○"/>
            </a:pPr>
            <a:r>
              <a:rPr lang="en-GB"/>
              <a:t> SYN is placed an IP packet(s) and adds the source/dest IPs 
SYN đặt một hoặc nhiều gói IP và thêm các IP nguồn/đích</a:t>
            </a:r>
            <a:endParaRPr lang="en-GB"/>
          </a:p>
          <a:p>
            <a:pPr marL="457200" lvl="0" indent="-316865" algn="l" rtl="0">
              <a:spcBef>
                <a:spcPts val="0"/>
              </a:spcBef>
              <a:spcAft>
                <a:spcPts val="0"/>
              </a:spcAft>
              <a:buSzPct val="100000"/>
              <a:buChar char="●"/>
            </a:pPr>
            <a:r>
              <a:rPr lang="en-GB"/>
              <a:t>Layer 2 - Data link 
Lớp 2 - Liên kết dữ liệu</a:t>
            </a:r>
            <a:endParaRPr lang="en-GB"/>
          </a:p>
          <a:p>
            <a:pPr marL="914400" lvl="1" indent="-297180" algn="l" rtl="0">
              <a:spcBef>
                <a:spcPts val="0"/>
              </a:spcBef>
              <a:spcAft>
                <a:spcPts val="0"/>
              </a:spcAft>
              <a:buSzPct val="100000"/>
              <a:buChar char="○"/>
            </a:pPr>
            <a:r>
              <a:rPr lang="en-GB"/>
              <a:t>Each packet goes into a single frame and adds the source/dest MAC addresses
Mỗi gói đi vào một khung duy nhất và thêm địa chỉ MAC nguồn/đích</a:t>
            </a:r>
            <a:endParaRPr lang="en-GB"/>
          </a:p>
          <a:p>
            <a:pPr marL="457200" lvl="0" indent="-316865" algn="l" rtl="0">
              <a:spcBef>
                <a:spcPts val="0"/>
              </a:spcBef>
              <a:spcAft>
                <a:spcPts val="0"/>
              </a:spcAft>
              <a:buSzPct val="100000"/>
              <a:buChar char="●"/>
            </a:pPr>
            <a:r>
              <a:rPr lang="en-GB"/>
              <a:t>Layer 1 - Physical
Lớp 1 - Vật lý</a:t>
            </a:r>
            <a:endParaRPr lang="en-GB"/>
          </a:p>
          <a:p>
            <a:pPr marL="914400" lvl="1" indent="-297180" algn="l" rtl="0">
              <a:spcBef>
                <a:spcPts val="0"/>
              </a:spcBef>
              <a:spcAft>
                <a:spcPts val="0"/>
              </a:spcAft>
              <a:buSzPct val="100000"/>
              <a:buChar char="○"/>
            </a:pPr>
            <a:r>
              <a:rPr lang="en-GB"/>
              <a:t>Each frame becomes string of bits which converted into either a radio signal (wifi), electric signal (ethernet), or light (fiber) 
Mỗi khung hình trở thành chuỗi bit được chuyển đổi thành tín hiệu vô tuyến (wifi), tín hiệu điện (ethernet) hoặc ánh sáng (cáp quang)</a:t>
            </a:r>
            <a:endParaRPr lang="en-GB"/>
          </a:p>
          <a:p>
            <a:pPr marL="457200" lvl="0" indent="-316865" algn="l" rtl="0">
              <a:spcBef>
                <a:spcPts val="0"/>
              </a:spcBef>
              <a:spcAft>
                <a:spcPts val="0"/>
              </a:spcAft>
              <a:buSzPct val="100000"/>
              <a:buChar char="●"/>
            </a:pPr>
            <a:r>
              <a:rPr lang="en-GB"/>
              <a:t>Take it with a grain of salt, 
Mang nó theo một hạt muối,</a:t>
            </a:r>
            <a:r>
              <a:rPr lang="en-GB"/>
              <a:t>it's
của nó</a:t>
            </a:r>
            <a:r>
              <a:rPr lang="en-GB"/>
              <a:t> not always cut and dry
không phải lúc nào cũng cắt và khô</a:t>
            </a:r>
            <a:endParaRPr lang="en-GB"/>
          </a:p>
        </p:txBody>
      </p:sp>
      <p:sp>
        <p:nvSpPr>
          <p:cNvPr id="128" name="Google Shape;128;p23"/>
          <p:cNvSpPr txBox="1"/>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OSI Layers - an Example (Receiver)
Các lớp OSI - một ví dụ (Bộ thu)</a:t>
            </a:r>
            <a:endParaRPr lang="en-GB"/>
          </a:p>
        </p:txBody>
      </p:sp>
      <p:sp>
        <p:nvSpPr>
          <p:cNvPr id="134" name="Google Shape;134;p24"/>
          <p:cNvSpPr txBox="1"/>
          <p:nvPr>
            <p:ph type="body" idx="1"/>
          </p:nvPr>
        </p:nvSpPr>
        <p:spPr>
          <a:xfrm>
            <a:off x="311700" y="1152475"/>
            <a:ext cx="8520600" cy="3740100"/>
          </a:xfrm>
          <a:prstGeom prst="rect">
            <a:avLst/>
          </a:prstGeom>
        </p:spPr>
        <p:txBody>
          <a:bodyPr spcFirstLastPara="1" wrap="square" lIns="91425" tIns="91425" rIns="91425" bIns="91425" anchor="t" anchorCtr="0">
            <a:normAutofit fontScale="77500" lnSpcReduction="20000"/>
          </a:bodyPr>
          <a:lstStyle/>
          <a:p>
            <a:pPr marL="457200" lvl="0" indent="-316865" algn="l" rtl="0">
              <a:lnSpc>
                <a:spcPct val="115000"/>
              </a:lnSpc>
              <a:spcBef>
                <a:spcPts val="0"/>
              </a:spcBef>
              <a:spcAft>
                <a:spcPts val="0"/>
              </a:spcAft>
              <a:buSzPct val="100000"/>
              <a:buChar char="●"/>
            </a:pPr>
            <a:r>
              <a:rPr lang="en-GB"/>
              <a:t>Receiver computer receives the POST request the other way around 
Máy tính nhận nhận được yêu cầu POST theo cách ngược lại</a:t>
            </a:r>
            <a:endParaRPr lang="en-GB"/>
          </a:p>
          <a:p>
            <a:pPr marL="457200" lvl="0" indent="-316865" algn="l" rtl="0">
              <a:lnSpc>
                <a:spcPct val="115000"/>
              </a:lnSpc>
              <a:spcBef>
                <a:spcPts val="0"/>
              </a:spcBef>
              <a:spcAft>
                <a:spcPts val="0"/>
              </a:spcAft>
              <a:buSzPct val="100000"/>
              <a:buChar char="●"/>
            </a:pPr>
            <a:r>
              <a:rPr lang="en-GB"/>
              <a:t>Layer 1 - Physical 
Lớp 1 - Vật lý</a:t>
            </a:r>
            <a:endParaRPr lang="en-GB"/>
          </a:p>
          <a:p>
            <a:pPr marL="914400" lvl="1" indent="-297180" algn="l" rtl="0">
              <a:lnSpc>
                <a:spcPct val="115000"/>
              </a:lnSpc>
              <a:spcBef>
                <a:spcPts val="0"/>
              </a:spcBef>
              <a:spcAft>
                <a:spcPts val="0"/>
              </a:spcAft>
              <a:buSzPct val="100000"/>
              <a:buChar char="○"/>
            </a:pPr>
            <a:r>
              <a:rPr lang="en-GB"/>
              <a:t>Radio, electric or light is received and converted into digital bits
Đài phát thanh, điện hoặc ánh sáng được nhận và chuyển đổi thành bit kỹ thuật số</a:t>
            </a:r>
            <a:endParaRPr lang="en-GB"/>
          </a:p>
          <a:p>
            <a:pPr marL="457200" lvl="0" indent="-316865" algn="l" rtl="0">
              <a:lnSpc>
                <a:spcPct val="115000"/>
              </a:lnSpc>
              <a:spcBef>
                <a:spcPts val="0"/>
              </a:spcBef>
              <a:spcAft>
                <a:spcPts val="0"/>
              </a:spcAft>
              <a:buSzPct val="100000"/>
              <a:buChar char="●"/>
            </a:pPr>
            <a:r>
              <a:rPr lang="en-GB" sz="1800"/>
              <a:t>Layer 2 - Data link 
Lớp 2 - Liên kết dữ liệu</a:t>
            </a:r>
            <a:endParaRPr sz="1800"/>
          </a:p>
          <a:p>
            <a:pPr marL="914400" lvl="1" indent="-297180" algn="l" rtl="0">
              <a:lnSpc>
                <a:spcPct val="115000"/>
              </a:lnSpc>
              <a:spcBef>
                <a:spcPts val="0"/>
              </a:spcBef>
              <a:spcAft>
                <a:spcPts val="0"/>
              </a:spcAft>
              <a:buSzPct val="100000"/>
              <a:buChar char="○"/>
            </a:pPr>
            <a:r>
              <a:rPr lang="en-GB"/>
              <a:t>The bits from Layer 1 is assembled into frames
Các bit từ Lớp 1 được tập hợp thành các khung</a:t>
            </a:r>
            <a:endParaRPr lang="en-GB"/>
          </a:p>
          <a:p>
            <a:pPr marL="457200" lvl="0" indent="-316865" algn="l" rtl="0">
              <a:lnSpc>
                <a:spcPct val="115000"/>
              </a:lnSpc>
              <a:spcBef>
                <a:spcPts val="0"/>
              </a:spcBef>
              <a:spcAft>
                <a:spcPts val="0"/>
              </a:spcAft>
              <a:buSzPct val="100000"/>
              <a:buChar char="●"/>
            </a:pPr>
            <a:r>
              <a:rPr lang="en-GB"/>
              <a:t>Layer 3 - Network
Lớp 3 - Mạng</a:t>
            </a:r>
            <a:endParaRPr lang="en-GB"/>
          </a:p>
          <a:p>
            <a:pPr marL="914400" lvl="1" indent="-297180" algn="l" rtl="0">
              <a:lnSpc>
                <a:spcPct val="115000"/>
              </a:lnSpc>
              <a:spcBef>
                <a:spcPts val="0"/>
              </a:spcBef>
              <a:spcAft>
                <a:spcPts val="0"/>
              </a:spcAft>
              <a:buSzPct val="100000"/>
              <a:buChar char="○"/>
            </a:pPr>
            <a:r>
              <a:rPr lang="en-GB"/>
              <a:t>The frames from layer 2 are assembled into IP packet. 
Các khung từ lớp 2 được tập hợp thành gói IP.</a:t>
            </a:r>
            <a:endParaRPr lang="en-GB"/>
          </a:p>
          <a:p>
            <a:pPr marL="457200" lvl="0" indent="-316865" algn="l" rtl="0">
              <a:lnSpc>
                <a:spcPct val="115000"/>
              </a:lnSpc>
              <a:spcBef>
                <a:spcPts val="0"/>
              </a:spcBef>
              <a:spcAft>
                <a:spcPts val="0"/>
              </a:spcAft>
              <a:buSzPct val="100000"/>
              <a:buChar char="●"/>
            </a:pPr>
            <a:r>
              <a:rPr lang="en-GB" sz="1800"/>
              <a:t>Layer 4 - Transport
Lớp 4 - Vận chuyển</a:t>
            </a:r>
            <a:endParaRPr sz="1800"/>
          </a:p>
          <a:p>
            <a:pPr marL="914400" lvl="1" indent="-297180" algn="l" rtl="0">
              <a:lnSpc>
                <a:spcPct val="115000"/>
              </a:lnSpc>
              <a:spcBef>
                <a:spcPts val="0"/>
              </a:spcBef>
              <a:spcAft>
                <a:spcPts val="0"/>
              </a:spcAft>
              <a:buSzPct val="100000"/>
              <a:buChar char="○"/>
            </a:pPr>
            <a:r>
              <a:rPr lang="en-GB"/>
              <a:t>The IP packets from layer 3 are assembled into TCP segments
Các gói IP từ lớp 3 được tập hợp thành các phân đoạn TCP</a:t>
            </a:r>
            <a:endParaRPr lang="en-GB"/>
          </a:p>
          <a:p>
            <a:pPr marL="914400" lvl="1" indent="-297180" algn="l" rtl="0">
              <a:lnSpc>
                <a:spcPct val="115000"/>
              </a:lnSpc>
              <a:spcBef>
                <a:spcPts val="0"/>
              </a:spcBef>
              <a:spcAft>
                <a:spcPts val="0"/>
              </a:spcAft>
              <a:buSzPct val="100000"/>
              <a:buChar char="○"/>
            </a:pPr>
            <a:r>
              <a:rPr lang="en-GB"/>
              <a:t>Deals with Congestion control/flow control/retransmission in case of TCP
Giải quyết vấn đề kiểm soát tắc nghẽn/kiểm soát luồng/truyền lại trong trường hợp TCP</a:t>
            </a:r>
            <a:endParaRPr lang="en-GB"/>
          </a:p>
          <a:p>
            <a:pPr marL="914400" lvl="1" indent="-297180" algn="l" rtl="0">
              <a:lnSpc>
                <a:spcPct val="115000"/>
              </a:lnSpc>
              <a:spcBef>
                <a:spcPts val="0"/>
              </a:spcBef>
              <a:spcAft>
                <a:spcPts val="0"/>
              </a:spcAft>
              <a:buSzPct val="100000"/>
              <a:buChar char="○"/>
            </a:pPr>
            <a:r>
              <a:rPr lang="en-GB"/>
              <a:t>If Segment is SYN we don’t need to go further into more layers as we are still processing the connection request
Nếu Phân đoạn là SYN, chúng tôi không cần đi sâu vào nhiều lớp hơn vì chúng tôi vẫn đang xử lý yêu cầu kết nối</a:t>
            </a:r>
            <a:endParaRPr lang="en-GB"/>
          </a:p>
          <a:p>
            <a:pPr marL="457200" lvl="0" indent="-316865" algn="l" rtl="0">
              <a:lnSpc>
                <a:spcPct val="115000"/>
              </a:lnSpc>
              <a:spcBef>
                <a:spcPts val="0"/>
              </a:spcBef>
              <a:spcAft>
                <a:spcPts val="0"/>
              </a:spcAft>
              <a:buSzPct val="100000"/>
              <a:buChar char="●"/>
            </a:pPr>
            <a:r>
              <a:rPr lang="en-GB"/>
              <a:t>Layer 5 - Session
Lớp 5 - Phiên</a:t>
            </a:r>
            <a:endParaRPr lang="en-GB"/>
          </a:p>
          <a:p>
            <a:pPr marL="914400" lvl="1" indent="-297180" algn="l" rtl="0">
              <a:lnSpc>
                <a:spcPct val="115000"/>
              </a:lnSpc>
              <a:spcBef>
                <a:spcPts val="0"/>
              </a:spcBef>
              <a:spcAft>
                <a:spcPts val="0"/>
              </a:spcAft>
              <a:buSzPct val="100000"/>
              <a:buChar char="○"/>
            </a:pPr>
            <a:r>
              <a:rPr lang="en-GB"/>
              <a:t>The connection session is established or identified
Phiên kết nối được thiết lập hoặc xác định</a:t>
            </a:r>
            <a:endParaRPr lang="en-GB"/>
          </a:p>
          <a:p>
            <a:pPr marL="914400" lvl="1" indent="-297180" algn="l" rtl="0">
              <a:lnSpc>
                <a:spcPct val="115000"/>
              </a:lnSpc>
              <a:spcBef>
                <a:spcPts val="0"/>
              </a:spcBef>
              <a:spcAft>
                <a:spcPts val="0"/>
              </a:spcAft>
              <a:buSzPct val="100000"/>
              <a:buChar char="○"/>
            </a:pPr>
            <a:r>
              <a:rPr lang="en-GB"/>
              <a:t>We only arrive at this layer when necessary (three way handshake is done)
Chúng ta chỉ đến lớp này khi cần thiết (bắt tay ba chiều được thực hiện)</a:t>
            </a:r>
            <a:endParaRPr lang="en-GB"/>
          </a:p>
          <a:p>
            <a:pPr marL="457200" lvl="0" indent="-316865" algn="l" rtl="0">
              <a:lnSpc>
                <a:spcPct val="115000"/>
              </a:lnSpc>
              <a:spcBef>
                <a:spcPts val="0"/>
              </a:spcBef>
              <a:spcAft>
                <a:spcPts val="0"/>
              </a:spcAft>
              <a:buSzPct val="100000"/>
              <a:buChar char="●"/>
            </a:pPr>
            <a:r>
              <a:rPr lang="en-GB" sz="1800"/>
              <a:t>Layer 6 - Presentation
Lớp 6 - Trình bày</a:t>
            </a:r>
            <a:endParaRPr sz="1800"/>
          </a:p>
          <a:p>
            <a:pPr marL="914400" lvl="1" indent="-297180" algn="l" rtl="0">
              <a:lnSpc>
                <a:spcPct val="115000"/>
              </a:lnSpc>
              <a:spcBef>
                <a:spcPts val="0"/>
              </a:spcBef>
              <a:spcAft>
                <a:spcPts val="0"/>
              </a:spcAft>
              <a:buSzPct val="100000"/>
              <a:buChar char="○"/>
            </a:pPr>
            <a:r>
              <a:rPr lang="en-GB"/>
              <a:t>Deserialize flat byte strings back to JSON for the app to consume
Giải tuần tự hóa các chuỗi byte phẳng trở lại JSON để ứng dụng sử dụng</a:t>
            </a:r>
            <a:endParaRPr lang="en-GB"/>
          </a:p>
          <a:p>
            <a:pPr marL="457200" lvl="0" indent="-316865" algn="l" rtl="0">
              <a:lnSpc>
                <a:spcPct val="115000"/>
              </a:lnSpc>
              <a:spcBef>
                <a:spcPts val="0"/>
              </a:spcBef>
              <a:spcAft>
                <a:spcPts val="0"/>
              </a:spcAft>
              <a:buSzPct val="100000"/>
              <a:buChar char="●"/>
            </a:pPr>
            <a:r>
              <a:rPr lang="en-GB"/>
              <a:t>Layer 7 - Application
Lớp 7 - Ứng dụng</a:t>
            </a:r>
            <a:endParaRPr lang="en-GB"/>
          </a:p>
          <a:p>
            <a:pPr marL="914400" lvl="1" indent="-297180" algn="l" rtl="0">
              <a:lnSpc>
                <a:spcPct val="115000"/>
              </a:lnSpc>
              <a:spcBef>
                <a:spcPts val="0"/>
              </a:spcBef>
              <a:spcAft>
                <a:spcPts val="0"/>
              </a:spcAft>
              <a:buSzPct val="100000"/>
              <a:buChar char="○"/>
            </a:pPr>
            <a:r>
              <a:rPr lang="en-GB"/>
              <a:t>Application understands the JSON POST request and your express json or apache request receive event is triggered
Ứng dụng hiểu yêu cầu JSON POST và sự kiện nhận yêu cầu json hoặc apache nhanh của bạn được kích hoạt</a:t>
            </a:r>
            <a:endParaRPr lang="en-GB"/>
          </a:p>
          <a:p>
            <a:pPr marL="457200" lvl="0" indent="-316865" algn="l" rtl="0">
              <a:lnSpc>
                <a:spcPct val="115000"/>
              </a:lnSpc>
              <a:spcBef>
                <a:spcPts val="0"/>
              </a:spcBef>
              <a:spcAft>
                <a:spcPts val="0"/>
              </a:spcAft>
              <a:buSzPct val="100000"/>
              <a:buChar char="●"/>
            </a:pPr>
            <a:r>
              <a:rPr lang="en-GB"/>
              <a:t>Take it with a grain of salt, it's not always cut and dry
Hãy coi thường nó, không phải lúc nào nó cũng khô ráo</a:t>
            </a:r>
            <a:endParaRPr lang="en-GB"/>
          </a:p>
        </p:txBody>
      </p:sp>
      <p:sp>
        <p:nvSpPr>
          <p:cNvPr id="135" name="Google Shape;135;p24"/>
          <p:cNvSpPr txBox="1"/>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4001</Words>
  <Application>WPS Presentation</Application>
  <PresentationFormat/>
  <Paragraphs>280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Microsoft YaHei</vt:lpstr>
      <vt:lpstr>Droid Sans Fallback</vt:lpstr>
      <vt:lpstr>Arial Unicode MS</vt:lpstr>
      <vt:lpstr>Courier New</vt:lpstr>
      <vt:lpstr>DejaVu Math TeX Gyre</vt:lpstr>
      <vt:lpstr>Simple Dark</vt:lpstr>
      <vt:lpstr>Introduction</vt:lpstr>
      <vt:lpstr>Client-Server Architecture</vt:lpstr>
      <vt:lpstr>Client-Server Architecture</vt:lpstr>
      <vt:lpstr>Client-Server Architecture Benefits</vt:lpstr>
      <vt:lpstr>OSI Model</vt:lpstr>
      <vt:lpstr>Why do we need a communication model?</vt:lpstr>
      <vt:lpstr>What is the OSI Model?</vt:lpstr>
      <vt:lpstr>The OSI Layers - an Example (Sender)</vt:lpstr>
      <vt:lpstr>The OSI Layers - an Example (Receiver)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Networking for Effective Backend Applications</dc:title>
  <dc:creator/>
  <cp:lastModifiedBy>sa</cp:lastModifiedBy>
  <cp:revision>2</cp:revision>
  <dcterms:created xsi:type="dcterms:W3CDTF">2023-11-05T03:03:53Z</dcterms:created>
  <dcterms:modified xsi:type="dcterms:W3CDTF">2023-11-05T03:03:53Z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1033-11.1.0.11704</vt:lpwstr>
  </property>
</Properties>
</file>