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5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6.xml" ContentType="application/vnd.openxmlformats-officedocument.theme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7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  <p:sldMasterId id="2147483672" r:id="rId3"/>
    <p:sldMasterId id="2147483690" r:id="rId4"/>
    <p:sldMasterId id="2147483709" r:id="rId5"/>
    <p:sldMasterId id="2147483722" r:id="rId6"/>
    <p:sldMasterId id="2147483735" r:id="rId7"/>
    <p:sldMasterId id="2147483748" r:id="rId8"/>
  </p:sldMasterIdLst>
  <p:notesMasterIdLst>
    <p:notesMasterId r:id="rId19"/>
  </p:notesMasterIdLst>
  <p:sldIdLst>
    <p:sldId id="256" r:id="rId9"/>
    <p:sldId id="257" r:id="rId10"/>
    <p:sldId id="258" r:id="rId11"/>
    <p:sldId id="265" r:id="rId12"/>
    <p:sldId id="268" r:id="rId13"/>
    <p:sldId id="266" r:id="rId14"/>
    <p:sldId id="267" r:id="rId15"/>
    <p:sldId id="263" r:id="rId16"/>
    <p:sldId id="269" r:id="rId17"/>
    <p:sldId id="264" r:id="rId18"/>
  </p:sldIdLst>
  <p:sldSz cx="9144000" cy="5143500" type="screen16x9"/>
  <p:notesSz cx="6858000" cy="9144000"/>
  <p:embeddedFontLst>
    <p:embeddedFont>
      <p:font typeface="Garamond" panose="02020502050306020203" pitchFamily="18" charset="0"/>
      <p:regular r:id="rId20"/>
      <p:bold r:id="rId21"/>
      <p:italic r:id="rId22"/>
      <p:boldItalic r:id="rId23"/>
    </p:embeddedFont>
    <p:embeddedFont>
      <p:font typeface="Gill Sans MT" panose="020B0502020104020203" pitchFamily="34" charset="0"/>
      <p:regular r:id="rId24"/>
      <p:bold r:id="rId25"/>
      <p:italic r:id="rId26"/>
      <p:boldItalic r:id="rId27"/>
    </p:embeddedFont>
    <p:embeddedFont>
      <p:font typeface="Proxima Nova" panose="020B0604020202020204" charset="0"/>
      <p:regular r:id="rId28"/>
      <p:bold r:id="rId29"/>
      <p:italic r:id="rId30"/>
      <p:boldItalic r:id="rId31"/>
    </p:embeddedFont>
    <p:embeddedFont>
      <p:font typeface="Tenorite" panose="00000500000000000000" pitchFamily="2" charset="0"/>
      <p:regular r:id="rId32"/>
      <p:bold r:id="rId33"/>
      <p:boldItalic r:id="rId34"/>
    </p:embeddedFont>
    <p:embeddedFont>
      <p:font typeface="Trebuchet MS" panose="020B0603020202020204" pitchFamily="34" charset="0"/>
      <p:regular r:id="rId35"/>
      <p:bold r:id="rId36"/>
      <p:italic r:id="rId37"/>
      <p:boldItalic r:id="rId38"/>
    </p:embeddedFont>
    <p:embeddedFont>
      <p:font typeface="Wingdings 3" panose="05040102010807070707" pitchFamily="18" charset="2"/>
      <p:regular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2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276C3E-70AF-44BD-9B86-7783CED700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CC95492-88FB-4256-BF79-F89E31B9390F}">
      <dgm:prSet/>
      <dgm:spPr/>
      <dgm:t>
        <a:bodyPr/>
        <a:lstStyle/>
        <a:p>
          <a:r>
            <a:rPr lang="en-GB"/>
            <a:t>Microsoft lacks the knowledge of the movie production sector despite the desire to venture into the market.</a:t>
          </a:r>
          <a:endParaRPr lang="en-US"/>
        </a:p>
      </dgm:t>
    </dgm:pt>
    <dgm:pt modelId="{A06AF48D-67ED-4CA4-8643-9CB93E1A9503}" type="parTrans" cxnId="{D7F4D447-CF27-4027-BB72-10505763524D}">
      <dgm:prSet/>
      <dgm:spPr/>
      <dgm:t>
        <a:bodyPr/>
        <a:lstStyle/>
        <a:p>
          <a:endParaRPr lang="en-US"/>
        </a:p>
      </dgm:t>
    </dgm:pt>
    <dgm:pt modelId="{FB9FCF6A-99F0-4FA1-83CA-73BE01BF389C}" type="sibTrans" cxnId="{D7F4D447-CF27-4027-BB72-10505763524D}">
      <dgm:prSet/>
      <dgm:spPr/>
      <dgm:t>
        <a:bodyPr/>
        <a:lstStyle/>
        <a:p>
          <a:endParaRPr lang="en-US"/>
        </a:p>
      </dgm:t>
    </dgm:pt>
    <dgm:pt modelId="{7CF19FBB-A19C-4878-9B29-5A325E2F3199}">
      <dgm:prSet/>
      <dgm:spPr/>
      <dgm:t>
        <a:bodyPr/>
        <a:lstStyle/>
        <a:p>
          <a:r>
            <a:rPr lang="en-GB"/>
            <a:t>Microsoft is a total newbie and wishes to understand which genres are most profitable and preferred, and also the studios to emulate and learn from</a:t>
          </a:r>
          <a:endParaRPr lang="en-US"/>
        </a:p>
      </dgm:t>
    </dgm:pt>
    <dgm:pt modelId="{729C7A3E-E08B-4B94-8E9B-3A77EB3172CA}" type="parTrans" cxnId="{464BCCCA-A724-41F8-B418-7448E0DA215E}">
      <dgm:prSet/>
      <dgm:spPr/>
      <dgm:t>
        <a:bodyPr/>
        <a:lstStyle/>
        <a:p>
          <a:endParaRPr lang="en-US"/>
        </a:p>
      </dgm:t>
    </dgm:pt>
    <dgm:pt modelId="{2437E44F-FF7A-48B2-97B2-D3A719F9B269}" type="sibTrans" cxnId="{464BCCCA-A724-41F8-B418-7448E0DA215E}">
      <dgm:prSet/>
      <dgm:spPr/>
      <dgm:t>
        <a:bodyPr/>
        <a:lstStyle/>
        <a:p>
          <a:endParaRPr lang="en-US"/>
        </a:p>
      </dgm:t>
    </dgm:pt>
    <dgm:pt modelId="{C85B7621-33D6-42F0-95F9-8EF482AA0474}" type="pres">
      <dgm:prSet presAssocID="{96276C3E-70AF-44BD-9B86-7783CED70076}" presName="root" presStyleCnt="0">
        <dgm:presLayoutVars>
          <dgm:dir/>
          <dgm:resizeHandles val="exact"/>
        </dgm:presLayoutVars>
      </dgm:prSet>
      <dgm:spPr/>
    </dgm:pt>
    <dgm:pt modelId="{0D00476D-6D1B-49BB-8BA6-1B26B1BDFE29}" type="pres">
      <dgm:prSet presAssocID="{3CC95492-88FB-4256-BF79-F89E31B9390F}" presName="compNode" presStyleCnt="0"/>
      <dgm:spPr/>
    </dgm:pt>
    <dgm:pt modelId="{9D7D750F-3CDB-4060-AE90-85F41DF53996}" type="pres">
      <dgm:prSet presAssocID="{3CC95492-88FB-4256-BF79-F89E31B9390F}" presName="bgRect" presStyleLbl="bgShp" presStyleIdx="0" presStyleCnt="2"/>
      <dgm:spPr/>
    </dgm:pt>
    <dgm:pt modelId="{097945A3-D334-4C2B-A33B-221FD6C45F47}" type="pres">
      <dgm:prSet presAssocID="{3CC95492-88FB-4256-BF79-F89E31B9390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0A47D500-0676-435F-B262-1954240ACE7E}" type="pres">
      <dgm:prSet presAssocID="{3CC95492-88FB-4256-BF79-F89E31B9390F}" presName="spaceRect" presStyleCnt="0"/>
      <dgm:spPr/>
    </dgm:pt>
    <dgm:pt modelId="{BAC66B2F-2E8C-42EE-AC66-61803C1A3BE0}" type="pres">
      <dgm:prSet presAssocID="{3CC95492-88FB-4256-BF79-F89E31B9390F}" presName="parTx" presStyleLbl="revTx" presStyleIdx="0" presStyleCnt="2">
        <dgm:presLayoutVars>
          <dgm:chMax val="0"/>
          <dgm:chPref val="0"/>
        </dgm:presLayoutVars>
      </dgm:prSet>
      <dgm:spPr/>
    </dgm:pt>
    <dgm:pt modelId="{3DAB91FD-1549-4217-9686-527C01FDB7ED}" type="pres">
      <dgm:prSet presAssocID="{FB9FCF6A-99F0-4FA1-83CA-73BE01BF389C}" presName="sibTrans" presStyleCnt="0"/>
      <dgm:spPr/>
    </dgm:pt>
    <dgm:pt modelId="{21B0049B-EF27-4AD0-BB14-55FDD88F918B}" type="pres">
      <dgm:prSet presAssocID="{7CF19FBB-A19C-4878-9B29-5A325E2F3199}" presName="compNode" presStyleCnt="0"/>
      <dgm:spPr/>
    </dgm:pt>
    <dgm:pt modelId="{0E75E9E2-E162-4CEA-B218-BB883F1106A0}" type="pres">
      <dgm:prSet presAssocID="{7CF19FBB-A19C-4878-9B29-5A325E2F3199}" presName="bgRect" presStyleLbl="bgShp" presStyleIdx="1" presStyleCnt="2"/>
      <dgm:spPr/>
    </dgm:pt>
    <dgm:pt modelId="{0112C66F-6DBF-4DFC-8050-D90CEEAD7253}" type="pres">
      <dgm:prSet presAssocID="{7CF19FBB-A19C-4878-9B29-5A325E2F319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4D8E6C42-7C9E-4FB1-BBB0-5C4C2CF64F0A}" type="pres">
      <dgm:prSet presAssocID="{7CF19FBB-A19C-4878-9B29-5A325E2F3199}" presName="spaceRect" presStyleCnt="0"/>
      <dgm:spPr/>
    </dgm:pt>
    <dgm:pt modelId="{3E69E761-F32B-45F2-B316-B6812C606993}" type="pres">
      <dgm:prSet presAssocID="{7CF19FBB-A19C-4878-9B29-5A325E2F319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584D553B-118A-4680-B7B0-40079F1323B0}" type="presOf" srcId="{96276C3E-70AF-44BD-9B86-7783CED70076}" destId="{C85B7621-33D6-42F0-95F9-8EF482AA0474}" srcOrd="0" destOrd="0" presId="urn:microsoft.com/office/officeart/2018/2/layout/IconVerticalSolidList"/>
    <dgm:cxn modelId="{C77A2165-0240-4C70-8175-86D52A7D6025}" type="presOf" srcId="{3CC95492-88FB-4256-BF79-F89E31B9390F}" destId="{BAC66B2F-2E8C-42EE-AC66-61803C1A3BE0}" srcOrd="0" destOrd="0" presId="urn:microsoft.com/office/officeart/2018/2/layout/IconVerticalSolidList"/>
    <dgm:cxn modelId="{D7F4D447-CF27-4027-BB72-10505763524D}" srcId="{96276C3E-70AF-44BD-9B86-7783CED70076}" destId="{3CC95492-88FB-4256-BF79-F89E31B9390F}" srcOrd="0" destOrd="0" parTransId="{A06AF48D-67ED-4CA4-8643-9CB93E1A9503}" sibTransId="{FB9FCF6A-99F0-4FA1-83CA-73BE01BF389C}"/>
    <dgm:cxn modelId="{09D31CC4-543E-4394-BC56-F35064EF525F}" type="presOf" srcId="{7CF19FBB-A19C-4878-9B29-5A325E2F3199}" destId="{3E69E761-F32B-45F2-B316-B6812C606993}" srcOrd="0" destOrd="0" presId="urn:microsoft.com/office/officeart/2018/2/layout/IconVerticalSolidList"/>
    <dgm:cxn modelId="{464BCCCA-A724-41F8-B418-7448E0DA215E}" srcId="{96276C3E-70AF-44BD-9B86-7783CED70076}" destId="{7CF19FBB-A19C-4878-9B29-5A325E2F3199}" srcOrd="1" destOrd="0" parTransId="{729C7A3E-E08B-4B94-8E9B-3A77EB3172CA}" sibTransId="{2437E44F-FF7A-48B2-97B2-D3A719F9B269}"/>
    <dgm:cxn modelId="{FEA7C6A0-01FA-4323-92A6-3DD5BB281757}" type="presParOf" srcId="{C85B7621-33D6-42F0-95F9-8EF482AA0474}" destId="{0D00476D-6D1B-49BB-8BA6-1B26B1BDFE29}" srcOrd="0" destOrd="0" presId="urn:microsoft.com/office/officeart/2018/2/layout/IconVerticalSolidList"/>
    <dgm:cxn modelId="{EFC300EC-98BA-4C84-8710-F305AF5C702E}" type="presParOf" srcId="{0D00476D-6D1B-49BB-8BA6-1B26B1BDFE29}" destId="{9D7D750F-3CDB-4060-AE90-85F41DF53996}" srcOrd="0" destOrd="0" presId="urn:microsoft.com/office/officeart/2018/2/layout/IconVerticalSolidList"/>
    <dgm:cxn modelId="{F4A5AC50-67DE-4CB7-9788-218711A4FA9B}" type="presParOf" srcId="{0D00476D-6D1B-49BB-8BA6-1B26B1BDFE29}" destId="{097945A3-D334-4C2B-A33B-221FD6C45F47}" srcOrd="1" destOrd="0" presId="urn:microsoft.com/office/officeart/2018/2/layout/IconVerticalSolidList"/>
    <dgm:cxn modelId="{0ABA1461-FCB6-43F9-B27A-CB8122702FEE}" type="presParOf" srcId="{0D00476D-6D1B-49BB-8BA6-1B26B1BDFE29}" destId="{0A47D500-0676-435F-B262-1954240ACE7E}" srcOrd="2" destOrd="0" presId="urn:microsoft.com/office/officeart/2018/2/layout/IconVerticalSolidList"/>
    <dgm:cxn modelId="{E1669E54-F87B-42A6-86FC-4BE127719886}" type="presParOf" srcId="{0D00476D-6D1B-49BB-8BA6-1B26B1BDFE29}" destId="{BAC66B2F-2E8C-42EE-AC66-61803C1A3BE0}" srcOrd="3" destOrd="0" presId="urn:microsoft.com/office/officeart/2018/2/layout/IconVerticalSolidList"/>
    <dgm:cxn modelId="{139D39A3-E8A3-4EE1-ABCE-5D0E6C468E71}" type="presParOf" srcId="{C85B7621-33D6-42F0-95F9-8EF482AA0474}" destId="{3DAB91FD-1549-4217-9686-527C01FDB7ED}" srcOrd="1" destOrd="0" presId="urn:microsoft.com/office/officeart/2018/2/layout/IconVerticalSolidList"/>
    <dgm:cxn modelId="{844779CF-4D2B-4102-A486-260592565E77}" type="presParOf" srcId="{C85B7621-33D6-42F0-95F9-8EF482AA0474}" destId="{21B0049B-EF27-4AD0-BB14-55FDD88F918B}" srcOrd="2" destOrd="0" presId="urn:microsoft.com/office/officeart/2018/2/layout/IconVerticalSolidList"/>
    <dgm:cxn modelId="{682EEEA7-4ADE-4D8E-BF0F-79574900544C}" type="presParOf" srcId="{21B0049B-EF27-4AD0-BB14-55FDD88F918B}" destId="{0E75E9E2-E162-4CEA-B218-BB883F1106A0}" srcOrd="0" destOrd="0" presId="urn:microsoft.com/office/officeart/2018/2/layout/IconVerticalSolidList"/>
    <dgm:cxn modelId="{B0039012-239E-48FE-9C3E-52846507AD74}" type="presParOf" srcId="{21B0049B-EF27-4AD0-BB14-55FDD88F918B}" destId="{0112C66F-6DBF-4DFC-8050-D90CEEAD7253}" srcOrd="1" destOrd="0" presId="urn:microsoft.com/office/officeart/2018/2/layout/IconVerticalSolidList"/>
    <dgm:cxn modelId="{34744A2A-76DF-4F22-BF0C-9FC7A8E0D371}" type="presParOf" srcId="{21B0049B-EF27-4AD0-BB14-55FDD88F918B}" destId="{4D8E6C42-7C9E-4FB1-BBB0-5C4C2CF64F0A}" srcOrd="2" destOrd="0" presId="urn:microsoft.com/office/officeart/2018/2/layout/IconVerticalSolidList"/>
    <dgm:cxn modelId="{4FFC1E79-6039-42BF-9EED-4EB105B72884}" type="presParOf" srcId="{21B0049B-EF27-4AD0-BB14-55FDD88F918B}" destId="{3E69E761-F32B-45F2-B316-B6812C6069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787E71-B1B4-4F18-85CE-D1BA122AD9D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625A930-439D-4530-8A64-397B2E880CD2}">
      <dgm:prSet/>
      <dgm:spPr/>
      <dgm:t>
        <a:bodyPr/>
        <a:lstStyle/>
        <a:p>
          <a:r>
            <a:rPr lang="en-US"/>
            <a:t>-</a:t>
          </a:r>
          <a:r>
            <a:rPr lang="en-GB" b="1"/>
            <a:t>Data Gaps:</a:t>
          </a:r>
          <a:r>
            <a:rPr lang="en-GB"/>
            <a:t> Missing or incomplete data on revenues, and genres attributes may limit the accuracy of conclusions.</a:t>
          </a:r>
          <a:endParaRPr lang="en-US"/>
        </a:p>
      </dgm:t>
    </dgm:pt>
    <dgm:pt modelId="{AE411694-B2D9-40C3-9660-BDFD71A23E77}" type="parTrans" cxnId="{47031D54-380B-41C4-9EC2-A7915ED2A753}">
      <dgm:prSet/>
      <dgm:spPr/>
      <dgm:t>
        <a:bodyPr/>
        <a:lstStyle/>
        <a:p>
          <a:endParaRPr lang="en-US"/>
        </a:p>
      </dgm:t>
    </dgm:pt>
    <dgm:pt modelId="{7E5193B9-D0E6-4BD6-83ED-6CE20E28FAC6}" type="sibTrans" cxnId="{47031D54-380B-41C4-9EC2-A7915ED2A753}">
      <dgm:prSet/>
      <dgm:spPr/>
      <dgm:t>
        <a:bodyPr/>
        <a:lstStyle/>
        <a:p>
          <a:endParaRPr lang="en-US"/>
        </a:p>
      </dgm:t>
    </dgm:pt>
    <dgm:pt modelId="{BE010B46-B444-4D1E-8431-6E68C16FC5CD}">
      <dgm:prSet/>
      <dgm:spPr/>
      <dgm:t>
        <a:bodyPr/>
        <a:lstStyle/>
        <a:p>
          <a:r>
            <a:rPr lang="en-GB" b="1"/>
            <a:t>Historical Bias:</a:t>
          </a:r>
          <a:r>
            <a:rPr lang="en-GB"/>
            <a:t> The analysis relies on historical data, which may not account for shifting audience preferences , emerging genres or adjusted revenues due to inflation .</a:t>
          </a:r>
          <a:endParaRPr lang="en-US"/>
        </a:p>
      </dgm:t>
    </dgm:pt>
    <dgm:pt modelId="{F9C6BD94-3290-462A-994D-F35D4CCC674F}" type="parTrans" cxnId="{978EE256-5183-4CA0-9A63-E1C7AE02E567}">
      <dgm:prSet/>
      <dgm:spPr/>
      <dgm:t>
        <a:bodyPr/>
        <a:lstStyle/>
        <a:p>
          <a:endParaRPr lang="en-US"/>
        </a:p>
      </dgm:t>
    </dgm:pt>
    <dgm:pt modelId="{2161BF03-1319-4F9E-BEFC-8C96DBEDF345}" type="sibTrans" cxnId="{978EE256-5183-4CA0-9A63-E1C7AE02E567}">
      <dgm:prSet/>
      <dgm:spPr/>
      <dgm:t>
        <a:bodyPr/>
        <a:lstStyle/>
        <a:p>
          <a:endParaRPr lang="en-US"/>
        </a:p>
      </dgm:t>
    </dgm:pt>
    <dgm:pt modelId="{FE2FAA95-E92C-419A-8A33-3C67D59F0BD4}">
      <dgm:prSet/>
      <dgm:spPr/>
      <dgm:t>
        <a:bodyPr/>
        <a:lstStyle/>
        <a:p>
          <a:r>
            <a:rPr lang="en-GB" b="1"/>
            <a:t>Multilabel Genres:</a:t>
          </a:r>
          <a:r>
            <a:rPr lang="en-GB"/>
            <a:t> Movies belonging to multiple genres could dilute the financial and audience impact attributed to a specific genre.</a:t>
          </a:r>
          <a:endParaRPr lang="en-US"/>
        </a:p>
      </dgm:t>
    </dgm:pt>
    <dgm:pt modelId="{ECDDFC2E-8222-4FF1-A666-2F24A7DEC9F2}" type="parTrans" cxnId="{BFDF0A24-A7CB-4DCA-AEC2-0F7867A899DA}">
      <dgm:prSet/>
      <dgm:spPr/>
      <dgm:t>
        <a:bodyPr/>
        <a:lstStyle/>
        <a:p>
          <a:endParaRPr lang="en-US"/>
        </a:p>
      </dgm:t>
    </dgm:pt>
    <dgm:pt modelId="{FCD1FFAE-2643-4CE3-B968-B0D941A3CB55}" type="sibTrans" cxnId="{BFDF0A24-A7CB-4DCA-AEC2-0F7867A899DA}">
      <dgm:prSet/>
      <dgm:spPr/>
      <dgm:t>
        <a:bodyPr/>
        <a:lstStyle/>
        <a:p>
          <a:endParaRPr lang="en-US"/>
        </a:p>
      </dgm:t>
    </dgm:pt>
    <dgm:pt modelId="{6DC83B84-E037-4031-B25C-905DDBE0666F}" type="pres">
      <dgm:prSet presAssocID="{13787E71-B1B4-4F18-85CE-D1BA122AD9DD}" presName="root" presStyleCnt="0">
        <dgm:presLayoutVars>
          <dgm:dir/>
          <dgm:resizeHandles val="exact"/>
        </dgm:presLayoutVars>
      </dgm:prSet>
      <dgm:spPr/>
    </dgm:pt>
    <dgm:pt modelId="{9C3C0A9B-32B7-4C20-997F-9626EB9F96DC}" type="pres">
      <dgm:prSet presAssocID="{4625A930-439D-4530-8A64-397B2E880CD2}" presName="compNode" presStyleCnt="0"/>
      <dgm:spPr/>
    </dgm:pt>
    <dgm:pt modelId="{AE25EE3E-FAA7-494D-869F-B3A52677D2AA}" type="pres">
      <dgm:prSet presAssocID="{4625A930-439D-4530-8A64-397B2E880CD2}" presName="bgRect" presStyleLbl="bgShp" presStyleIdx="0" presStyleCnt="3"/>
      <dgm:spPr/>
    </dgm:pt>
    <dgm:pt modelId="{14F42785-834E-4544-AB7C-C38BECE239F4}" type="pres">
      <dgm:prSet presAssocID="{4625A930-439D-4530-8A64-397B2E880C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2A775E0-8C8A-4D33-80B0-265ED91DF310}" type="pres">
      <dgm:prSet presAssocID="{4625A930-439D-4530-8A64-397B2E880CD2}" presName="spaceRect" presStyleCnt="0"/>
      <dgm:spPr/>
    </dgm:pt>
    <dgm:pt modelId="{A523F007-5C9E-4725-AFD1-142F6C7D9AB5}" type="pres">
      <dgm:prSet presAssocID="{4625A930-439D-4530-8A64-397B2E880CD2}" presName="parTx" presStyleLbl="revTx" presStyleIdx="0" presStyleCnt="3">
        <dgm:presLayoutVars>
          <dgm:chMax val="0"/>
          <dgm:chPref val="0"/>
        </dgm:presLayoutVars>
      </dgm:prSet>
      <dgm:spPr/>
    </dgm:pt>
    <dgm:pt modelId="{AEAB444B-E7EE-4B64-AADE-1CD405B1BDB6}" type="pres">
      <dgm:prSet presAssocID="{7E5193B9-D0E6-4BD6-83ED-6CE20E28FAC6}" presName="sibTrans" presStyleCnt="0"/>
      <dgm:spPr/>
    </dgm:pt>
    <dgm:pt modelId="{4ED4B2DB-8417-4B3A-9483-7D59CA378DE8}" type="pres">
      <dgm:prSet presAssocID="{BE010B46-B444-4D1E-8431-6E68C16FC5CD}" presName="compNode" presStyleCnt="0"/>
      <dgm:spPr/>
    </dgm:pt>
    <dgm:pt modelId="{253A96B9-D0D2-4A30-B320-F62B133F93B3}" type="pres">
      <dgm:prSet presAssocID="{BE010B46-B444-4D1E-8431-6E68C16FC5CD}" presName="bgRect" presStyleLbl="bgShp" presStyleIdx="1" presStyleCnt="3"/>
      <dgm:spPr/>
    </dgm:pt>
    <dgm:pt modelId="{F325872F-C467-4902-A5AA-D8F7488F63A0}" type="pres">
      <dgm:prSet presAssocID="{BE010B46-B444-4D1E-8431-6E68C16FC5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D895F13-A9D8-4CFC-AAD3-7BF418408E76}" type="pres">
      <dgm:prSet presAssocID="{BE010B46-B444-4D1E-8431-6E68C16FC5CD}" presName="spaceRect" presStyleCnt="0"/>
      <dgm:spPr/>
    </dgm:pt>
    <dgm:pt modelId="{F8E51488-724F-42F2-9621-E11210B4DC7F}" type="pres">
      <dgm:prSet presAssocID="{BE010B46-B444-4D1E-8431-6E68C16FC5CD}" presName="parTx" presStyleLbl="revTx" presStyleIdx="1" presStyleCnt="3">
        <dgm:presLayoutVars>
          <dgm:chMax val="0"/>
          <dgm:chPref val="0"/>
        </dgm:presLayoutVars>
      </dgm:prSet>
      <dgm:spPr/>
    </dgm:pt>
    <dgm:pt modelId="{1F1112B5-6DF5-4F6C-867E-AD5479339EB8}" type="pres">
      <dgm:prSet presAssocID="{2161BF03-1319-4F9E-BEFC-8C96DBEDF345}" presName="sibTrans" presStyleCnt="0"/>
      <dgm:spPr/>
    </dgm:pt>
    <dgm:pt modelId="{C4F185F5-F8BE-4AD9-A0A8-538E0DC40A0F}" type="pres">
      <dgm:prSet presAssocID="{FE2FAA95-E92C-419A-8A33-3C67D59F0BD4}" presName="compNode" presStyleCnt="0"/>
      <dgm:spPr/>
    </dgm:pt>
    <dgm:pt modelId="{8799FE75-0132-464F-BBB9-87FED25234C5}" type="pres">
      <dgm:prSet presAssocID="{FE2FAA95-E92C-419A-8A33-3C67D59F0BD4}" presName="bgRect" presStyleLbl="bgShp" presStyleIdx="2" presStyleCnt="3"/>
      <dgm:spPr/>
    </dgm:pt>
    <dgm:pt modelId="{A8CF6572-05C6-46CB-9948-FC9D11A2498B}" type="pres">
      <dgm:prSet presAssocID="{FE2FAA95-E92C-419A-8A33-3C67D59F0BD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2C23838C-418B-4879-9F59-F8620161CC76}" type="pres">
      <dgm:prSet presAssocID="{FE2FAA95-E92C-419A-8A33-3C67D59F0BD4}" presName="spaceRect" presStyleCnt="0"/>
      <dgm:spPr/>
    </dgm:pt>
    <dgm:pt modelId="{8158AA2F-62A9-4C8A-9C94-F5B6C373754E}" type="pres">
      <dgm:prSet presAssocID="{FE2FAA95-E92C-419A-8A33-3C67D59F0BD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FDF0A24-A7CB-4DCA-AEC2-0F7867A899DA}" srcId="{13787E71-B1B4-4F18-85CE-D1BA122AD9DD}" destId="{FE2FAA95-E92C-419A-8A33-3C67D59F0BD4}" srcOrd="2" destOrd="0" parTransId="{ECDDFC2E-8222-4FF1-A666-2F24A7DEC9F2}" sibTransId="{FCD1FFAE-2643-4CE3-B968-B0D941A3CB55}"/>
    <dgm:cxn modelId="{8FB4582C-DB17-472D-BCF4-19FFCE4974C5}" type="presOf" srcId="{BE010B46-B444-4D1E-8431-6E68C16FC5CD}" destId="{F8E51488-724F-42F2-9621-E11210B4DC7F}" srcOrd="0" destOrd="0" presId="urn:microsoft.com/office/officeart/2018/2/layout/IconVerticalSolidList"/>
    <dgm:cxn modelId="{47031D54-380B-41C4-9EC2-A7915ED2A753}" srcId="{13787E71-B1B4-4F18-85CE-D1BA122AD9DD}" destId="{4625A930-439D-4530-8A64-397B2E880CD2}" srcOrd="0" destOrd="0" parTransId="{AE411694-B2D9-40C3-9660-BDFD71A23E77}" sibTransId="{7E5193B9-D0E6-4BD6-83ED-6CE20E28FAC6}"/>
    <dgm:cxn modelId="{978EE256-5183-4CA0-9A63-E1C7AE02E567}" srcId="{13787E71-B1B4-4F18-85CE-D1BA122AD9DD}" destId="{BE010B46-B444-4D1E-8431-6E68C16FC5CD}" srcOrd="1" destOrd="0" parTransId="{F9C6BD94-3290-462A-994D-F35D4CCC674F}" sibTransId="{2161BF03-1319-4F9E-BEFC-8C96DBEDF345}"/>
    <dgm:cxn modelId="{91AFF258-58E8-4636-BD66-018AA178B18E}" type="presOf" srcId="{13787E71-B1B4-4F18-85CE-D1BA122AD9DD}" destId="{6DC83B84-E037-4031-B25C-905DDBE0666F}" srcOrd="0" destOrd="0" presId="urn:microsoft.com/office/officeart/2018/2/layout/IconVerticalSolidList"/>
    <dgm:cxn modelId="{9429B7C2-C7E6-491C-948C-D22C51DD06A8}" type="presOf" srcId="{FE2FAA95-E92C-419A-8A33-3C67D59F0BD4}" destId="{8158AA2F-62A9-4C8A-9C94-F5B6C373754E}" srcOrd="0" destOrd="0" presId="urn:microsoft.com/office/officeart/2018/2/layout/IconVerticalSolidList"/>
    <dgm:cxn modelId="{64F532C8-8062-41AA-8E3C-F3B917E370BE}" type="presOf" srcId="{4625A930-439D-4530-8A64-397B2E880CD2}" destId="{A523F007-5C9E-4725-AFD1-142F6C7D9AB5}" srcOrd="0" destOrd="0" presId="urn:microsoft.com/office/officeart/2018/2/layout/IconVerticalSolidList"/>
    <dgm:cxn modelId="{FC389D50-3B2A-43EF-89F2-56ECF469F7CE}" type="presParOf" srcId="{6DC83B84-E037-4031-B25C-905DDBE0666F}" destId="{9C3C0A9B-32B7-4C20-997F-9626EB9F96DC}" srcOrd="0" destOrd="0" presId="urn:microsoft.com/office/officeart/2018/2/layout/IconVerticalSolidList"/>
    <dgm:cxn modelId="{FAE43ED8-7DCF-43B7-8E0B-85BCCB309BB7}" type="presParOf" srcId="{9C3C0A9B-32B7-4C20-997F-9626EB9F96DC}" destId="{AE25EE3E-FAA7-494D-869F-B3A52677D2AA}" srcOrd="0" destOrd="0" presId="urn:microsoft.com/office/officeart/2018/2/layout/IconVerticalSolidList"/>
    <dgm:cxn modelId="{AA0A0F6D-5DD5-49C7-96EB-9D7EB6364255}" type="presParOf" srcId="{9C3C0A9B-32B7-4C20-997F-9626EB9F96DC}" destId="{14F42785-834E-4544-AB7C-C38BECE239F4}" srcOrd="1" destOrd="0" presId="urn:microsoft.com/office/officeart/2018/2/layout/IconVerticalSolidList"/>
    <dgm:cxn modelId="{BE7767EB-729E-424E-941E-12A0244E4629}" type="presParOf" srcId="{9C3C0A9B-32B7-4C20-997F-9626EB9F96DC}" destId="{92A775E0-8C8A-4D33-80B0-265ED91DF310}" srcOrd="2" destOrd="0" presId="urn:microsoft.com/office/officeart/2018/2/layout/IconVerticalSolidList"/>
    <dgm:cxn modelId="{EDC3EE77-61DC-40C7-9892-CA1BBC8E81FA}" type="presParOf" srcId="{9C3C0A9B-32B7-4C20-997F-9626EB9F96DC}" destId="{A523F007-5C9E-4725-AFD1-142F6C7D9AB5}" srcOrd="3" destOrd="0" presId="urn:microsoft.com/office/officeart/2018/2/layout/IconVerticalSolidList"/>
    <dgm:cxn modelId="{AD749DDD-DC62-4499-99D0-27BEE93C9C3E}" type="presParOf" srcId="{6DC83B84-E037-4031-B25C-905DDBE0666F}" destId="{AEAB444B-E7EE-4B64-AADE-1CD405B1BDB6}" srcOrd="1" destOrd="0" presId="urn:microsoft.com/office/officeart/2018/2/layout/IconVerticalSolidList"/>
    <dgm:cxn modelId="{9FC9ADBD-4B5C-4689-A160-1D9DBABEFBAF}" type="presParOf" srcId="{6DC83B84-E037-4031-B25C-905DDBE0666F}" destId="{4ED4B2DB-8417-4B3A-9483-7D59CA378DE8}" srcOrd="2" destOrd="0" presId="urn:microsoft.com/office/officeart/2018/2/layout/IconVerticalSolidList"/>
    <dgm:cxn modelId="{D50FF104-F4AE-4201-B1C3-6B7E700E79A4}" type="presParOf" srcId="{4ED4B2DB-8417-4B3A-9483-7D59CA378DE8}" destId="{253A96B9-D0D2-4A30-B320-F62B133F93B3}" srcOrd="0" destOrd="0" presId="urn:microsoft.com/office/officeart/2018/2/layout/IconVerticalSolidList"/>
    <dgm:cxn modelId="{739AB5B0-88A4-4823-AB0B-D59E44504D18}" type="presParOf" srcId="{4ED4B2DB-8417-4B3A-9483-7D59CA378DE8}" destId="{F325872F-C467-4902-A5AA-D8F7488F63A0}" srcOrd="1" destOrd="0" presId="urn:microsoft.com/office/officeart/2018/2/layout/IconVerticalSolidList"/>
    <dgm:cxn modelId="{B665F8B1-7E78-44BC-99E8-D0C49F517523}" type="presParOf" srcId="{4ED4B2DB-8417-4B3A-9483-7D59CA378DE8}" destId="{BD895F13-A9D8-4CFC-AAD3-7BF418408E76}" srcOrd="2" destOrd="0" presId="urn:microsoft.com/office/officeart/2018/2/layout/IconVerticalSolidList"/>
    <dgm:cxn modelId="{A1D82898-5378-490F-8544-BE7BCF140342}" type="presParOf" srcId="{4ED4B2DB-8417-4B3A-9483-7D59CA378DE8}" destId="{F8E51488-724F-42F2-9621-E11210B4DC7F}" srcOrd="3" destOrd="0" presId="urn:microsoft.com/office/officeart/2018/2/layout/IconVerticalSolidList"/>
    <dgm:cxn modelId="{52E51B12-FFB5-4436-8955-08ACE69A4E15}" type="presParOf" srcId="{6DC83B84-E037-4031-B25C-905DDBE0666F}" destId="{1F1112B5-6DF5-4F6C-867E-AD5479339EB8}" srcOrd="3" destOrd="0" presId="urn:microsoft.com/office/officeart/2018/2/layout/IconVerticalSolidList"/>
    <dgm:cxn modelId="{B28550D4-6049-4978-B751-CAC53E9E1C2F}" type="presParOf" srcId="{6DC83B84-E037-4031-B25C-905DDBE0666F}" destId="{C4F185F5-F8BE-4AD9-A0A8-538E0DC40A0F}" srcOrd="4" destOrd="0" presId="urn:microsoft.com/office/officeart/2018/2/layout/IconVerticalSolidList"/>
    <dgm:cxn modelId="{0523DEB4-93D0-4421-8632-997A09C60E5F}" type="presParOf" srcId="{C4F185F5-F8BE-4AD9-A0A8-538E0DC40A0F}" destId="{8799FE75-0132-464F-BBB9-87FED25234C5}" srcOrd="0" destOrd="0" presId="urn:microsoft.com/office/officeart/2018/2/layout/IconVerticalSolidList"/>
    <dgm:cxn modelId="{00F6B97D-77E0-4313-98A1-6348E866B47E}" type="presParOf" srcId="{C4F185F5-F8BE-4AD9-A0A8-538E0DC40A0F}" destId="{A8CF6572-05C6-46CB-9948-FC9D11A2498B}" srcOrd="1" destOrd="0" presId="urn:microsoft.com/office/officeart/2018/2/layout/IconVerticalSolidList"/>
    <dgm:cxn modelId="{AFF1A1CD-DB1C-4C46-A356-E24FD35F6A00}" type="presParOf" srcId="{C4F185F5-F8BE-4AD9-A0A8-538E0DC40A0F}" destId="{2C23838C-418B-4879-9F59-F8620161CC76}" srcOrd="2" destOrd="0" presId="urn:microsoft.com/office/officeart/2018/2/layout/IconVerticalSolidList"/>
    <dgm:cxn modelId="{4AD41D82-8DA8-42C5-A884-AB97631BE406}" type="presParOf" srcId="{C4F185F5-F8BE-4AD9-A0A8-538E0DC40A0F}" destId="{8158AA2F-62A9-4C8A-9C94-F5B6C37375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C12FBE2-1BD5-4AFB-80D8-09F73D40F4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DC39E6-3AD6-4064-861C-F83AAC913D7B}">
      <dgm:prSet/>
      <dgm:spPr/>
      <dgm:t>
        <a:bodyPr/>
        <a:lstStyle/>
        <a:p>
          <a:r>
            <a:rPr lang="en-GB" b="1" dirty="0"/>
            <a:t>Enhanced Data Quality:</a:t>
          </a:r>
          <a:r>
            <a:rPr lang="en-GB" dirty="0"/>
            <a:t> Filled in missing data, standardized formats across sources, and adjustment for inflation to ensure more accurate comparisons.</a:t>
          </a:r>
          <a:endParaRPr lang="en-US" dirty="0"/>
        </a:p>
      </dgm:t>
    </dgm:pt>
    <dgm:pt modelId="{0294BAF7-F916-43A0-AEEB-CC7FE0963027}" type="parTrans" cxnId="{669BFA0E-0AD6-4653-B4BD-CE0AA295E8D0}">
      <dgm:prSet/>
      <dgm:spPr/>
      <dgm:t>
        <a:bodyPr/>
        <a:lstStyle/>
        <a:p>
          <a:endParaRPr lang="en-US"/>
        </a:p>
      </dgm:t>
    </dgm:pt>
    <dgm:pt modelId="{9FE3FEC9-8642-41A9-B5E5-DC445DB6517E}" type="sibTrans" cxnId="{669BFA0E-0AD6-4653-B4BD-CE0AA295E8D0}">
      <dgm:prSet/>
      <dgm:spPr/>
      <dgm:t>
        <a:bodyPr/>
        <a:lstStyle/>
        <a:p>
          <a:endParaRPr lang="en-US"/>
        </a:p>
      </dgm:t>
    </dgm:pt>
    <dgm:pt modelId="{3F895217-96B4-4712-9BB2-8FD78FE22ADD}">
      <dgm:prSet/>
      <dgm:spPr/>
      <dgm:t>
        <a:bodyPr/>
        <a:lstStyle/>
        <a:p>
          <a:r>
            <a:rPr lang="en-GB" b="1" dirty="0"/>
            <a:t>Incorporation of Marketing Metrics:</a:t>
          </a:r>
          <a:r>
            <a:rPr lang="en-GB" dirty="0"/>
            <a:t> Inclusion of data on advertising budgets, promotional strategies, and audience engagement to provide a more holistic view of a movie's success.</a:t>
          </a:r>
          <a:endParaRPr lang="en-US" dirty="0"/>
        </a:p>
      </dgm:t>
    </dgm:pt>
    <dgm:pt modelId="{A84D25FF-0339-4007-85CD-F132DE72E430}" type="parTrans" cxnId="{4B165E73-115A-48AC-B738-1E960561BACF}">
      <dgm:prSet/>
      <dgm:spPr/>
      <dgm:t>
        <a:bodyPr/>
        <a:lstStyle/>
        <a:p>
          <a:endParaRPr lang="en-US"/>
        </a:p>
      </dgm:t>
    </dgm:pt>
    <dgm:pt modelId="{189922B9-D2BD-4BA6-BE2F-D65DDA255A87}" type="sibTrans" cxnId="{4B165E73-115A-48AC-B738-1E960561BACF}">
      <dgm:prSet/>
      <dgm:spPr/>
      <dgm:t>
        <a:bodyPr/>
        <a:lstStyle/>
        <a:p>
          <a:endParaRPr lang="en-US"/>
        </a:p>
      </dgm:t>
    </dgm:pt>
    <dgm:pt modelId="{1B648E13-9C73-4D83-A4BC-D60D745EF823}">
      <dgm:prSet/>
      <dgm:spPr/>
      <dgm:t>
        <a:bodyPr/>
        <a:lstStyle/>
        <a:p>
          <a:r>
            <a:rPr lang="en-GB" b="1" dirty="0"/>
            <a:t>Exploration of Streaming Impact:</a:t>
          </a:r>
          <a:r>
            <a:rPr lang="en-GB" dirty="0"/>
            <a:t> With the rise of streaming </a:t>
          </a:r>
          <a:r>
            <a:rPr lang="en-GB" dirty="0" err="1"/>
            <a:t>platforms.There</a:t>
          </a:r>
          <a:r>
            <a:rPr lang="en-GB" dirty="0"/>
            <a:t> would be need to consider how simultaneous theatrical and online releases affect profitability.</a:t>
          </a:r>
          <a:endParaRPr lang="en-US" dirty="0"/>
        </a:p>
      </dgm:t>
    </dgm:pt>
    <dgm:pt modelId="{E142AD15-8770-43BB-8B24-3F6CACCE99C8}" type="parTrans" cxnId="{4A2F53D5-A063-49D1-92E6-D08A089A5AF9}">
      <dgm:prSet/>
      <dgm:spPr/>
      <dgm:t>
        <a:bodyPr/>
        <a:lstStyle/>
        <a:p>
          <a:endParaRPr lang="en-US"/>
        </a:p>
      </dgm:t>
    </dgm:pt>
    <dgm:pt modelId="{2706A71F-7A11-4C0C-AA81-1967790B79E0}" type="sibTrans" cxnId="{4A2F53D5-A063-49D1-92E6-D08A089A5AF9}">
      <dgm:prSet/>
      <dgm:spPr/>
      <dgm:t>
        <a:bodyPr/>
        <a:lstStyle/>
        <a:p>
          <a:endParaRPr lang="en-US"/>
        </a:p>
      </dgm:t>
    </dgm:pt>
    <dgm:pt modelId="{83301D93-3B88-4D4A-AAA3-81F209323632}" type="pres">
      <dgm:prSet presAssocID="{AC12FBE2-1BD5-4AFB-80D8-09F73D40F493}" presName="root" presStyleCnt="0">
        <dgm:presLayoutVars>
          <dgm:dir/>
          <dgm:resizeHandles val="exact"/>
        </dgm:presLayoutVars>
      </dgm:prSet>
      <dgm:spPr/>
    </dgm:pt>
    <dgm:pt modelId="{1A7A65E4-DCC2-439B-9CD8-51036A5A718C}" type="pres">
      <dgm:prSet presAssocID="{99DC39E6-3AD6-4064-861C-F83AAC913D7B}" presName="compNode" presStyleCnt="0"/>
      <dgm:spPr/>
    </dgm:pt>
    <dgm:pt modelId="{EC317DD8-FAC7-4FA1-AC0E-D7C4F8FF0BE2}" type="pres">
      <dgm:prSet presAssocID="{99DC39E6-3AD6-4064-861C-F83AAC913D7B}" presName="bgRect" presStyleLbl="bgShp" presStyleIdx="0" presStyleCnt="3"/>
      <dgm:spPr/>
    </dgm:pt>
    <dgm:pt modelId="{C7BE3EE7-A293-4538-BC1A-DE0BE6452CE1}" type="pres">
      <dgm:prSet presAssocID="{99DC39E6-3AD6-4064-861C-F83AAC913D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D87807E-24F5-488B-8F9F-921A786D0451}" type="pres">
      <dgm:prSet presAssocID="{99DC39E6-3AD6-4064-861C-F83AAC913D7B}" presName="spaceRect" presStyleCnt="0"/>
      <dgm:spPr/>
    </dgm:pt>
    <dgm:pt modelId="{5627E343-2616-4B3F-B61C-E0B0BC72E4B7}" type="pres">
      <dgm:prSet presAssocID="{99DC39E6-3AD6-4064-861C-F83AAC913D7B}" presName="parTx" presStyleLbl="revTx" presStyleIdx="0" presStyleCnt="3">
        <dgm:presLayoutVars>
          <dgm:chMax val="0"/>
          <dgm:chPref val="0"/>
        </dgm:presLayoutVars>
      </dgm:prSet>
      <dgm:spPr/>
    </dgm:pt>
    <dgm:pt modelId="{7443E3B0-2E0E-4B8C-9428-9322EB01A7B3}" type="pres">
      <dgm:prSet presAssocID="{9FE3FEC9-8642-41A9-B5E5-DC445DB6517E}" presName="sibTrans" presStyleCnt="0"/>
      <dgm:spPr/>
    </dgm:pt>
    <dgm:pt modelId="{B05BB50E-047E-45DD-8A75-8D745557107C}" type="pres">
      <dgm:prSet presAssocID="{3F895217-96B4-4712-9BB2-8FD78FE22ADD}" presName="compNode" presStyleCnt="0"/>
      <dgm:spPr/>
    </dgm:pt>
    <dgm:pt modelId="{B56D9C46-FBF6-4910-91C1-7C0A6346412F}" type="pres">
      <dgm:prSet presAssocID="{3F895217-96B4-4712-9BB2-8FD78FE22ADD}" presName="bgRect" presStyleLbl="bgShp" presStyleIdx="1" presStyleCnt="3"/>
      <dgm:spPr/>
    </dgm:pt>
    <dgm:pt modelId="{A13D8AE9-835F-4A96-8324-C18B40C3E44C}" type="pres">
      <dgm:prSet presAssocID="{3F895217-96B4-4712-9BB2-8FD78FE22A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05EBF87E-7DD8-421C-B95B-69521A9992F3}" type="pres">
      <dgm:prSet presAssocID="{3F895217-96B4-4712-9BB2-8FD78FE22ADD}" presName="spaceRect" presStyleCnt="0"/>
      <dgm:spPr/>
    </dgm:pt>
    <dgm:pt modelId="{0566F348-D2DC-47AD-9095-A955140126A4}" type="pres">
      <dgm:prSet presAssocID="{3F895217-96B4-4712-9BB2-8FD78FE22ADD}" presName="parTx" presStyleLbl="revTx" presStyleIdx="1" presStyleCnt="3" custScaleX="100701">
        <dgm:presLayoutVars>
          <dgm:chMax val="0"/>
          <dgm:chPref val="0"/>
        </dgm:presLayoutVars>
      </dgm:prSet>
      <dgm:spPr/>
    </dgm:pt>
    <dgm:pt modelId="{DA288C40-9B15-49E3-B18C-D850E95233FF}" type="pres">
      <dgm:prSet presAssocID="{189922B9-D2BD-4BA6-BE2F-D65DDA255A87}" presName="sibTrans" presStyleCnt="0"/>
      <dgm:spPr/>
    </dgm:pt>
    <dgm:pt modelId="{AA8B0EB5-4043-4303-A4E5-B08956B3E4EB}" type="pres">
      <dgm:prSet presAssocID="{1B648E13-9C73-4D83-A4BC-D60D745EF823}" presName="compNode" presStyleCnt="0"/>
      <dgm:spPr/>
    </dgm:pt>
    <dgm:pt modelId="{C851F072-0469-4FE4-B488-2BE4C9362E5B}" type="pres">
      <dgm:prSet presAssocID="{1B648E13-9C73-4D83-A4BC-D60D745EF823}" presName="bgRect" presStyleLbl="bgShp" presStyleIdx="2" presStyleCnt="3"/>
      <dgm:spPr/>
    </dgm:pt>
    <dgm:pt modelId="{E3C0D764-3370-4BCF-BC65-F726F4180BBE}" type="pres">
      <dgm:prSet presAssocID="{1B648E13-9C73-4D83-A4BC-D60D745EF82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1F19E828-FA63-4AF9-9596-2F3DD9D896CA}" type="pres">
      <dgm:prSet presAssocID="{1B648E13-9C73-4D83-A4BC-D60D745EF823}" presName="spaceRect" presStyleCnt="0"/>
      <dgm:spPr/>
    </dgm:pt>
    <dgm:pt modelId="{D08EC3F3-10BD-4B64-8BC7-AE1D36FB20E8}" type="pres">
      <dgm:prSet presAssocID="{1B648E13-9C73-4D83-A4BC-D60D745EF82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99CEA06-F9BE-49D0-931C-8CB796A0B095}" type="presOf" srcId="{99DC39E6-3AD6-4064-861C-F83AAC913D7B}" destId="{5627E343-2616-4B3F-B61C-E0B0BC72E4B7}" srcOrd="0" destOrd="0" presId="urn:microsoft.com/office/officeart/2018/2/layout/IconVerticalSolidList"/>
    <dgm:cxn modelId="{669BFA0E-0AD6-4653-B4BD-CE0AA295E8D0}" srcId="{AC12FBE2-1BD5-4AFB-80D8-09F73D40F493}" destId="{99DC39E6-3AD6-4064-861C-F83AAC913D7B}" srcOrd="0" destOrd="0" parTransId="{0294BAF7-F916-43A0-AEEB-CC7FE0963027}" sibTransId="{9FE3FEC9-8642-41A9-B5E5-DC445DB6517E}"/>
    <dgm:cxn modelId="{D63D7460-0B95-4541-B404-E526843D209A}" type="presOf" srcId="{AC12FBE2-1BD5-4AFB-80D8-09F73D40F493}" destId="{83301D93-3B88-4D4A-AAA3-81F209323632}" srcOrd="0" destOrd="0" presId="urn:microsoft.com/office/officeart/2018/2/layout/IconVerticalSolidList"/>
    <dgm:cxn modelId="{6792E54B-0DB5-46AC-BBC8-A09E93EE62EC}" type="presOf" srcId="{3F895217-96B4-4712-9BB2-8FD78FE22ADD}" destId="{0566F348-D2DC-47AD-9095-A955140126A4}" srcOrd="0" destOrd="0" presId="urn:microsoft.com/office/officeart/2018/2/layout/IconVerticalSolidList"/>
    <dgm:cxn modelId="{4B165E73-115A-48AC-B738-1E960561BACF}" srcId="{AC12FBE2-1BD5-4AFB-80D8-09F73D40F493}" destId="{3F895217-96B4-4712-9BB2-8FD78FE22ADD}" srcOrd="1" destOrd="0" parTransId="{A84D25FF-0339-4007-85CD-F132DE72E430}" sibTransId="{189922B9-D2BD-4BA6-BE2F-D65DDA255A87}"/>
    <dgm:cxn modelId="{232932AF-7C73-48D8-868D-9D4F6651002B}" type="presOf" srcId="{1B648E13-9C73-4D83-A4BC-D60D745EF823}" destId="{D08EC3F3-10BD-4B64-8BC7-AE1D36FB20E8}" srcOrd="0" destOrd="0" presId="urn:microsoft.com/office/officeart/2018/2/layout/IconVerticalSolidList"/>
    <dgm:cxn modelId="{4A2F53D5-A063-49D1-92E6-D08A089A5AF9}" srcId="{AC12FBE2-1BD5-4AFB-80D8-09F73D40F493}" destId="{1B648E13-9C73-4D83-A4BC-D60D745EF823}" srcOrd="2" destOrd="0" parTransId="{E142AD15-8770-43BB-8B24-3F6CACCE99C8}" sibTransId="{2706A71F-7A11-4C0C-AA81-1967790B79E0}"/>
    <dgm:cxn modelId="{011E2697-A7A7-4997-A458-E586A85F14BD}" type="presParOf" srcId="{83301D93-3B88-4D4A-AAA3-81F209323632}" destId="{1A7A65E4-DCC2-439B-9CD8-51036A5A718C}" srcOrd="0" destOrd="0" presId="urn:microsoft.com/office/officeart/2018/2/layout/IconVerticalSolidList"/>
    <dgm:cxn modelId="{C9B5162F-B28D-4609-8D56-8BC4FF999C0F}" type="presParOf" srcId="{1A7A65E4-DCC2-439B-9CD8-51036A5A718C}" destId="{EC317DD8-FAC7-4FA1-AC0E-D7C4F8FF0BE2}" srcOrd="0" destOrd="0" presId="urn:microsoft.com/office/officeart/2018/2/layout/IconVerticalSolidList"/>
    <dgm:cxn modelId="{DFD780DE-0AA9-4430-8ECE-86145966F5FB}" type="presParOf" srcId="{1A7A65E4-DCC2-439B-9CD8-51036A5A718C}" destId="{C7BE3EE7-A293-4538-BC1A-DE0BE6452CE1}" srcOrd="1" destOrd="0" presId="urn:microsoft.com/office/officeart/2018/2/layout/IconVerticalSolidList"/>
    <dgm:cxn modelId="{C915153F-97C1-4212-BAD5-3D78851FED9D}" type="presParOf" srcId="{1A7A65E4-DCC2-439B-9CD8-51036A5A718C}" destId="{5D87807E-24F5-488B-8F9F-921A786D0451}" srcOrd="2" destOrd="0" presId="urn:microsoft.com/office/officeart/2018/2/layout/IconVerticalSolidList"/>
    <dgm:cxn modelId="{6AEC4B31-9D11-47CE-A33D-E4A3F07BF54B}" type="presParOf" srcId="{1A7A65E4-DCC2-439B-9CD8-51036A5A718C}" destId="{5627E343-2616-4B3F-B61C-E0B0BC72E4B7}" srcOrd="3" destOrd="0" presId="urn:microsoft.com/office/officeart/2018/2/layout/IconVerticalSolidList"/>
    <dgm:cxn modelId="{8C6A6241-EB38-4571-8A4F-38C008D66B4A}" type="presParOf" srcId="{83301D93-3B88-4D4A-AAA3-81F209323632}" destId="{7443E3B0-2E0E-4B8C-9428-9322EB01A7B3}" srcOrd="1" destOrd="0" presId="urn:microsoft.com/office/officeart/2018/2/layout/IconVerticalSolidList"/>
    <dgm:cxn modelId="{4EBB11BE-B83A-48CA-A893-AD286AF26A9E}" type="presParOf" srcId="{83301D93-3B88-4D4A-AAA3-81F209323632}" destId="{B05BB50E-047E-45DD-8A75-8D745557107C}" srcOrd="2" destOrd="0" presId="urn:microsoft.com/office/officeart/2018/2/layout/IconVerticalSolidList"/>
    <dgm:cxn modelId="{01A30CD9-9159-4F29-BFA1-DF3D5D53959B}" type="presParOf" srcId="{B05BB50E-047E-45DD-8A75-8D745557107C}" destId="{B56D9C46-FBF6-4910-91C1-7C0A6346412F}" srcOrd="0" destOrd="0" presId="urn:microsoft.com/office/officeart/2018/2/layout/IconVerticalSolidList"/>
    <dgm:cxn modelId="{1CD1CB4F-A925-4A74-90CE-99F973A5BEBD}" type="presParOf" srcId="{B05BB50E-047E-45DD-8A75-8D745557107C}" destId="{A13D8AE9-835F-4A96-8324-C18B40C3E44C}" srcOrd="1" destOrd="0" presId="urn:microsoft.com/office/officeart/2018/2/layout/IconVerticalSolidList"/>
    <dgm:cxn modelId="{F133691D-2CE0-4E68-AF18-534FD7B20448}" type="presParOf" srcId="{B05BB50E-047E-45DD-8A75-8D745557107C}" destId="{05EBF87E-7DD8-421C-B95B-69521A9992F3}" srcOrd="2" destOrd="0" presId="urn:microsoft.com/office/officeart/2018/2/layout/IconVerticalSolidList"/>
    <dgm:cxn modelId="{19C3A7FB-9092-49E5-88BA-5ADD7BB19B1B}" type="presParOf" srcId="{B05BB50E-047E-45DD-8A75-8D745557107C}" destId="{0566F348-D2DC-47AD-9095-A955140126A4}" srcOrd="3" destOrd="0" presId="urn:microsoft.com/office/officeart/2018/2/layout/IconVerticalSolidList"/>
    <dgm:cxn modelId="{8B35186E-22B2-423F-94EF-8C0340E3D97D}" type="presParOf" srcId="{83301D93-3B88-4D4A-AAA3-81F209323632}" destId="{DA288C40-9B15-49E3-B18C-D850E95233FF}" srcOrd="3" destOrd="0" presId="urn:microsoft.com/office/officeart/2018/2/layout/IconVerticalSolidList"/>
    <dgm:cxn modelId="{3009FD8D-1032-474D-818E-F8BF752AB492}" type="presParOf" srcId="{83301D93-3B88-4D4A-AAA3-81F209323632}" destId="{AA8B0EB5-4043-4303-A4E5-B08956B3E4EB}" srcOrd="4" destOrd="0" presId="urn:microsoft.com/office/officeart/2018/2/layout/IconVerticalSolidList"/>
    <dgm:cxn modelId="{C4772613-47CB-4C38-9950-E010AB36EDC3}" type="presParOf" srcId="{AA8B0EB5-4043-4303-A4E5-B08956B3E4EB}" destId="{C851F072-0469-4FE4-B488-2BE4C9362E5B}" srcOrd="0" destOrd="0" presId="urn:microsoft.com/office/officeart/2018/2/layout/IconVerticalSolidList"/>
    <dgm:cxn modelId="{7D237D9C-427F-4890-9095-D8730ED8A5E0}" type="presParOf" srcId="{AA8B0EB5-4043-4303-A4E5-B08956B3E4EB}" destId="{E3C0D764-3370-4BCF-BC65-F726F4180BBE}" srcOrd="1" destOrd="0" presId="urn:microsoft.com/office/officeart/2018/2/layout/IconVerticalSolidList"/>
    <dgm:cxn modelId="{6645F14A-508D-4BCA-85CB-2E403E257E2B}" type="presParOf" srcId="{AA8B0EB5-4043-4303-A4E5-B08956B3E4EB}" destId="{1F19E828-FA63-4AF9-9596-2F3DD9D896CA}" srcOrd="2" destOrd="0" presId="urn:microsoft.com/office/officeart/2018/2/layout/IconVerticalSolidList"/>
    <dgm:cxn modelId="{16BA9B7C-7AE6-4305-A402-DF2A4E63F20A}" type="presParOf" srcId="{AA8B0EB5-4043-4303-A4E5-B08956B3E4EB}" destId="{D08EC3F3-10BD-4B64-8BC7-AE1D36FB20E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D750F-3CDB-4060-AE90-85F41DF53996}">
      <dsp:nvSpPr>
        <dsp:cNvPr id="0" name=""/>
        <dsp:cNvSpPr/>
      </dsp:nvSpPr>
      <dsp:spPr>
        <a:xfrm>
          <a:off x="0" y="565145"/>
          <a:ext cx="4435078" cy="104334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945A3-D334-4C2B-A33B-221FD6C45F47}">
      <dsp:nvSpPr>
        <dsp:cNvPr id="0" name=""/>
        <dsp:cNvSpPr/>
      </dsp:nvSpPr>
      <dsp:spPr>
        <a:xfrm>
          <a:off x="315611" y="799897"/>
          <a:ext cx="573839" cy="5738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66B2F-2E8C-42EE-AC66-61803C1A3BE0}">
      <dsp:nvSpPr>
        <dsp:cNvPr id="0" name=""/>
        <dsp:cNvSpPr/>
      </dsp:nvSpPr>
      <dsp:spPr>
        <a:xfrm>
          <a:off x="1205063" y="565145"/>
          <a:ext cx="3230014" cy="1043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21" tIns="110421" rIns="110421" bIns="1104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Microsoft lacks the knowledge of the movie production sector despite the desire to venture into the market.</a:t>
          </a:r>
          <a:endParaRPr lang="en-US" sz="1500" kern="1200"/>
        </a:p>
      </dsp:txBody>
      <dsp:txXfrm>
        <a:off x="1205063" y="565145"/>
        <a:ext cx="3230014" cy="1043344"/>
      </dsp:txXfrm>
    </dsp:sp>
    <dsp:sp modelId="{0E75E9E2-E162-4CEA-B218-BB883F1106A0}">
      <dsp:nvSpPr>
        <dsp:cNvPr id="0" name=""/>
        <dsp:cNvSpPr/>
      </dsp:nvSpPr>
      <dsp:spPr>
        <a:xfrm>
          <a:off x="0" y="1869326"/>
          <a:ext cx="4435078" cy="104334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2C66F-6DBF-4DFC-8050-D90CEEAD7253}">
      <dsp:nvSpPr>
        <dsp:cNvPr id="0" name=""/>
        <dsp:cNvSpPr/>
      </dsp:nvSpPr>
      <dsp:spPr>
        <a:xfrm>
          <a:off x="315611" y="2104078"/>
          <a:ext cx="573839" cy="5738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9E761-F32B-45F2-B316-B6812C606993}">
      <dsp:nvSpPr>
        <dsp:cNvPr id="0" name=""/>
        <dsp:cNvSpPr/>
      </dsp:nvSpPr>
      <dsp:spPr>
        <a:xfrm>
          <a:off x="1205063" y="1869326"/>
          <a:ext cx="3230014" cy="1043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21" tIns="110421" rIns="110421" bIns="11042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Microsoft is a total newbie and wishes to understand which genres are most profitable and preferred, and also the studios to emulate and learn from</a:t>
          </a:r>
          <a:endParaRPr lang="en-US" sz="1500" kern="1200"/>
        </a:p>
      </dsp:txBody>
      <dsp:txXfrm>
        <a:off x="1205063" y="1869326"/>
        <a:ext cx="3230014" cy="10433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25EE3E-FAA7-494D-869F-B3A52677D2AA}">
      <dsp:nvSpPr>
        <dsp:cNvPr id="0" name=""/>
        <dsp:cNvSpPr/>
      </dsp:nvSpPr>
      <dsp:spPr>
        <a:xfrm>
          <a:off x="0" y="1804"/>
          <a:ext cx="4435078" cy="10111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F42785-834E-4544-AB7C-C38BECE239F4}">
      <dsp:nvSpPr>
        <dsp:cNvPr id="0" name=""/>
        <dsp:cNvSpPr/>
      </dsp:nvSpPr>
      <dsp:spPr>
        <a:xfrm>
          <a:off x="305882" y="229320"/>
          <a:ext cx="556693" cy="556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3F007-5C9E-4725-AFD1-142F6C7D9AB5}">
      <dsp:nvSpPr>
        <dsp:cNvPr id="0" name=""/>
        <dsp:cNvSpPr/>
      </dsp:nvSpPr>
      <dsp:spPr>
        <a:xfrm>
          <a:off x="1168459" y="1804"/>
          <a:ext cx="3158614" cy="101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21" tIns="107121" rIns="107121" bIns="1071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</a:t>
          </a:r>
          <a:r>
            <a:rPr lang="en-GB" sz="1400" b="1" kern="1200"/>
            <a:t>Data Gaps:</a:t>
          </a:r>
          <a:r>
            <a:rPr lang="en-GB" sz="1400" kern="1200"/>
            <a:t> Missing or incomplete data on revenues, and genres attributes may limit the accuracy of conclusions.</a:t>
          </a:r>
          <a:endParaRPr lang="en-US" sz="1400" kern="1200"/>
        </a:p>
      </dsp:txBody>
      <dsp:txXfrm>
        <a:off x="1168459" y="1804"/>
        <a:ext cx="3158614" cy="1012170"/>
      </dsp:txXfrm>
    </dsp:sp>
    <dsp:sp modelId="{253A96B9-D0D2-4A30-B320-F62B133F93B3}">
      <dsp:nvSpPr>
        <dsp:cNvPr id="0" name=""/>
        <dsp:cNvSpPr/>
      </dsp:nvSpPr>
      <dsp:spPr>
        <a:xfrm>
          <a:off x="0" y="1232822"/>
          <a:ext cx="4435078" cy="10111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5872F-C467-4902-A5AA-D8F7488F63A0}">
      <dsp:nvSpPr>
        <dsp:cNvPr id="0" name=""/>
        <dsp:cNvSpPr/>
      </dsp:nvSpPr>
      <dsp:spPr>
        <a:xfrm>
          <a:off x="305882" y="1460338"/>
          <a:ext cx="556693" cy="556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E51488-724F-42F2-9621-E11210B4DC7F}">
      <dsp:nvSpPr>
        <dsp:cNvPr id="0" name=""/>
        <dsp:cNvSpPr/>
      </dsp:nvSpPr>
      <dsp:spPr>
        <a:xfrm>
          <a:off x="1168459" y="1232822"/>
          <a:ext cx="3158614" cy="101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21" tIns="107121" rIns="107121" bIns="1071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Historical Bias:</a:t>
          </a:r>
          <a:r>
            <a:rPr lang="en-GB" sz="1400" kern="1200"/>
            <a:t> The analysis relies on historical data, which may not account for shifting audience preferences , emerging genres or adjusted revenues due to inflation .</a:t>
          </a:r>
          <a:endParaRPr lang="en-US" sz="1400" kern="1200"/>
        </a:p>
      </dsp:txBody>
      <dsp:txXfrm>
        <a:off x="1168459" y="1232822"/>
        <a:ext cx="3158614" cy="1012170"/>
      </dsp:txXfrm>
    </dsp:sp>
    <dsp:sp modelId="{8799FE75-0132-464F-BBB9-87FED25234C5}">
      <dsp:nvSpPr>
        <dsp:cNvPr id="0" name=""/>
        <dsp:cNvSpPr/>
      </dsp:nvSpPr>
      <dsp:spPr>
        <a:xfrm>
          <a:off x="0" y="2463841"/>
          <a:ext cx="4435078" cy="10111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CF6572-05C6-46CB-9948-FC9D11A2498B}">
      <dsp:nvSpPr>
        <dsp:cNvPr id="0" name=""/>
        <dsp:cNvSpPr/>
      </dsp:nvSpPr>
      <dsp:spPr>
        <a:xfrm>
          <a:off x="305882" y="2691357"/>
          <a:ext cx="556693" cy="556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8AA2F-62A9-4C8A-9C94-F5B6C373754E}">
      <dsp:nvSpPr>
        <dsp:cNvPr id="0" name=""/>
        <dsp:cNvSpPr/>
      </dsp:nvSpPr>
      <dsp:spPr>
        <a:xfrm>
          <a:off x="1168459" y="2463841"/>
          <a:ext cx="3158614" cy="1012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121" tIns="107121" rIns="107121" bIns="10712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/>
            <a:t>Multilabel Genres:</a:t>
          </a:r>
          <a:r>
            <a:rPr lang="en-GB" sz="1400" kern="1200"/>
            <a:t> Movies belonging to multiple genres could dilute the financial and audience impact attributed to a specific genre.</a:t>
          </a:r>
          <a:endParaRPr lang="en-US" sz="1400" kern="1200"/>
        </a:p>
      </dsp:txBody>
      <dsp:txXfrm>
        <a:off x="1168459" y="2463841"/>
        <a:ext cx="3158614" cy="10121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317DD8-FAC7-4FA1-AC0E-D7C4F8FF0BE2}">
      <dsp:nvSpPr>
        <dsp:cNvPr id="0" name=""/>
        <dsp:cNvSpPr/>
      </dsp:nvSpPr>
      <dsp:spPr>
        <a:xfrm>
          <a:off x="0" y="3500"/>
          <a:ext cx="4435078" cy="101019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E3EE7-A293-4538-BC1A-DE0BE6452CE1}">
      <dsp:nvSpPr>
        <dsp:cNvPr id="0" name=""/>
        <dsp:cNvSpPr/>
      </dsp:nvSpPr>
      <dsp:spPr>
        <a:xfrm>
          <a:off x="305583" y="230794"/>
          <a:ext cx="556150" cy="5556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7E343-2616-4B3F-B61C-E0B0BC72E4B7}">
      <dsp:nvSpPr>
        <dsp:cNvPr id="0" name=""/>
        <dsp:cNvSpPr/>
      </dsp:nvSpPr>
      <dsp:spPr>
        <a:xfrm>
          <a:off x="1167318" y="3500"/>
          <a:ext cx="3159212" cy="101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17" tIns="107017" rIns="107017" bIns="1070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Enhanced Data Quality:</a:t>
          </a:r>
          <a:r>
            <a:rPr lang="en-GB" sz="1400" kern="1200" dirty="0"/>
            <a:t> Filled in missing data, standardized formats across sources, and adjustment for inflation to ensure more accurate comparisons.</a:t>
          </a:r>
          <a:endParaRPr lang="en-US" sz="1400" kern="1200" dirty="0"/>
        </a:p>
      </dsp:txBody>
      <dsp:txXfrm>
        <a:off x="1167318" y="3500"/>
        <a:ext cx="3159212" cy="1011182"/>
      </dsp:txXfrm>
    </dsp:sp>
    <dsp:sp modelId="{B56D9C46-FBF6-4910-91C1-7C0A6346412F}">
      <dsp:nvSpPr>
        <dsp:cNvPr id="0" name=""/>
        <dsp:cNvSpPr/>
      </dsp:nvSpPr>
      <dsp:spPr>
        <a:xfrm>
          <a:off x="0" y="1233316"/>
          <a:ext cx="4435078" cy="101019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D8AE9-835F-4A96-8324-C18B40C3E44C}">
      <dsp:nvSpPr>
        <dsp:cNvPr id="0" name=""/>
        <dsp:cNvSpPr/>
      </dsp:nvSpPr>
      <dsp:spPr>
        <a:xfrm>
          <a:off x="305583" y="1460610"/>
          <a:ext cx="556150" cy="5556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6F348-D2DC-47AD-9095-A955140126A4}">
      <dsp:nvSpPr>
        <dsp:cNvPr id="0" name=""/>
        <dsp:cNvSpPr/>
      </dsp:nvSpPr>
      <dsp:spPr>
        <a:xfrm>
          <a:off x="1156245" y="1233316"/>
          <a:ext cx="3181358" cy="101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17" tIns="107017" rIns="107017" bIns="1070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Incorporation of Marketing Metrics:</a:t>
          </a:r>
          <a:r>
            <a:rPr lang="en-GB" sz="1400" kern="1200" dirty="0"/>
            <a:t> Inclusion of data on advertising budgets, promotional strategies, and audience engagement to provide a more holistic view of a movie's success.</a:t>
          </a:r>
          <a:endParaRPr lang="en-US" sz="1400" kern="1200" dirty="0"/>
        </a:p>
      </dsp:txBody>
      <dsp:txXfrm>
        <a:off x="1156245" y="1233316"/>
        <a:ext cx="3181358" cy="1011182"/>
      </dsp:txXfrm>
    </dsp:sp>
    <dsp:sp modelId="{C851F072-0469-4FE4-B488-2BE4C9362E5B}">
      <dsp:nvSpPr>
        <dsp:cNvPr id="0" name=""/>
        <dsp:cNvSpPr/>
      </dsp:nvSpPr>
      <dsp:spPr>
        <a:xfrm>
          <a:off x="0" y="2463133"/>
          <a:ext cx="4435078" cy="101019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0D764-3370-4BCF-BC65-F726F4180BBE}">
      <dsp:nvSpPr>
        <dsp:cNvPr id="0" name=""/>
        <dsp:cNvSpPr/>
      </dsp:nvSpPr>
      <dsp:spPr>
        <a:xfrm>
          <a:off x="305583" y="2690426"/>
          <a:ext cx="556150" cy="5556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EC3F3-10BD-4B64-8BC7-AE1D36FB20E8}">
      <dsp:nvSpPr>
        <dsp:cNvPr id="0" name=""/>
        <dsp:cNvSpPr/>
      </dsp:nvSpPr>
      <dsp:spPr>
        <a:xfrm>
          <a:off x="1167318" y="2463133"/>
          <a:ext cx="3159212" cy="1011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17" tIns="107017" rIns="107017" bIns="10701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/>
            <a:t>Exploration of Streaming Impact:</a:t>
          </a:r>
          <a:r>
            <a:rPr lang="en-GB" sz="1400" kern="1200" dirty="0"/>
            <a:t> With the rise of streaming </a:t>
          </a:r>
          <a:r>
            <a:rPr lang="en-GB" sz="1400" kern="1200" dirty="0" err="1"/>
            <a:t>platforms.There</a:t>
          </a:r>
          <a:r>
            <a:rPr lang="en-GB" sz="1400" kern="1200" dirty="0"/>
            <a:t> would be need to consider how simultaneous theatrical and online releases affect profitability.</a:t>
          </a:r>
          <a:endParaRPr lang="en-US" sz="1400" kern="1200" dirty="0"/>
        </a:p>
      </dsp:txBody>
      <dsp:txXfrm>
        <a:off x="1167318" y="2463133"/>
        <a:ext cx="3159212" cy="1011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90907FF4-36E1-ED94-E399-EE8220F90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>
            <a:extLst>
              <a:ext uri="{FF2B5EF4-FFF2-40B4-BE49-F238E27FC236}">
                <a16:creationId xmlns:a16="http://schemas.microsoft.com/office/drawing/2014/main" id="{433C5AA5-1CEF-FA28-5AB8-12B232D163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>
            <a:extLst>
              <a:ext uri="{FF2B5EF4-FFF2-40B4-BE49-F238E27FC236}">
                <a16:creationId xmlns:a16="http://schemas.microsoft.com/office/drawing/2014/main" id="{CD6894B1-EE0E-E7EC-8DC1-C96057371E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67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48E3157F-0EE6-0E4F-F2BE-75AC181BD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>
            <a:extLst>
              <a:ext uri="{FF2B5EF4-FFF2-40B4-BE49-F238E27FC236}">
                <a16:creationId xmlns:a16="http://schemas.microsoft.com/office/drawing/2014/main" id="{10A6F81D-9BFA-E7E0-778E-98A63CD6E5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>
            <a:extLst>
              <a:ext uri="{FF2B5EF4-FFF2-40B4-BE49-F238E27FC236}">
                <a16:creationId xmlns:a16="http://schemas.microsoft.com/office/drawing/2014/main" id="{14390810-9DAB-7652-C7F2-F8F3C9B286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153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7D95A65B-4AFB-5B9B-AF41-0E0B29DC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>
            <a:extLst>
              <a:ext uri="{FF2B5EF4-FFF2-40B4-BE49-F238E27FC236}">
                <a16:creationId xmlns:a16="http://schemas.microsoft.com/office/drawing/2014/main" id="{21230B93-4D9A-F83F-BBD9-4F895E8C69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>
            <a:extLst>
              <a:ext uri="{FF2B5EF4-FFF2-40B4-BE49-F238E27FC236}">
                <a16:creationId xmlns:a16="http://schemas.microsoft.com/office/drawing/2014/main" id="{DA4DEB9A-CD44-31E8-BD10-F3EA5A94CF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7605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07FF15E6-8258-9299-9867-356DA7DF6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8a55b5f358_0_50:notes">
            <a:extLst>
              <a:ext uri="{FF2B5EF4-FFF2-40B4-BE49-F238E27FC236}">
                <a16:creationId xmlns:a16="http://schemas.microsoft.com/office/drawing/2014/main" id="{1D8C0266-2E27-AAF5-52B0-4F95C931D8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8a55b5f358_0_50:notes">
            <a:extLst>
              <a:ext uri="{FF2B5EF4-FFF2-40B4-BE49-F238E27FC236}">
                <a16:creationId xmlns:a16="http://schemas.microsoft.com/office/drawing/2014/main" id="{7AB55021-9F95-88ED-6E96-CB6165C653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8861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BFB7CE1E-E576-1687-FC36-39BCB8682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8a55b5f358_0_81:notes">
            <a:extLst>
              <a:ext uri="{FF2B5EF4-FFF2-40B4-BE49-F238E27FC236}">
                <a16:creationId xmlns:a16="http://schemas.microsoft.com/office/drawing/2014/main" id="{46F3FD2A-B0E1-5FA9-4C4D-7CF37C1892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8a55b5f358_0_81:notes">
            <a:extLst>
              <a:ext uri="{FF2B5EF4-FFF2-40B4-BE49-F238E27FC236}">
                <a16:creationId xmlns:a16="http://schemas.microsoft.com/office/drawing/2014/main" id="{FBDDEE5B-2691-1F71-9045-3816369BBB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9787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068199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4452"/>
      </p:ext>
    </p:extLst>
  </p:cSld>
  <p:clrMapOvr>
    <a:masterClrMapping/>
  </p:clrMapOvr>
  <p:hf sldNum="0" hdr="0" ftr="0" dt="0"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54693"/>
      </p:ext>
    </p:extLst>
  </p:cSld>
  <p:clrMapOvr>
    <a:masterClrMapping/>
  </p:clrMapOvr>
  <p:hf sldNum="0" hdr="0" ftr="0" dt="0"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16521"/>
      </p:ext>
    </p:extLst>
  </p:cSld>
  <p:clrMapOvr>
    <a:masterClrMapping/>
  </p:clrMapOvr>
  <p:hf sldNum="0" hdr="0" ftr="0" dt="0"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890375"/>
      </p:ext>
    </p:extLst>
  </p:cSld>
  <p:clrMapOvr>
    <a:masterClrMapping/>
  </p:clrMapOvr>
  <p:hf sldNum="0" hdr="0" ftr="0" dt="0"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7618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0978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12769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75650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8561179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772392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894109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465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32635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5004542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837389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211072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26383715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6230152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135734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237639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9481703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23854928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878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8448144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9406772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58645596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67053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44178828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940316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2936638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36564467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7885057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868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714820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6710277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97744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6050963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714932"/>
      </p:ext>
    </p:extLst>
  </p:cSld>
  <p:clrMapOvr>
    <a:masterClrMapping/>
  </p:clrMapOvr>
  <p:hf sldNum="0" hdr="0" ft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144209"/>
      </p:ext>
    </p:extLst>
  </p:cSld>
  <p:clrMapOvr>
    <a:masterClrMapping/>
  </p:clrMapOvr>
  <p:hf sldNum="0" hdr="0" ft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0918861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119994"/>
      </p:ext>
    </p:extLst>
  </p:cSld>
  <p:clrMapOvr>
    <a:masterClrMapping/>
  </p:clrMapOvr>
  <p:hf sldNum="0" hdr="0" ft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928466"/>
      </p:ext>
    </p:extLst>
  </p:cSld>
  <p:clrMapOvr>
    <a:masterClrMapping/>
  </p:clrMapOvr>
  <p:hf sldNum="0" hdr="0" ft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552320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29950"/>
      </p:ext>
    </p:extLst>
  </p:cSld>
  <p:clrMapOvr>
    <a:masterClrMapping/>
  </p:clrMapOvr>
  <p:hf sldNum="0" hdr="0" ftr="0" dt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5226949"/>
      </p:ext>
    </p:extLst>
  </p:cSld>
  <p:clrMapOvr>
    <a:masterClrMapping/>
  </p:clrMapOvr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9077254"/>
      </p:ext>
    </p:extLst>
  </p:cSld>
  <p:clrMapOvr>
    <a:masterClrMapping/>
  </p:clrMapOvr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1845828"/>
      </p:ext>
    </p:extLst>
  </p:cSld>
  <p:clrMapOvr>
    <a:masterClrMapping/>
  </p:clrMapOvr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884012"/>
      </p:ext>
    </p:extLst>
  </p:cSld>
  <p:clrMapOvr>
    <a:masterClrMapping/>
  </p:clrMapOvr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764577"/>
      </p:ext>
    </p:extLst>
  </p:cSld>
  <p:clrMapOvr>
    <a:masterClrMapping/>
  </p:clrMapOvr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828410"/>
      </p:ext>
    </p:extLst>
  </p:cSld>
  <p:clrMapOvr>
    <a:masterClrMapping/>
  </p:clrMapOvr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650508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583701"/>
      </p:ext>
    </p:extLst>
  </p:cSld>
  <p:clrMapOvr>
    <a:masterClrMapping/>
  </p:clrMapOvr>
  <p:hf sldNum="0" hdr="0" ftr="0" dt="0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33683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714697"/>
      </p:ext>
    </p:extLst>
  </p:cSld>
  <p:clrMapOvr>
    <a:masterClrMapping/>
  </p:clrMapOvr>
  <p:hf sldNum="0" hdr="0" ftr="0" dt="0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284221"/>
      </p:ext>
    </p:extLst>
  </p:cSld>
  <p:clrMapOvr>
    <a:masterClrMapping/>
  </p:clrMapOvr>
  <p:hf sldNum="0" hdr="0" ft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243301"/>
      </p:ext>
    </p:extLst>
  </p:cSld>
  <p:clrMapOvr>
    <a:masterClrMapping/>
  </p:clrMapOvr>
  <p:hf sldNum="0" hdr="0" ft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18691"/>
      </p:ext>
    </p:extLst>
  </p:cSld>
  <p:clrMapOvr>
    <a:masterClrMapping/>
  </p:clrMapOvr>
  <p:hf sldNum="0" hdr="0" ft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4928176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968779"/>
      </p:ext>
    </p:extLst>
  </p:cSld>
  <p:clrMapOvr>
    <a:masterClrMapping/>
  </p:clrMapOvr>
  <p:hf sldNum="0" hdr="0" ft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782494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693062"/>
      </p:ext>
    </p:extLst>
  </p:cSld>
  <p:clrMapOvr>
    <a:masterClrMapping/>
  </p:clrMapOvr>
  <p:hf sldNum="0" hdr="0" ftr="0" dt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650407"/>
      </p:ext>
    </p:extLst>
  </p:cSld>
  <p:clrMapOvr>
    <a:masterClrMapping/>
  </p:clrMapOvr>
  <p:hf sldNum="0" hdr="0" ftr="0" dt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0880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24791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9008260"/>
      </p:ext>
    </p:extLst>
  </p:cSld>
  <p:clrMapOvr>
    <a:masterClrMapping/>
  </p:clrMapOvr>
  <p:hf sldNum="0" hdr="0" ftr="0" dt="0"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7587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87558632"/>
      </p:ext>
    </p:extLst>
  </p:cSld>
  <p:clrMapOvr>
    <a:masterClrMapping/>
  </p:clrMapOvr>
  <p:hf sldNum="0" hdr="0" ftr="0" dt="0"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469769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9850428"/>
      </p:ext>
    </p:extLst>
  </p:cSld>
  <p:clrMapOvr>
    <a:masterClrMapping/>
  </p:clrMapOvr>
  <p:hf sldNum="0" hdr="0" ftr="0" dt="0"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98174522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15503489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5634369"/>
      </p:ext>
    </p:extLst>
  </p:cSld>
  <p:clrMapOvr>
    <a:masterClrMapping/>
  </p:clrMapOvr>
  <p:hf sldNum="0" hdr="0" ftr="0" dt="0"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22791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98273155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906966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82E88-7C31-FC5C-0FDD-CF063CEBD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4420D-FD7A-A034-4050-9EF8EE235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B854-9D33-7E42-5786-53C9ED80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02E-729D-4EBB-96F8-2D638C7DECB5}" type="datetimeFigureOut">
              <a:rPr lang="en-KE" smtClean="0"/>
              <a:t>06/08/2025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A2BEF-EFBF-04CF-53BA-5A555C3FF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30B13-641A-83BC-CB80-B8C5E244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2618547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2C1E-A7A3-75CF-82B5-BE8254F0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18FCF-346E-4E44-BF17-1B8D046E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6246-D226-6646-5CEE-A4062871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02E-729D-4EBB-96F8-2D638C7DECB5}" type="datetimeFigureOut">
              <a:rPr lang="en-KE" smtClean="0"/>
              <a:t>06/08/2025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703C9-4849-EE5A-3400-D9AE7EEC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CBB3-C28A-9A88-47E3-F93D61EF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24083865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CD72-FB51-4E83-7CAC-8436732C9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EBB05-9E57-B704-C54C-05A2E85FF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1A621-8576-C498-30B3-CDC398947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02E-729D-4EBB-96F8-2D638C7DECB5}" type="datetimeFigureOut">
              <a:rPr lang="en-KE" smtClean="0"/>
              <a:t>06/08/2025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C4E2-06A2-EAEC-B82A-7241E60A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38EAC-9F18-B701-5492-9A70C7BD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67348417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B5CB-3475-BF49-110A-E831994A5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FF0A-ECA6-61DE-04D1-B7EBA5B63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8C69B-320B-7784-691A-A6C64E1FE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19DFB-F38E-5C30-5FB4-62D581B20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02E-729D-4EBB-96F8-2D638C7DECB5}" type="datetimeFigureOut">
              <a:rPr lang="en-KE" smtClean="0"/>
              <a:t>06/08/2025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C0647-5728-0DD2-18B8-C3976CBD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86A41-1CED-EAE4-09AF-4E840DF5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34661504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6140E-CB92-C5A4-0D51-F7583758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0D67F-2D72-42F5-8AC1-F77C8238E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D8A98-42DF-5ED1-9E65-5111BE68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F63A47-26B8-2324-C386-359B93822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24DBBD-8FEC-26D4-6049-51A0BD5D8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45F90-94A8-0936-6768-07E44466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02E-729D-4EBB-96F8-2D638C7DECB5}" type="datetimeFigureOut">
              <a:rPr lang="en-KE" smtClean="0"/>
              <a:t>06/08/2025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B8E3D6-28FB-54CB-CF41-4551F2BD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4CFA4-8F44-3E7A-F0C2-E480D538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02531569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BFA72-0A0C-C740-199C-A753AC99C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5A1E4-69C8-1E87-5DB5-3B8BAEA12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02E-729D-4EBB-96F8-2D638C7DECB5}" type="datetimeFigureOut">
              <a:rPr lang="en-KE" smtClean="0"/>
              <a:t>06/08/2025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AFFE9-3DF2-3781-FBD0-B321A9E4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8D4EF-FDE1-677F-8453-90FD7FA4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5734682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B922E-5B19-C05A-CB5C-EA5B200E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02E-729D-4EBB-96F8-2D638C7DECB5}" type="datetimeFigureOut">
              <a:rPr lang="en-KE" smtClean="0"/>
              <a:t>06/08/2025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75364F-E629-AEF6-EDCB-2651EE64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AF7FD-F517-B931-549B-B373B3B4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2285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EE394-5207-A95F-C238-A2C6AD3C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90DEC-FDAA-AFD7-A7D3-FBA74C572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EE521-068B-0220-322C-08D9F9A8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32A2F-0004-2CE8-6B91-06B350AE9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02E-729D-4EBB-96F8-2D638C7DECB5}" type="datetimeFigureOut">
              <a:rPr lang="en-KE" smtClean="0"/>
              <a:t>06/08/2025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28A9B7-3E1D-E7E9-6D58-B93E19B2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29410-5E52-4C02-5A11-E1325117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46540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2588-3F02-A086-486D-41A953FD4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130F3F-7D2D-4E85-133B-1BCF3830F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A4A33-26CA-D248-C7C1-A1C8659578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7785D-1761-A597-1F03-D614BF032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02E-729D-4EBB-96F8-2D638C7DECB5}" type="datetimeFigureOut">
              <a:rPr lang="en-KE" smtClean="0"/>
              <a:t>06/08/2025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DF7AD-4C51-EE3D-D455-AC515BD30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6A51B-9FF1-EF72-C0E4-D44045B9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239236"/>
      </p:ext>
    </p:extLst>
  </p:cSld>
  <p:clrMapOvr>
    <a:masterClrMapping/>
  </p:clrMapOvr>
  <p:hf sldNum="0" hdr="0" ftr="0" dt="0"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1418-216F-6236-B375-62DFF7BA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7D018-CECA-0788-2A0F-00C4F7D79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9DB6B-4001-AC92-6C70-BA11C788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02E-729D-4EBB-96F8-2D638C7DECB5}" type="datetimeFigureOut">
              <a:rPr lang="en-KE" smtClean="0"/>
              <a:t>06/08/2025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FC4C9-CF67-BFDD-0038-CC3BC2F95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D3947-EC6E-6021-6665-DDC264D1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2607322"/>
      </p:ext>
    </p:extLst>
  </p:cSld>
  <p:clrMapOvr>
    <a:masterClrMapping/>
  </p:clrMapOvr>
  <p:hf sldNum="0" hdr="0" ftr="0" dt="0"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DAEDB7-7152-BD34-9C98-C2172ADCE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4B52A-338A-6B7A-886F-9724CC2CF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2AB60-EFB3-EFD5-F82F-28C7CEE9F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602E-729D-4EBB-96F8-2D638C7DECB5}" type="datetimeFigureOut">
              <a:rPr lang="en-KE" smtClean="0"/>
              <a:t>06/08/2025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D6EF7-35D2-5BAF-47D7-CE500C985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9B4DA-CC78-A0C7-84FC-F68E9B40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04241430"/>
      </p:ext>
    </p:extLst>
  </p:cSld>
  <p:clrMapOvr>
    <a:masterClrMapping/>
  </p:clrMapOvr>
  <p:hf sldNum="0" hdr="0" ftr="0" dt="0"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3030904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393038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451561"/>
      </p:ext>
    </p:extLst>
  </p:cSld>
  <p:clrMapOvr>
    <a:masterClrMapping/>
  </p:clrMapOvr>
  <p:hf sldNum="0" hdr="0" ftr="0" dt="0"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690461"/>
      </p:ext>
    </p:extLst>
  </p:cSld>
  <p:clrMapOvr>
    <a:masterClrMapping/>
  </p:clrMapOvr>
  <p:hf sldNum="0" hdr="0" ftr="0" dt="0"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419981"/>
      </p:ext>
    </p:extLst>
  </p:cSld>
  <p:clrMapOvr>
    <a:masterClrMapping/>
  </p:clrMapOvr>
  <p:hf sldNum="0" hdr="0" ftr="0" dt="0"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469431"/>
      </p:ext>
    </p:extLst>
  </p:cSld>
  <p:clrMapOvr>
    <a:masterClrMapping/>
  </p:clrMapOvr>
  <p:hf sldNum="0" hdr="0" ftr="0" dt="0"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3463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3" Type="http://schemas.openxmlformats.org/officeDocument/2006/relationships/slideLayout" Target="../slideLayouts/slideLayout42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heme" Target="../theme/theme4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image" Target="../media/image8.jp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slideLayout" Target="../slideLayouts/slideLayout81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9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84.xml"/><Relationship Id="rId7" Type="http://schemas.openxmlformats.org/officeDocument/2006/relationships/slideLayout" Target="../slideLayouts/slideLayout88.xml"/><Relationship Id="rId12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Relationship Id="rId6" Type="http://schemas.openxmlformats.org/officeDocument/2006/relationships/slideLayout" Target="../slideLayouts/slideLayout87.xml"/><Relationship Id="rId11" Type="http://schemas.openxmlformats.org/officeDocument/2006/relationships/slideLayout" Target="../slideLayouts/slideLayout92.xml"/><Relationship Id="rId5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91.xml"/><Relationship Id="rId4" Type="http://schemas.openxmlformats.org/officeDocument/2006/relationships/slideLayout" Target="../slideLayouts/slideLayout85.xml"/><Relationship Id="rId9" Type="http://schemas.openxmlformats.org/officeDocument/2006/relationships/slideLayout" Target="../slideLayouts/slideLayout9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1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96.xml"/><Relationship Id="rId7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97.xml"/><Relationship Id="rId9" Type="http://schemas.openxmlformats.org/officeDocument/2006/relationships/slideLayout" Target="../slideLayouts/slideLayout102.xml"/><Relationship Id="rId14" Type="http://schemas.openxmlformats.org/officeDocument/2006/relationships/image" Target="../media/image8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45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4176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212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37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6047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F9199E-B7BF-6976-C519-5F8F1DAE8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30A7D-1CAF-0D42-7834-4375104F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A9E1C-BFC3-36B5-7DA0-0BA670401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E602E-729D-4EBB-96F8-2D638C7DECB5}" type="datetimeFigureOut">
              <a:rPr lang="en-KE" smtClean="0"/>
              <a:t>06/08/2025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5FB8D-B315-684F-0887-B2ACF6785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7BC53-9FA4-9BDA-73F9-037E68C5C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6620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50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kimani.jacque@outlook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5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750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967315" y="479322"/>
            <a:ext cx="4689988" cy="2764512"/>
          </a:xfrm>
          <a:prstGeom prst="rect">
            <a:avLst/>
          </a:prstGeom>
        </p:spPr>
        <p:txBody>
          <a:bodyPr spcFirstLastPara="1" lIns="91425" tIns="91425" rIns="91425" bIns="91425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 dirty="0"/>
              <a:t>Microsoft_Studio_Project Research Analysis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4085303" y="3796146"/>
            <a:ext cx="3951852" cy="370621"/>
          </a:xfrm>
          <a:prstGeom prst="rect">
            <a:avLst/>
          </a:prstGeom>
        </p:spPr>
        <p:txBody>
          <a:bodyPr spcFirstLastPara="1" lIns="91425" tIns="91425" rIns="91425" bIns="91425" anchorCtr="0">
            <a:normAutofit fontScale="55000" lnSpcReduction="20000"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Author; Kimani Njambi</a:t>
            </a:r>
          </a:p>
        </p:txBody>
      </p:sp>
      <p:pic>
        <p:nvPicPr>
          <p:cNvPr id="5" name="Picture 4" descr="A movie reels and a clapper board&#10;&#10;AI-generated content may be incorrect.">
            <a:extLst>
              <a:ext uri="{FF2B5EF4-FFF2-40B4-BE49-F238E27FC236}">
                <a16:creationId xmlns:a16="http://schemas.microsoft.com/office/drawing/2014/main" id="{7664E80F-5723-2EC3-B2F1-CF93A29347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347" r="44458" b="2"/>
          <a:stretch>
            <a:fillRect/>
          </a:stretch>
        </p:blipFill>
        <p:spPr>
          <a:xfrm>
            <a:off x="475499" y="465540"/>
            <a:ext cx="3000986" cy="3815199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85303" y="3257550"/>
            <a:ext cx="422708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4750737"/>
            <a:ext cx="9143989" cy="498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Email:</a:t>
            </a:r>
            <a:r>
              <a:rPr lang="en" sz="2000" dirty="0"/>
              <a:t> </a:t>
            </a:r>
            <a:r>
              <a:rPr lang="en" sz="2000" u="sng" dirty="0">
                <a:solidFill>
                  <a:schemeClr val="hlink"/>
                </a:solidFill>
                <a:hlinkClick r:id="rId3"/>
              </a:rPr>
              <a:t>kimani.jacque@outlook.com</a:t>
            </a:r>
            <a:endParaRPr sz="2000" dirty="0"/>
          </a:p>
          <a:p>
            <a:pPr lvl="0"/>
            <a:r>
              <a:rPr lang="en" sz="2000" b="1" dirty="0"/>
              <a:t>GitHub:</a:t>
            </a:r>
            <a:r>
              <a:rPr lang="en" sz="2000" dirty="0"/>
              <a:t> @</a:t>
            </a:r>
            <a:r>
              <a:rPr lang="en-GB" dirty="0"/>
              <a:t> </a:t>
            </a:r>
            <a:r>
              <a:rPr lang="en-GB" sz="1600" dirty="0" err="1"/>
              <a:t>kimanijacque</a:t>
            </a:r>
            <a:r>
              <a:rPr lang="en-GB" sz="1600" dirty="0"/>
              <a:t> </a:t>
            </a:r>
            <a:br>
              <a:rPr lang="en-GB" dirty="0"/>
            </a:br>
            <a:r>
              <a:rPr lang="en" sz="2000" b="1" dirty="0"/>
              <a:t>LinkedIn:</a:t>
            </a:r>
            <a:r>
              <a:rPr lang="en" sz="2000" dirty="0"/>
              <a:t> </a:t>
            </a:r>
            <a:r>
              <a:rPr lang="en-GB" sz="2000" u="sng" dirty="0">
                <a:solidFill>
                  <a:schemeClr val="hlink"/>
                </a:solidFill>
              </a:rPr>
              <a:t>https://www.linkedin.com/in/jackline-kimani-39642597/</a:t>
            </a: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6350"/>
            <a:ext cx="9144001" cy="5149850"/>
            <a:chOff x="0" y="-8467"/>
            <a:chExt cx="12192000" cy="6866467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7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77" name="Isosceles Triangle 76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7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7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8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</p:grp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4152550" y="457200"/>
            <a:ext cx="2802951" cy="990600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</a:pPr>
            <a:r>
              <a:rPr lang="en-US" sz="3600" b="1" u="sng"/>
              <a:t>Summary</a:t>
            </a: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907172" y="1620441"/>
            <a:ext cx="3048329" cy="291058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None/>
            </a:pPr>
            <a:r>
              <a:rPr lang="en-US" sz="1100" dirty="0"/>
              <a:t>Based on the Analysis with the help of Python </a:t>
            </a:r>
            <a:r>
              <a:rPr lang="en-US" sz="1100" dirty="0" err="1"/>
              <a:t>software;Several</a:t>
            </a:r>
            <a:r>
              <a:rPr lang="en-US" sz="1100" dirty="0"/>
              <a:t> patterns emerged regarding the Movie production sector.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The market has domineering studios from whom Microsoft would take learnings like Disney, Fox and Universal.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As a new entrant, there would be need to; focus on underserved film genres to build market presence.</a:t>
            </a:r>
          </a:p>
          <a:p>
            <a:pPr marL="0" lvl="0" indent="0" defTabSz="457200">
              <a:lnSpc>
                <a:spcPct val="90000"/>
              </a:lnSpc>
              <a:spcBef>
                <a:spcPts val="1000"/>
              </a:spcBef>
              <a:buSzPct val="80000"/>
              <a:buFont typeface="Wingdings 3" charset="2"/>
              <a:buChar char=""/>
            </a:pPr>
            <a:r>
              <a:rPr lang="en-US" sz="1100" dirty="0"/>
              <a:t>Focus on genres that cover across cultural </a:t>
            </a:r>
            <a:r>
              <a:rPr lang="en-US" sz="1100" dirty="0" err="1"/>
              <a:t>contexts,as</a:t>
            </a:r>
            <a:r>
              <a:rPr lang="en-US" sz="1100" dirty="0"/>
              <a:t> seen in the oversees revenues surpassing the domestic revenues.</a:t>
            </a:r>
          </a:p>
        </p:txBody>
      </p:sp>
      <p:pic>
        <p:nvPicPr>
          <p:cNvPr id="68" name="Picture 67" descr="close up of man finger on stock market charts">
            <a:extLst>
              <a:ext uri="{FF2B5EF4-FFF2-40B4-BE49-F238E27FC236}">
                <a16:creationId xmlns:a16="http://schemas.microsoft.com/office/drawing/2014/main" id="{04A8D9D9-3949-4B60-8470-194820D368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93" r="35797"/>
          <a:stretch>
            <a:fillRect/>
          </a:stretch>
        </p:blipFill>
        <p:spPr>
          <a:xfrm>
            <a:off x="20" y="10"/>
            <a:ext cx="4046200" cy="5143490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4249615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88684" y="1727285"/>
            <a:ext cx="2454070" cy="20056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93700" defTabSz="914400">
              <a:spcBef>
                <a:spcPct val="0"/>
              </a:spcBef>
              <a:buSzPts val="2600"/>
            </a:pPr>
            <a:r>
              <a:rPr lang="en-US" sz="3200"/>
              <a:t>Business Problem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609906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2341872"/>
            <a:ext cx="2647617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Google Shape;72;p15">
            <a:extLst>
              <a:ext uri="{FF2B5EF4-FFF2-40B4-BE49-F238E27FC236}">
                <a16:creationId xmlns:a16="http://schemas.microsoft.com/office/drawing/2014/main" id="{E4CC2898-CD32-E0C0-0850-F209A4806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402755"/>
              </p:ext>
            </p:extLst>
          </p:nvPr>
        </p:nvGraphicFramePr>
        <p:xfrm>
          <a:off x="3856434" y="602456"/>
          <a:ext cx="4435078" cy="347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0">
          <a:extLst>
            <a:ext uri="{FF2B5EF4-FFF2-40B4-BE49-F238E27FC236}">
              <a16:creationId xmlns:a16="http://schemas.microsoft.com/office/drawing/2014/main" id="{E0112080-06D2-41EB-D4F6-D7AD4A63F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614F7DB2-2747-44B1-8CCD-EA4CF6EAB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6B274392-2BAA-4EFD-A7A4-941ABF7B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4E9F97B-B428-4C46-8004-BC4A40DEF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6C42F04-DEA1-45C3-9F84-8B1652F9C9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DA860151-6D39-4EDD-99B8-908690A0D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C02D87C-1E23-4B24-AFE6-A85743C72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97" y="352425"/>
            <a:ext cx="2771251" cy="443865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51" y="476631"/>
            <a:ext cx="2523744" cy="4190238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09E0A0E3-48D5-DB8D-B9CB-55A6CA17EA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4081" y="716067"/>
            <a:ext cx="2047810" cy="3709502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93700" defTabSz="457200">
              <a:spcBef>
                <a:spcPct val="0"/>
              </a:spcBef>
              <a:buSzPts val="2600"/>
            </a:pPr>
            <a:r>
              <a:rPr lang="en-US" sz="2800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0"/>
            <a:ext cx="5653278" cy="51435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1CA344E-6084-D93D-DDE5-5DBFFB1E44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5700" y="352425"/>
            <a:ext cx="4465223" cy="4054476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11430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700" dirty="0"/>
              <a:t>Provided zipped datafiles from Box Office Mojo dataset were ;</a:t>
            </a:r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700" dirty="0" err="1"/>
              <a:t>bom.movie_gross</a:t>
            </a:r>
            <a:endParaRPr lang="en-US" sz="1700" dirty="0"/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700" dirty="0" err="1"/>
              <a:t>imdb.title.basics</a:t>
            </a:r>
            <a:endParaRPr lang="en-US" sz="1700" dirty="0"/>
          </a:p>
          <a:p>
            <a:pPr lvl="1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700" dirty="0" err="1"/>
              <a:t>imdb.title.ratings</a:t>
            </a:r>
            <a:endParaRPr lang="en-US" sz="1700" dirty="0"/>
          </a:p>
          <a:p>
            <a:pPr marL="6350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700" dirty="0"/>
              <a:t>With the title columns as;</a:t>
            </a:r>
          </a:p>
          <a:p>
            <a:pPr marL="6350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700" dirty="0"/>
              <a:t>Index(['title', 'studio', '</a:t>
            </a:r>
            <a:r>
              <a:rPr lang="en-US" sz="1700" dirty="0" err="1"/>
              <a:t>domestic_gross</a:t>
            </a:r>
            <a:r>
              <a:rPr lang="en-US" sz="1700" dirty="0"/>
              <a:t>', '</a:t>
            </a:r>
            <a:r>
              <a:rPr lang="en-US" sz="1700" dirty="0" err="1"/>
              <a:t>foreign_gross</a:t>
            </a:r>
            <a:r>
              <a:rPr lang="en-US" sz="1700" dirty="0"/>
              <a:t>', 'year'], </a:t>
            </a:r>
            <a:r>
              <a:rPr lang="en-US" sz="1700" dirty="0" err="1"/>
              <a:t>dtype</a:t>
            </a:r>
            <a:r>
              <a:rPr lang="en-US" sz="1700" dirty="0"/>
              <a:t>='object') Index(['</a:t>
            </a:r>
            <a:r>
              <a:rPr lang="en-US" sz="1700" dirty="0" err="1"/>
              <a:t>tconst</a:t>
            </a:r>
            <a:r>
              <a:rPr lang="en-US" sz="1700" dirty="0"/>
              <a:t>', '</a:t>
            </a:r>
            <a:r>
              <a:rPr lang="en-US" sz="1700" dirty="0" err="1"/>
              <a:t>primary_title</a:t>
            </a:r>
            <a:r>
              <a:rPr lang="en-US" sz="1700" dirty="0"/>
              <a:t>', '</a:t>
            </a:r>
            <a:r>
              <a:rPr lang="en-US" sz="1700" dirty="0" err="1"/>
              <a:t>original_title</a:t>
            </a:r>
            <a:r>
              <a:rPr lang="en-US" sz="1700" dirty="0"/>
              <a:t>', '</a:t>
            </a:r>
            <a:r>
              <a:rPr lang="en-US" sz="1700" dirty="0" err="1"/>
              <a:t>start_year</a:t>
            </a:r>
            <a:r>
              <a:rPr lang="en-US" sz="1700" dirty="0"/>
              <a:t>', '</a:t>
            </a:r>
            <a:r>
              <a:rPr lang="en-US" sz="1700" dirty="0" err="1"/>
              <a:t>runtime_minutes</a:t>
            </a:r>
            <a:r>
              <a:rPr lang="en-US" sz="1700" dirty="0"/>
              <a:t>', 'genres'], </a:t>
            </a:r>
            <a:r>
              <a:rPr lang="en-US" sz="1700" dirty="0" err="1"/>
              <a:t>dtype</a:t>
            </a:r>
            <a:r>
              <a:rPr lang="en-US" sz="1700" dirty="0"/>
              <a:t>='object’) </a:t>
            </a:r>
          </a:p>
          <a:p>
            <a:pPr marL="63500" lvl="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700" dirty="0"/>
              <a:t>Index(['</a:t>
            </a:r>
            <a:r>
              <a:rPr lang="en-US" sz="1700" dirty="0" err="1"/>
              <a:t>tconst</a:t>
            </a:r>
            <a:r>
              <a:rPr lang="en-US" sz="1700" dirty="0"/>
              <a:t>', '</a:t>
            </a:r>
            <a:r>
              <a:rPr lang="en-US" sz="1700" dirty="0" err="1"/>
              <a:t>averagerating</a:t>
            </a:r>
            <a:r>
              <a:rPr lang="en-US" sz="1700" dirty="0"/>
              <a:t>', '</a:t>
            </a:r>
            <a:r>
              <a:rPr lang="en-US" sz="1700" dirty="0" err="1"/>
              <a:t>numvotes</a:t>
            </a:r>
            <a:r>
              <a:rPr lang="en-US" sz="1700" dirty="0"/>
              <a:t>'], </a:t>
            </a:r>
            <a:r>
              <a:rPr lang="en-US" sz="1700" dirty="0" err="1"/>
              <a:t>dtype</a:t>
            </a:r>
            <a:r>
              <a:rPr lang="en-US" sz="1700" dirty="0"/>
              <a:t>='object')</a:t>
            </a:r>
          </a:p>
        </p:txBody>
      </p:sp>
    </p:spTree>
    <p:extLst>
      <p:ext uri="{BB962C8B-B14F-4D97-AF65-F5344CB8AC3E}">
        <p14:creationId xmlns:p14="http://schemas.microsoft.com/office/powerpoint/2010/main" val="3631803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Shape 70">
          <a:extLst>
            <a:ext uri="{FF2B5EF4-FFF2-40B4-BE49-F238E27FC236}">
              <a16:creationId xmlns:a16="http://schemas.microsoft.com/office/drawing/2014/main" id="{CE2A19D6-133B-02CA-5E5C-C2F4922C5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3F6D81C7-B083-478E-82FE-089A8CB72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1802" y="0"/>
            <a:ext cx="9172471" cy="5142160"/>
            <a:chOff x="-15736" y="0"/>
            <a:chExt cx="12229962" cy="6856214"/>
          </a:xfrm>
        </p:grpSpPr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8398EDA2-4889-433D-AC01-5214D79764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0099D46A-AF52-46FD-938B-D31189460A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KE"/>
            </a:p>
          </p:txBody>
        </p:sp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C933E919-C473-4F0E-9DBC-CC65FC9E9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02" name="Picture 101">
              <a:extLst>
                <a:ext uri="{FF2B5EF4-FFF2-40B4-BE49-F238E27FC236}">
                  <a16:creationId xmlns:a16="http://schemas.microsoft.com/office/drawing/2014/main" id="{FBBF3BDD-5C99-4FDC-BBCB-E711359D93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06B54F2-CD11-4359-A7D6-DA7C76C09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7126" y="181609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DF00875A-720B-4E85-D81E-115D62A189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1551" y="736599"/>
            <a:ext cx="7200897" cy="977900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457200" lvl="0" indent="-393700" defTabSz="457200">
              <a:spcBef>
                <a:spcPct val="0"/>
              </a:spcBef>
              <a:buSzPts val="2600"/>
            </a:pPr>
            <a:r>
              <a:rPr lang="en-US" sz="4400">
                <a:solidFill>
                  <a:srgbClr val="262626"/>
                </a:solidFill>
              </a:rPr>
              <a:t>Methods</a:t>
            </a:r>
          </a:p>
        </p:txBody>
      </p:sp>
      <p:sp>
        <p:nvSpPr>
          <p:cNvPr id="114" name="Google Shape;72;p15">
            <a:extLst>
              <a:ext uri="{FF2B5EF4-FFF2-40B4-BE49-F238E27FC236}">
                <a16:creationId xmlns:a16="http://schemas.microsoft.com/office/drawing/2014/main" id="{764ACA6D-CDFD-4AE8-1037-55C6F5D560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71551" y="1917698"/>
            <a:ext cx="4877706" cy="2690579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/>
          </a:bodyPr>
          <a:lstStyle/>
          <a:p>
            <a:pPr marL="11430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200" b="1" dirty="0">
                <a:solidFill>
                  <a:srgbClr val="262626"/>
                </a:solidFill>
                <a:latin typeface="Tenorite" panose="00000500000000000000" pitchFamily="2" charset="0"/>
              </a:rPr>
              <a:t>Data cleaning and preparation-</a:t>
            </a:r>
            <a:r>
              <a:rPr lang="en-US" sz="1200" dirty="0">
                <a:solidFill>
                  <a:srgbClr val="262626"/>
                </a:solidFill>
                <a:latin typeface="Tenorite" panose="00000500000000000000" pitchFamily="2" charset="0"/>
              </a:rPr>
              <a:t>&gt; Handling multi-genre </a:t>
            </a:r>
            <a:r>
              <a:rPr lang="en-US" sz="1200" dirty="0" err="1">
                <a:solidFill>
                  <a:srgbClr val="262626"/>
                </a:solidFill>
                <a:latin typeface="Tenorite" panose="00000500000000000000" pitchFamily="2" charset="0"/>
              </a:rPr>
              <a:t>fims</a:t>
            </a:r>
            <a:r>
              <a:rPr lang="en-US" sz="1200" dirty="0">
                <a:solidFill>
                  <a:srgbClr val="262626"/>
                </a:solidFill>
                <a:latin typeface="Tenorite" panose="00000500000000000000" pitchFamily="2" charset="0"/>
              </a:rPr>
              <a:t>, Removing irrelevant entries like ‘</a:t>
            </a:r>
            <a:r>
              <a:rPr lang="en-US" sz="1200" dirty="0" err="1">
                <a:solidFill>
                  <a:srgbClr val="262626"/>
                </a:solidFill>
                <a:latin typeface="Tenorite" panose="00000500000000000000" pitchFamily="2" charset="0"/>
              </a:rPr>
              <a:t>Unkown</a:t>
            </a:r>
            <a:r>
              <a:rPr lang="en-US" sz="1200" dirty="0">
                <a:solidFill>
                  <a:srgbClr val="262626"/>
                </a:solidFill>
                <a:latin typeface="Tenorite" panose="00000500000000000000" pitchFamily="2" charset="0"/>
              </a:rPr>
              <a:t>’, Data Aggregation using .</a:t>
            </a:r>
            <a:r>
              <a:rPr lang="en-US" sz="1200" dirty="0" err="1">
                <a:solidFill>
                  <a:srgbClr val="262626"/>
                </a:solidFill>
                <a:latin typeface="Tenorite" panose="00000500000000000000" pitchFamily="2" charset="0"/>
              </a:rPr>
              <a:t>groupby</a:t>
            </a:r>
            <a:r>
              <a:rPr lang="en-US" sz="1200" dirty="0">
                <a:solidFill>
                  <a:srgbClr val="262626"/>
                </a:solidFill>
                <a:latin typeface="Tenorite" panose="00000500000000000000" pitchFamily="2" charset="0"/>
              </a:rPr>
              <a:t>().</a:t>
            </a:r>
          </a:p>
          <a:p>
            <a:pPr marL="11430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200" b="1" dirty="0">
                <a:solidFill>
                  <a:srgbClr val="262626"/>
                </a:solidFill>
                <a:latin typeface="Tenorite" panose="00000500000000000000" pitchFamily="2" charset="0"/>
              </a:rPr>
              <a:t>Descriptive Statistics </a:t>
            </a:r>
            <a:r>
              <a:rPr lang="en-US" sz="1200" dirty="0">
                <a:solidFill>
                  <a:srgbClr val="262626"/>
                </a:solidFill>
                <a:latin typeface="Tenorite" panose="00000500000000000000" pitchFamily="2" charset="0"/>
              </a:rPr>
              <a:t>-&gt; Mean and Sum calculations of </a:t>
            </a:r>
            <a:r>
              <a:rPr lang="en-US" sz="1200" dirty="0" err="1">
                <a:solidFill>
                  <a:srgbClr val="262626"/>
                </a:solidFill>
                <a:latin typeface="Tenorite" panose="00000500000000000000" pitchFamily="2" charset="0"/>
              </a:rPr>
              <a:t>eg</a:t>
            </a:r>
            <a:r>
              <a:rPr lang="en-US" sz="1200" dirty="0">
                <a:solidFill>
                  <a:srgbClr val="262626"/>
                </a:solidFill>
                <a:latin typeface="Tenorite" panose="00000500000000000000" pitchFamily="2" charset="0"/>
              </a:rPr>
              <a:t> avg gross revenue, avg ratings per genre, Sorting and ranking using .</a:t>
            </a:r>
            <a:r>
              <a:rPr lang="en-US" sz="1200" dirty="0" err="1">
                <a:solidFill>
                  <a:srgbClr val="262626"/>
                </a:solidFill>
                <a:latin typeface="Tenorite" panose="00000500000000000000" pitchFamily="2" charset="0"/>
              </a:rPr>
              <a:t>sort_values</a:t>
            </a:r>
            <a:r>
              <a:rPr lang="en-US" sz="1200" dirty="0">
                <a:solidFill>
                  <a:srgbClr val="262626"/>
                </a:solidFill>
                <a:latin typeface="Tenorite" panose="00000500000000000000" pitchFamily="2" charset="0"/>
              </a:rPr>
              <a:t>() to identify top studios, genres.</a:t>
            </a:r>
          </a:p>
          <a:p>
            <a:pPr marL="11430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200" b="1" dirty="0">
                <a:solidFill>
                  <a:srgbClr val="262626"/>
                </a:solidFill>
                <a:latin typeface="Tenorite" panose="00000500000000000000" pitchFamily="2" charset="0"/>
              </a:rPr>
              <a:t>Comparative Analysis;-&gt; </a:t>
            </a:r>
            <a:r>
              <a:rPr lang="en-US" sz="1200" dirty="0">
                <a:solidFill>
                  <a:srgbClr val="262626"/>
                </a:solidFill>
                <a:latin typeface="Tenorite" panose="00000500000000000000" pitchFamily="2" charset="0"/>
              </a:rPr>
              <a:t>Domestic vs Foreign revenue comparison, studio revenue comparison.</a:t>
            </a:r>
          </a:p>
          <a:p>
            <a:pPr marL="11430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200" b="1" dirty="0">
                <a:solidFill>
                  <a:srgbClr val="262626"/>
                </a:solidFill>
                <a:latin typeface="Tenorite" panose="00000500000000000000" pitchFamily="2" charset="0"/>
              </a:rPr>
              <a:t>Visual Analysis(Data Visualizations </a:t>
            </a:r>
            <a:r>
              <a:rPr lang="en-US" sz="1200" dirty="0">
                <a:solidFill>
                  <a:srgbClr val="262626"/>
                </a:solidFill>
                <a:latin typeface="Tenorite" panose="00000500000000000000" pitchFamily="2" charset="0"/>
              </a:rPr>
              <a:t>-&gt; Using bar charts, Boxplots(distribution), Histograms(distribution), Heatmap(correlations), scatter plot(relationship)</a:t>
            </a:r>
          </a:p>
          <a:p>
            <a:pPr marL="114300" indent="0" defTabSz="4572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SzPct val="115000"/>
              <a:buFont typeface="Arial"/>
              <a:buChar char="•"/>
            </a:pPr>
            <a:r>
              <a:rPr lang="en-US" sz="1200" b="1" dirty="0">
                <a:solidFill>
                  <a:srgbClr val="262626"/>
                </a:solidFill>
                <a:latin typeface="Tenorite" panose="00000500000000000000" pitchFamily="2" charset="0"/>
              </a:rPr>
              <a:t>Correlation and Relationship Analysis </a:t>
            </a:r>
            <a:r>
              <a:rPr lang="en-US" sz="1200" dirty="0">
                <a:solidFill>
                  <a:srgbClr val="262626"/>
                </a:solidFill>
                <a:latin typeface="Tenorite" panose="00000500000000000000" pitchFamily="2" charset="0"/>
              </a:rPr>
              <a:t>-&gt; Correlation matrix .</a:t>
            </a:r>
            <a:r>
              <a:rPr lang="en-US" sz="1200" dirty="0" err="1">
                <a:solidFill>
                  <a:srgbClr val="262626"/>
                </a:solidFill>
                <a:latin typeface="Tenorite" panose="00000500000000000000" pitchFamily="2" charset="0"/>
              </a:rPr>
              <a:t>corr</a:t>
            </a:r>
            <a:r>
              <a:rPr lang="en-US" sz="1200" dirty="0">
                <a:solidFill>
                  <a:srgbClr val="262626"/>
                </a:solidFill>
                <a:latin typeface="Tenorite" panose="00000500000000000000" pitchFamily="2" charset="0"/>
              </a:rPr>
              <a:t>() and </a:t>
            </a:r>
            <a:r>
              <a:rPr lang="en-US" sz="1200" dirty="0" err="1">
                <a:solidFill>
                  <a:srgbClr val="262626"/>
                </a:solidFill>
                <a:latin typeface="Tenorite" panose="00000500000000000000" pitchFamily="2" charset="0"/>
              </a:rPr>
              <a:t>sns.heatmap</a:t>
            </a:r>
            <a:r>
              <a:rPr lang="en-US" sz="1200" dirty="0">
                <a:solidFill>
                  <a:srgbClr val="262626"/>
                </a:solidFill>
                <a:latin typeface="Tenorite" panose="00000500000000000000" pitchFamily="2" charset="0"/>
              </a:rPr>
              <a:t>() to identify strengths and direction of relationships.</a:t>
            </a:r>
          </a:p>
        </p:txBody>
      </p:sp>
      <p:pic>
        <p:nvPicPr>
          <p:cNvPr id="95" name="Graphic 94" descr="Database">
            <a:extLst>
              <a:ext uri="{FF2B5EF4-FFF2-40B4-BE49-F238E27FC236}">
                <a16:creationId xmlns:a16="http://schemas.microsoft.com/office/drawing/2014/main" id="{27D0DA5F-A0BE-11B3-857A-4F9CDD5359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63769" y="2068227"/>
            <a:ext cx="2054796" cy="2054796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414413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F6120253-1089-93B7-FE28-52DD4347C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4E17B767-38BD-A8EA-FEDD-0F676D66A9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>
              <a:buSzPts val="2600"/>
              <a:buChar char="●"/>
            </a:pPr>
            <a:r>
              <a:rPr lang="en-GB" dirty="0"/>
              <a:t>Results</a:t>
            </a:r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361E8BE-A438-B587-DD33-134B99D96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GB" sz="2600" dirty="0"/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GB" sz="2600" dirty="0"/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lang="en-GB" sz="2600" dirty="0"/>
          </a:p>
          <a:p>
            <a:pPr marL="63500" lvl="0" indent="0" algn="l" rtl="0">
              <a:spcBef>
                <a:spcPts val="0"/>
              </a:spcBef>
              <a:spcAft>
                <a:spcPts val="0"/>
              </a:spcAft>
              <a:buSzPts val="2600"/>
              <a:buNone/>
            </a:pPr>
            <a:endParaRPr sz="2600" dirty="0"/>
          </a:p>
        </p:txBody>
      </p:sp>
      <p:sp>
        <p:nvSpPr>
          <p:cNvPr id="2" name="Google Shape;72;p15">
            <a:extLst>
              <a:ext uri="{FF2B5EF4-FFF2-40B4-BE49-F238E27FC236}">
                <a16:creationId xmlns:a16="http://schemas.microsoft.com/office/drawing/2014/main" id="{44DCCAFA-CB6E-6E0C-FCB6-A2288F631259}"/>
              </a:ext>
            </a:extLst>
          </p:cNvPr>
          <p:cNvSpPr txBox="1">
            <a:spLocks/>
          </p:cNvSpPr>
          <p:nvPr/>
        </p:nvSpPr>
        <p:spPr>
          <a:xfrm>
            <a:off x="201973" y="1017725"/>
            <a:ext cx="3566464" cy="4039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349250" indent="-285750">
              <a:buSzPts val="2600"/>
              <a:buFont typeface="Arial" panose="020B0604020202020204" pitchFamily="34" charset="0"/>
              <a:buChar char="•"/>
            </a:pPr>
            <a:r>
              <a:rPr lang="en-GB" sz="1200" b="1" dirty="0">
                <a:latin typeface="Tenorite" panose="00000500000000000000" pitchFamily="2" charset="0"/>
              </a:rPr>
              <a:t>Strong positive correlation; [0.79], Movies that perform well in the domestic market also tend to perform well in the foreign market, and vice-versa.</a:t>
            </a:r>
          </a:p>
          <a:p>
            <a:pPr marL="349250" indent="-285750">
              <a:buSzPts val="2600"/>
              <a:buFont typeface="Arial" panose="020B0604020202020204" pitchFamily="34" charset="0"/>
              <a:buChar char="•"/>
            </a:pPr>
            <a:r>
              <a:rPr lang="en-GB" sz="1200" b="1" dirty="0">
                <a:latin typeface="Tenorite" panose="00000500000000000000" pitchFamily="2" charset="0"/>
              </a:rPr>
              <a:t>Runtime and total gross showed a weak correlation; hence runtime is far from a decisive factor in financial performance.</a:t>
            </a:r>
          </a:p>
          <a:p>
            <a:pPr marL="349250" indent="-285750">
              <a:buSzPts val="2600"/>
              <a:buFont typeface="Arial" panose="020B0604020202020204" pitchFamily="34" charset="0"/>
              <a:buChar char="•"/>
            </a:pPr>
            <a:r>
              <a:rPr lang="en-GB" sz="1200" b="1" dirty="0">
                <a:latin typeface="Tenorite" panose="00000500000000000000" pitchFamily="2" charset="0"/>
              </a:rPr>
              <a:t>A strong correlation in domestic and foreign revenue reveals a mirror effect in success of a movie.</a:t>
            </a:r>
          </a:p>
          <a:p>
            <a:pPr marL="349250" indent="-285750">
              <a:buSzPts val="2600"/>
              <a:buFont typeface="Arial" panose="020B0604020202020204" pitchFamily="34" charset="0"/>
              <a:buChar char="•"/>
            </a:pPr>
            <a:r>
              <a:rPr lang="en-GB" sz="1200" b="1" dirty="0">
                <a:latin typeface="Tenorite" panose="00000500000000000000" pitchFamily="2" charset="0"/>
              </a:rPr>
              <a:t>Sci‑Fi, Adventure, and Animation emerge as the most lucrative categories in both domestic and foreign markets.</a:t>
            </a:r>
          </a:p>
          <a:p>
            <a:pPr marL="349250" indent="-285750">
              <a:buSzPts val="2600"/>
              <a:buFont typeface="Arial" panose="020B0604020202020204" pitchFamily="34" charset="0"/>
              <a:buChar char="•"/>
            </a:pPr>
            <a:r>
              <a:rPr lang="en-GB" sz="1200" b="1" dirty="0">
                <a:latin typeface="Tenorite" panose="00000500000000000000" pitchFamily="2" charset="0"/>
              </a:rPr>
              <a:t>Top tier studios like Buena/Disney, Fox, Universal, Warner Bros, Sony, Paramount are the to- go -to kind of studios for knowledge acquisition.</a:t>
            </a:r>
          </a:p>
          <a:p>
            <a:pPr marL="63500" indent="0">
              <a:buSzPts val="2600"/>
              <a:buNone/>
            </a:pPr>
            <a:endParaRPr lang="en-GB" sz="1200" dirty="0"/>
          </a:p>
          <a:p>
            <a:pPr marL="63500" indent="0">
              <a:buSzPts val="2600"/>
              <a:buNone/>
            </a:pPr>
            <a:endParaRPr lang="en-GB" sz="1200" dirty="0"/>
          </a:p>
          <a:p>
            <a:pPr marL="63500" indent="0">
              <a:buSzPts val="2600"/>
              <a:buNone/>
            </a:pPr>
            <a:endParaRPr lang="en-GB" sz="1200" dirty="0"/>
          </a:p>
          <a:p>
            <a:pPr marL="63500" indent="0">
              <a:buSzPts val="2600"/>
              <a:buNone/>
            </a:pPr>
            <a:endParaRPr lang="en-GB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9EC200-FAB2-207E-76D4-D48C393F6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164" y="1017725"/>
            <a:ext cx="5265836" cy="375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8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>
          <a:extLst>
            <a:ext uri="{FF2B5EF4-FFF2-40B4-BE49-F238E27FC236}">
              <a16:creationId xmlns:a16="http://schemas.microsoft.com/office/drawing/2014/main" id="{72B0415C-6A01-AF77-4DD7-276F3503A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C217D665-234B-9E32-5218-588C10840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3202" y="480060"/>
            <a:ext cx="3614166" cy="1110996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457200" lvl="0" indent="-393700" defTabSz="914400">
              <a:spcBef>
                <a:spcPct val="0"/>
              </a:spcBef>
              <a:buSzPts val="2600"/>
            </a:pPr>
            <a:r>
              <a:rPr lang="en-US" sz="41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Conclusions</a:t>
            </a:r>
          </a:p>
        </p:txBody>
      </p:sp>
      <p:sp>
        <p:nvSpPr>
          <p:cNvPr id="9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1779651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0939" y="4363"/>
                  <a:pt x="2441580" y="8857"/>
                  <a:pt x="2441321" y="13716"/>
                </a:cubicBezTo>
                <a:cubicBezTo>
                  <a:pt x="2169723" y="25934"/>
                  <a:pt x="2045712" y="34568"/>
                  <a:pt x="1830991" y="13716"/>
                </a:cubicBezTo>
                <a:cubicBezTo>
                  <a:pt x="1616270" y="-7136"/>
                  <a:pt x="1505876" y="-623"/>
                  <a:pt x="1269487" y="13716"/>
                </a:cubicBezTo>
                <a:cubicBezTo>
                  <a:pt x="1033098" y="28055"/>
                  <a:pt x="908661" y="36619"/>
                  <a:pt x="707983" y="13716"/>
                </a:cubicBezTo>
                <a:cubicBezTo>
                  <a:pt x="507305" y="-9187"/>
                  <a:pt x="333592" y="16187"/>
                  <a:pt x="0" y="13716"/>
                </a:cubicBezTo>
                <a:cubicBezTo>
                  <a:pt x="-459" y="8317"/>
                  <a:pt x="190" y="2744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507" y="3335"/>
                  <a:pt x="2441322" y="9457"/>
                  <a:pt x="2441321" y="13716"/>
                </a:cubicBezTo>
                <a:cubicBezTo>
                  <a:pt x="2166745" y="24201"/>
                  <a:pt x="2078726" y="10904"/>
                  <a:pt x="1879817" y="13716"/>
                </a:cubicBezTo>
                <a:cubicBezTo>
                  <a:pt x="1680908" y="16528"/>
                  <a:pt x="1548770" y="-8699"/>
                  <a:pt x="1318313" y="13716"/>
                </a:cubicBezTo>
                <a:cubicBezTo>
                  <a:pt x="1087856" y="36131"/>
                  <a:pt x="894613" y="-645"/>
                  <a:pt x="659157" y="13716"/>
                </a:cubicBezTo>
                <a:cubicBezTo>
                  <a:pt x="423701" y="28077"/>
                  <a:pt x="246611" y="29403"/>
                  <a:pt x="0" y="13716"/>
                </a:cubicBezTo>
                <a:cubicBezTo>
                  <a:pt x="-120" y="7867"/>
                  <a:pt x="674" y="3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40D0032E-987B-2DAD-D93C-14D973603A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029" y="1901371"/>
            <a:ext cx="4326052" cy="322841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 fontScale="92500" lnSpcReduction="10000"/>
          </a:bodyPr>
          <a:lstStyle/>
          <a:p>
            <a:pPr marL="0" indent="-228600" defTabSz="914400">
              <a:spcAft>
                <a:spcPts val="6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1000" dirty="0">
                <a:latin typeface="Tenorite" panose="00000500000000000000" pitchFamily="2" charset="0"/>
              </a:rPr>
              <a:t>Microsoft should ;</a:t>
            </a:r>
          </a:p>
          <a:p>
            <a:pPr marL="0" indent="-228600" defTabSz="914400">
              <a:spcAft>
                <a:spcPts val="600"/>
              </a:spcAft>
              <a:buSzPts val="2600"/>
              <a:buFont typeface="Arial" panose="020B0604020202020204" pitchFamily="34" charset="0"/>
              <a:buChar char="•"/>
            </a:pPr>
            <a:endParaRPr lang="en-US" sz="1000" dirty="0">
              <a:latin typeface="Tenorite" panose="00000500000000000000" pitchFamily="2" charset="0"/>
            </a:endParaRPr>
          </a:p>
          <a:p>
            <a:pPr marL="463550" lvl="1" indent="-228600" defTabSz="914400">
              <a:spcBef>
                <a:spcPts val="0"/>
              </a:spcBef>
              <a:spcAft>
                <a:spcPts val="6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1000" dirty="0">
                <a:latin typeface="Tenorite" panose="00000500000000000000" pitchFamily="2" charset="0"/>
              </a:rPr>
              <a:t>Leverage on blockbuster genres (Sci-Fi, Adventure, Animation) for both domestic and global success. </a:t>
            </a:r>
          </a:p>
          <a:p>
            <a:pPr marL="463550" lvl="1" indent="-228600" defTabSz="914400">
              <a:spcBef>
                <a:spcPts val="0"/>
              </a:spcBef>
              <a:spcAft>
                <a:spcPts val="6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1000" dirty="0">
                <a:latin typeface="Tenorite" panose="00000500000000000000" pitchFamily="2" charset="0"/>
              </a:rPr>
              <a:t>Maintain strong franchise development and invest heavily in marketing to sustain audience engagement. </a:t>
            </a:r>
          </a:p>
          <a:p>
            <a:pPr marL="463550" lvl="1" indent="-228600" defTabSz="914400">
              <a:spcBef>
                <a:spcPts val="0"/>
              </a:spcBef>
              <a:spcAft>
                <a:spcPts val="6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1000" dirty="0">
                <a:latin typeface="Tenorite" panose="00000500000000000000" pitchFamily="2" charset="0"/>
              </a:rPr>
              <a:t>Compete in niche markets by producing high-quality content in genres underserved by major studios, such as Documentary, Biography, or History, and leverage streaming platforms to expand reach.</a:t>
            </a:r>
          </a:p>
          <a:p>
            <a:pPr marL="463550" lvl="1" indent="-228600" defTabSz="914400">
              <a:spcBef>
                <a:spcPts val="0"/>
              </a:spcBef>
              <a:spcAft>
                <a:spcPts val="6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1000" dirty="0">
                <a:latin typeface="Tenorite" panose="00000500000000000000" pitchFamily="2" charset="0"/>
              </a:rPr>
              <a:t>Global Strategy: Prioritize content with universal themes, star power, and visual appeal for international markets. </a:t>
            </a:r>
          </a:p>
          <a:p>
            <a:pPr marL="463550" lvl="1" indent="-228600" defTabSz="914400">
              <a:spcBef>
                <a:spcPts val="0"/>
              </a:spcBef>
              <a:spcAft>
                <a:spcPts val="6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1000" dirty="0">
                <a:latin typeface="Tenorite" panose="00000500000000000000" pitchFamily="2" charset="0"/>
              </a:rPr>
              <a:t>Consider multilingual releases and culturally adaptive marketing to maximize foreign revenue.</a:t>
            </a:r>
          </a:p>
          <a:p>
            <a:pPr marL="463550" lvl="1" indent="-228600" defTabSz="914400">
              <a:spcBef>
                <a:spcPts val="0"/>
              </a:spcBef>
              <a:spcAft>
                <a:spcPts val="6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1000" dirty="0">
                <a:latin typeface="Tenorite" panose="00000500000000000000" pitchFamily="2" charset="0"/>
              </a:rPr>
              <a:t>Audience Engagement: Build and maintain fan communities for high-engagement genres like Sci-Fi and Action. </a:t>
            </a:r>
          </a:p>
          <a:p>
            <a:pPr marL="463550" lvl="1" indent="-228600" defTabSz="914400">
              <a:spcBef>
                <a:spcPts val="0"/>
              </a:spcBef>
              <a:spcAft>
                <a:spcPts val="6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1000" dirty="0">
                <a:latin typeface="Tenorite" panose="00000500000000000000" pitchFamily="2" charset="0"/>
              </a:rPr>
              <a:t>Harness social media, exclusive fan events, and interactive campaigns to boost voting and ratings participation.</a:t>
            </a:r>
          </a:p>
          <a:p>
            <a:pPr marL="463550" lvl="1" indent="-228600" defTabSz="914400">
              <a:spcBef>
                <a:spcPts val="0"/>
              </a:spcBef>
              <a:spcAft>
                <a:spcPts val="600"/>
              </a:spcAft>
              <a:buSzPts val="2600"/>
              <a:buFont typeface="Arial" panose="020B0604020202020204" pitchFamily="34" charset="0"/>
              <a:buChar char="•"/>
            </a:pPr>
            <a:r>
              <a:rPr lang="en-US" sz="1000" dirty="0">
                <a:latin typeface="Tenorite" panose="00000500000000000000" pitchFamily="2" charset="0"/>
              </a:rPr>
              <a:t>Risk Mitigation: Since ratings don’t strongly predict revenue, Microsoft should focus on strategic market placement, optimal release windows, and marketing campaigns rather than relying solely on critical acclaim.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F0E018-C27C-563F-C636-AB5BD29C77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58" r="1" b="1"/>
          <a:stretch>
            <a:fillRect/>
          </a:stretch>
        </p:blipFill>
        <p:spPr>
          <a:xfrm>
            <a:off x="4609081" y="480060"/>
            <a:ext cx="4024636" cy="418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1088684" y="1727285"/>
            <a:ext cx="2454070" cy="20056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defTabSz="914400">
              <a:spcBef>
                <a:spcPct val="0"/>
              </a:spcBef>
            </a:pPr>
            <a:r>
              <a:rPr lang="en-US" sz="2700"/>
              <a:t>Limitations;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609906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2341872"/>
            <a:ext cx="2647617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Google Shape;102;p20">
            <a:extLst>
              <a:ext uri="{FF2B5EF4-FFF2-40B4-BE49-F238E27FC236}">
                <a16:creationId xmlns:a16="http://schemas.microsoft.com/office/drawing/2014/main" id="{021F47CE-8B56-4621-7A88-8A2FF4B3B9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0256868"/>
              </p:ext>
            </p:extLst>
          </p:nvPr>
        </p:nvGraphicFramePr>
        <p:xfrm>
          <a:off x="3856434" y="602456"/>
          <a:ext cx="4435078" cy="347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Shape 100">
          <a:extLst>
            <a:ext uri="{FF2B5EF4-FFF2-40B4-BE49-F238E27FC236}">
              <a16:creationId xmlns:a16="http://schemas.microsoft.com/office/drawing/2014/main" id="{396AFED4-7127-5027-77EC-9B3D5F223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17424F32-2789-4FF9-8E8A-1252284BF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KE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D708C46E-BB60-4B97-8327-D3A475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8042755C-F24C-4D08-8E4C-E646382C3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3E94A00-1A92-47F4-9E2D-E51DFF901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385316"/>
            <a:ext cx="720564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14607"/>
            <a:ext cx="9144000" cy="3079455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1" name="Google Shape;101;p20">
            <a:extLst>
              <a:ext uri="{FF2B5EF4-FFF2-40B4-BE49-F238E27FC236}">
                <a16:creationId xmlns:a16="http://schemas.microsoft.com/office/drawing/2014/main" id="{51E3F198-EA5D-5633-15CE-1F1BB5EBB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8684" y="1727285"/>
            <a:ext cx="2454070" cy="2005648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lvl="0" defTabSz="914400">
              <a:spcBef>
                <a:spcPct val="0"/>
              </a:spcBef>
            </a:pPr>
            <a:r>
              <a:rPr lang="en-US" sz="2500"/>
              <a:t>Pointers to Improvement;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609906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2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2341872"/>
            <a:ext cx="2647617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2"/>
          </a:xfrm>
          <a:prstGeom prst="rect">
            <a:avLst/>
          </a:prstGeom>
        </p:spPr>
      </p:pic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96309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Google Shape;102;p20">
            <a:extLst>
              <a:ext uri="{FF2B5EF4-FFF2-40B4-BE49-F238E27FC236}">
                <a16:creationId xmlns:a16="http://schemas.microsoft.com/office/drawing/2014/main" id="{5EC9C5D6-876A-CCF5-01B6-9DF35C97B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398285"/>
              </p:ext>
            </p:extLst>
          </p:nvPr>
        </p:nvGraphicFramePr>
        <p:xfrm>
          <a:off x="3856434" y="602456"/>
          <a:ext cx="4435078" cy="3477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84015390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5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6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1_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820</Words>
  <Application>Microsoft Office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10</vt:i4>
      </vt:variant>
    </vt:vector>
  </HeadingPairs>
  <TitlesOfParts>
    <vt:vector size="29" baseType="lpstr">
      <vt:lpstr>Arial</vt:lpstr>
      <vt:lpstr>Tenorite</vt:lpstr>
      <vt:lpstr>Calibri Light</vt:lpstr>
      <vt:lpstr>Gill Sans MT</vt:lpstr>
      <vt:lpstr>Aptos</vt:lpstr>
      <vt:lpstr>Wingdings 3</vt:lpstr>
      <vt:lpstr>Calibri</vt:lpstr>
      <vt:lpstr>Trebuchet MS</vt:lpstr>
      <vt:lpstr>Proxima Nova</vt:lpstr>
      <vt:lpstr>Aptos Display</vt:lpstr>
      <vt:lpstr>Garamond</vt:lpstr>
      <vt:lpstr>Spearmint</vt:lpstr>
      <vt:lpstr>Retrospect</vt:lpstr>
      <vt:lpstr>Facet</vt:lpstr>
      <vt:lpstr>Organic</vt:lpstr>
      <vt:lpstr>Gallery</vt:lpstr>
      <vt:lpstr>Parcel</vt:lpstr>
      <vt:lpstr>Office Theme</vt:lpstr>
      <vt:lpstr>1_Gallery</vt:lpstr>
      <vt:lpstr>Microsoft_Studio_Project Research Analysis</vt:lpstr>
      <vt:lpstr>Summary</vt:lpstr>
      <vt:lpstr>Business Problem</vt:lpstr>
      <vt:lpstr>Data</vt:lpstr>
      <vt:lpstr>Methods</vt:lpstr>
      <vt:lpstr>Results</vt:lpstr>
      <vt:lpstr>Conclusions</vt:lpstr>
      <vt:lpstr>Limitations;</vt:lpstr>
      <vt:lpstr>Pointers to Improvement;</vt:lpstr>
      <vt:lpstr>Thank You!  Email: kimani.jacque@outlook.com GitHub: @ kimanijacque  LinkedIn: https://www.linkedin.com/in/jackline-kimani-39642597/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Njambi Kimani</dc:creator>
  <cp:lastModifiedBy>Njambi Kimani</cp:lastModifiedBy>
  <cp:revision>1</cp:revision>
  <dcterms:modified xsi:type="dcterms:W3CDTF">2025-08-06T23:12:06Z</dcterms:modified>
</cp:coreProperties>
</file>