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9" r:id="rId5"/>
    <p:sldId id="260" r:id="rId6"/>
    <p:sldId id="262" r:id="rId7"/>
    <p:sldId id="263" r:id="rId8"/>
    <p:sldId id="264" r:id="rId9"/>
    <p:sldId id="265" r:id="rId10"/>
    <p:sldId id="266" r:id="rId11"/>
    <p:sldId id="267" r:id="rId12"/>
    <p:sldId id="272" r:id="rId13"/>
    <p:sldId id="273"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86093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47227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724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922482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8415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98827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04754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16512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05432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232693-8EA1-4769-98B5-0B24E5C09460}" type="datetimeFigureOut">
              <a:rPr lang="x-none" smtClean="0"/>
              <a:t>3/19/2024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262846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232693-8EA1-4769-98B5-0B24E5C09460}"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121848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232693-8EA1-4769-98B5-0B24E5C09460}" type="datetimeFigureOut">
              <a:rPr lang="x-none" smtClean="0"/>
              <a:t>3/19/2024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345123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232693-8EA1-4769-98B5-0B24E5C09460}" type="datetimeFigureOut">
              <a:rPr lang="x-none" smtClean="0"/>
              <a:t>3/19/2024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19852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32693-8EA1-4769-98B5-0B24E5C09460}" type="datetimeFigureOut">
              <a:rPr lang="x-none" smtClean="0"/>
              <a:t>3/19/2024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3825024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232693-8EA1-4769-98B5-0B24E5C09460}"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45866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232693-8EA1-4769-98B5-0B24E5C09460}" type="datetimeFigureOut">
              <a:rPr lang="x-none" smtClean="0"/>
              <a:t>3/19/2024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07428AE3-B460-4840-9EE8-F177B8D13945}" type="slidenum">
              <a:rPr lang="x-none" smtClean="0"/>
              <a:t>‹#›</a:t>
            </a:fld>
            <a:endParaRPr lang="x-none"/>
          </a:p>
        </p:txBody>
      </p:sp>
    </p:spTree>
    <p:extLst>
      <p:ext uri="{BB962C8B-B14F-4D97-AF65-F5344CB8AC3E}">
        <p14:creationId xmlns:p14="http://schemas.microsoft.com/office/powerpoint/2010/main" val="19113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232693-8EA1-4769-98B5-0B24E5C09460}" type="datetimeFigureOut">
              <a:rPr lang="x-none" smtClean="0"/>
              <a:t>3/19/2024</a:t>
            </a:fld>
            <a:endParaRPr lang="x-non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428AE3-B460-4840-9EE8-F177B8D13945}" type="slidenum">
              <a:rPr lang="x-none" smtClean="0"/>
              <a:t>‹#›</a:t>
            </a:fld>
            <a:endParaRPr lang="x-none"/>
          </a:p>
        </p:txBody>
      </p:sp>
    </p:spTree>
    <p:extLst>
      <p:ext uri="{BB962C8B-B14F-4D97-AF65-F5344CB8AC3E}">
        <p14:creationId xmlns:p14="http://schemas.microsoft.com/office/powerpoint/2010/main" val="2851146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E01E-7B2C-4287-A3F9-A844D4225AFC}"/>
              </a:ext>
            </a:extLst>
          </p:cNvPr>
          <p:cNvSpPr>
            <a:spLocks noGrp="1"/>
          </p:cNvSpPr>
          <p:nvPr>
            <p:ph type="ctrTitle"/>
          </p:nvPr>
        </p:nvSpPr>
        <p:spPr>
          <a:xfrm>
            <a:off x="1326524" y="1275008"/>
            <a:ext cx="10492096" cy="2775828"/>
          </a:xfrm>
        </p:spPr>
        <p:txBody>
          <a:bodyPr/>
          <a:lstStyle/>
          <a:p>
            <a:pPr algn="ctr"/>
            <a:r>
              <a:rPr lang="en-US" sz="4400" dirty="0" smtClean="0"/>
              <a:t>Exploring </a:t>
            </a:r>
            <a:r>
              <a:rPr lang="en-US" sz="4400" dirty="0"/>
              <a:t>the Cultural Legacy of the Kamba Community</a:t>
            </a:r>
            <a:endParaRPr lang="x-non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68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2236-E07F-4957-9A03-8EE67D4C51AD}"/>
              </a:ext>
            </a:extLst>
          </p:cNvPr>
          <p:cNvSpPr>
            <a:spLocks noGrp="1"/>
          </p:cNvSpPr>
          <p:nvPr>
            <p:ph type="title"/>
          </p:nvPr>
        </p:nvSpPr>
        <p:spPr/>
        <p:txBody>
          <a:bodyPr>
            <a:normAutofit/>
          </a:bodyPr>
          <a:lstStyle/>
          <a:p>
            <a:r>
              <a:rPr lang="en-US" dirty="0"/>
              <a:t>Arts and Crafts</a:t>
            </a:r>
            <a:endParaRPr lang="x-none" sz="4000" dirty="0"/>
          </a:p>
        </p:txBody>
      </p:sp>
      <p:sp>
        <p:nvSpPr>
          <p:cNvPr id="3" name="Content Placeholder 2">
            <a:extLst>
              <a:ext uri="{FF2B5EF4-FFF2-40B4-BE49-F238E27FC236}">
                <a16:creationId xmlns:a16="http://schemas.microsoft.com/office/drawing/2014/main" id="{7893909D-625D-43DB-9834-BFBDAD5AD7B9}"/>
              </a:ext>
            </a:extLst>
          </p:cNvPr>
          <p:cNvSpPr>
            <a:spLocks noGrp="1"/>
          </p:cNvSpPr>
          <p:nvPr>
            <p:ph idx="1"/>
          </p:nvPr>
        </p:nvSpPr>
        <p:spPr/>
        <p:txBody>
          <a:bodyPr/>
          <a:lstStyle/>
          <a:p>
            <a:pPr>
              <a:lnSpc>
                <a:spcPct val="107000"/>
              </a:lnSpc>
              <a:spcAft>
                <a:spcPts val="800"/>
              </a:spcAft>
            </a:pPr>
            <a:r>
              <a:rPr lang="en-US" dirty="0"/>
              <a:t>The Kamba community is home to a thriving artistic scene, as evidenced by the excellent craftspeople who perform wood carving, basket weaving, and pottery. These age-old modes of expression include cultural narratives and symbols that have been passed down through the decades in addition to showcasing the talent and inventiveness of Kamba artisans.</a:t>
            </a:r>
            <a:endParaRPr lang="x-none" dirty="0"/>
          </a:p>
        </p:txBody>
      </p:sp>
    </p:spTree>
    <p:extLst>
      <p:ext uri="{BB962C8B-B14F-4D97-AF65-F5344CB8AC3E}">
        <p14:creationId xmlns:p14="http://schemas.microsoft.com/office/powerpoint/2010/main" val="212497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F909-263E-4423-B8D9-7FA93AA51678}"/>
              </a:ext>
            </a:extLst>
          </p:cNvPr>
          <p:cNvSpPr>
            <a:spLocks noGrp="1"/>
          </p:cNvSpPr>
          <p:nvPr>
            <p:ph type="title"/>
          </p:nvPr>
        </p:nvSpPr>
        <p:spPr/>
        <p:txBody>
          <a:bodyPr>
            <a:normAutofit/>
          </a:bodyPr>
          <a:lstStyle/>
          <a:p>
            <a:r>
              <a:rPr lang="en-US" dirty="0"/>
              <a:t>Music and Dance</a:t>
            </a:r>
            <a:endParaRPr lang="x-none" dirty="0"/>
          </a:p>
        </p:txBody>
      </p:sp>
      <p:sp>
        <p:nvSpPr>
          <p:cNvPr id="3" name="Content Placeholder 2">
            <a:extLst>
              <a:ext uri="{FF2B5EF4-FFF2-40B4-BE49-F238E27FC236}">
                <a16:creationId xmlns:a16="http://schemas.microsoft.com/office/drawing/2014/main" id="{13EBE337-E7D2-44EA-997D-BB1A17C09757}"/>
              </a:ext>
            </a:extLst>
          </p:cNvPr>
          <p:cNvSpPr>
            <a:spLocks noGrp="1"/>
          </p:cNvSpPr>
          <p:nvPr>
            <p:ph idx="1"/>
          </p:nvPr>
        </p:nvSpPr>
        <p:spPr/>
        <p:txBody>
          <a:bodyPr/>
          <a:lstStyle/>
          <a:p>
            <a:pPr>
              <a:lnSpc>
                <a:spcPct val="107000"/>
              </a:lnSpc>
              <a:spcAft>
                <a:spcPts val="800"/>
              </a:spcAft>
            </a:pPr>
            <a:r>
              <a:rPr lang="en-US" dirty="0"/>
              <a:t>Kamba culture is expressed through music and dance, with lively dance forms like </a:t>
            </a:r>
            <a:r>
              <a:rPr lang="en-US" dirty="0" err="1"/>
              <a:t>Kithitu</a:t>
            </a:r>
            <a:r>
              <a:rPr lang="en-US" dirty="0"/>
              <a:t> and </a:t>
            </a:r>
            <a:r>
              <a:rPr lang="en-US" dirty="0" err="1"/>
              <a:t>Kithyoko</a:t>
            </a:r>
            <a:r>
              <a:rPr lang="en-US" dirty="0"/>
              <a:t> being accompanied by traditional instruments like </a:t>
            </a:r>
            <a:r>
              <a:rPr lang="en-US" dirty="0" err="1"/>
              <a:t>Ngoma</a:t>
            </a:r>
            <a:r>
              <a:rPr lang="en-US" dirty="0"/>
              <a:t> drums and </a:t>
            </a:r>
            <a:r>
              <a:rPr lang="en-US" dirty="0" err="1"/>
              <a:t>Kilumi</a:t>
            </a:r>
            <a:r>
              <a:rPr lang="en-US" dirty="0"/>
              <a:t> flute. Kamba performances generate a sense of solidarity and celebration through their rhythmic motions and lovely tunes.</a:t>
            </a:r>
            <a:endParaRPr lang="x-none" dirty="0"/>
          </a:p>
        </p:txBody>
      </p:sp>
    </p:spTree>
    <p:extLst>
      <p:ext uri="{BB962C8B-B14F-4D97-AF65-F5344CB8AC3E}">
        <p14:creationId xmlns:p14="http://schemas.microsoft.com/office/powerpoint/2010/main" val="71200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Clothing and Adornments</a:t>
            </a:r>
          </a:p>
        </p:txBody>
      </p:sp>
      <p:sp>
        <p:nvSpPr>
          <p:cNvPr id="3" name="Content Placeholder 2"/>
          <p:cNvSpPr>
            <a:spLocks noGrp="1"/>
          </p:cNvSpPr>
          <p:nvPr>
            <p:ph idx="1"/>
          </p:nvPr>
        </p:nvSpPr>
        <p:spPr/>
        <p:txBody>
          <a:bodyPr/>
          <a:lstStyle/>
          <a:p>
            <a:r>
              <a:rPr lang="en-US" dirty="0"/>
              <a:t>The vibrant </a:t>
            </a:r>
            <a:r>
              <a:rPr lang="en-US" dirty="0" err="1"/>
              <a:t>Kikoi</a:t>
            </a:r>
            <a:r>
              <a:rPr lang="en-US" dirty="0"/>
              <a:t> and elegant Kanzu, among other traditional garments, represent Kamba cultural identity and legacy. The clothing is further embellished with elaborate jewelry and beads that represent social standing, cultural history, and aesthetic appeal.</a:t>
            </a:r>
            <a:endParaRPr lang="en-US" dirty="0"/>
          </a:p>
        </p:txBody>
      </p:sp>
    </p:spTree>
    <p:extLst>
      <p:ext uri="{BB962C8B-B14F-4D97-AF65-F5344CB8AC3E}">
        <p14:creationId xmlns:p14="http://schemas.microsoft.com/office/powerpoint/2010/main" val="50681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Rites of Passage</a:t>
            </a:r>
          </a:p>
        </p:txBody>
      </p:sp>
      <p:sp>
        <p:nvSpPr>
          <p:cNvPr id="3" name="Content Placeholder 2"/>
          <p:cNvSpPr>
            <a:spLocks noGrp="1"/>
          </p:cNvSpPr>
          <p:nvPr>
            <p:ph idx="1"/>
          </p:nvPr>
        </p:nvSpPr>
        <p:spPr/>
        <p:txBody>
          <a:bodyPr/>
          <a:lstStyle/>
          <a:p>
            <a:r>
              <a:rPr lang="en-US" dirty="0"/>
              <a:t>Rites of passage, which signify significant life events and build communal ties, are prevalent in Kamba culture and range from birth rituals to marriage customs and death ceremonies. These rituals represent the passing down of traditional knowledge and cultural continuity.</a:t>
            </a:r>
            <a:endParaRPr lang="en-US" dirty="0"/>
          </a:p>
        </p:txBody>
      </p:sp>
    </p:spTree>
    <p:extLst>
      <p:ext uri="{BB962C8B-B14F-4D97-AF65-F5344CB8AC3E}">
        <p14:creationId xmlns:p14="http://schemas.microsoft.com/office/powerpoint/2010/main" val="239883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and Opportunities</a:t>
            </a:r>
          </a:p>
        </p:txBody>
      </p:sp>
      <p:sp>
        <p:nvSpPr>
          <p:cNvPr id="3" name="Content Placeholder 2"/>
          <p:cNvSpPr>
            <a:spLocks noGrp="1"/>
          </p:cNvSpPr>
          <p:nvPr>
            <p:ph idx="1"/>
          </p:nvPr>
        </p:nvSpPr>
        <p:spPr/>
        <p:txBody>
          <a:bodyPr/>
          <a:lstStyle/>
          <a:p>
            <a:r>
              <a:rPr lang="en-US" dirty="0"/>
              <a:t>In Kamba culture, rites of passage—which represent crucial life milestones and cement communal ties—range from birth rituals to marriage customs and death ceremonies. These rituals represent the passing down of traditional knowledge and cultural continuity.</a:t>
            </a:r>
            <a:endParaRPr lang="en-US" dirty="0"/>
          </a:p>
        </p:txBody>
      </p:sp>
    </p:spTree>
    <p:extLst>
      <p:ext uri="{BB962C8B-B14F-4D97-AF65-F5344CB8AC3E}">
        <p14:creationId xmlns:p14="http://schemas.microsoft.com/office/powerpoint/2010/main" val="16617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62F7-7EF7-49AA-AE97-C95289B23E5C}"/>
              </a:ext>
            </a:extLst>
          </p:cNvPr>
          <p:cNvSpPr>
            <a:spLocks noGrp="1"/>
          </p:cNvSpPr>
          <p:nvPr>
            <p:ph type="title"/>
          </p:nvPr>
        </p:nvSpPr>
        <p:spPr/>
        <p:txBody>
          <a:bodyPr/>
          <a:lstStyle/>
          <a:p>
            <a:r>
              <a:rPr lang="en-GB" dirty="0"/>
              <a:t>Conclusion </a:t>
            </a:r>
            <a:endParaRPr lang="x-none" dirty="0"/>
          </a:p>
        </p:txBody>
      </p:sp>
      <p:sp>
        <p:nvSpPr>
          <p:cNvPr id="3" name="Content Placeholder 2">
            <a:extLst>
              <a:ext uri="{FF2B5EF4-FFF2-40B4-BE49-F238E27FC236}">
                <a16:creationId xmlns:a16="http://schemas.microsoft.com/office/drawing/2014/main" id="{337D813C-AF2C-43A8-B612-F344F5A5E89B}"/>
              </a:ext>
            </a:extLst>
          </p:cNvPr>
          <p:cNvSpPr>
            <a:spLocks noGrp="1"/>
          </p:cNvSpPr>
          <p:nvPr>
            <p:ph idx="1"/>
          </p:nvPr>
        </p:nvSpPr>
        <p:spPr/>
        <p:txBody>
          <a:bodyPr/>
          <a:lstStyle/>
          <a:p>
            <a:r>
              <a:rPr lang="en-US" dirty="0"/>
              <a:t>In summary, Kamba culture's diversity and richness are essential to our field of study. We honor the legacy of our ancestors and open the door for a society that is more inclusive and lively in terms of culture by embracing and honoring Kamba customs.</a:t>
            </a:r>
            <a:r>
              <a:rPr lang="en-US" dirty="0"/>
              <a:t/>
            </a:r>
            <a:br>
              <a:rPr lang="en-US" dirty="0"/>
            </a:br>
            <a:endParaRPr lang="x-none" dirty="0"/>
          </a:p>
        </p:txBody>
      </p:sp>
    </p:spTree>
    <p:extLst>
      <p:ext uri="{BB962C8B-B14F-4D97-AF65-F5344CB8AC3E}">
        <p14:creationId xmlns:p14="http://schemas.microsoft.com/office/powerpoint/2010/main" val="352977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D85F-1DAA-426D-A68A-F6577B5F7260}"/>
              </a:ext>
            </a:extLst>
          </p:cNvPr>
          <p:cNvSpPr>
            <a:spLocks noGrp="1"/>
          </p:cNvSpPr>
          <p:nvPr>
            <p:ph type="title"/>
          </p:nvPr>
        </p:nvSpPr>
        <p:spPr/>
        <p:txBody>
          <a:bodyPr/>
          <a:lstStyle/>
          <a:p>
            <a:r>
              <a:rPr lang="en-GB" dirty="0"/>
              <a:t>INTRODUCTION </a:t>
            </a:r>
            <a:endParaRPr lang="x-none" dirty="0"/>
          </a:p>
        </p:txBody>
      </p:sp>
      <p:sp>
        <p:nvSpPr>
          <p:cNvPr id="3" name="Content Placeholder 2">
            <a:extLst>
              <a:ext uri="{FF2B5EF4-FFF2-40B4-BE49-F238E27FC236}">
                <a16:creationId xmlns:a16="http://schemas.microsoft.com/office/drawing/2014/main" id="{2EB1D138-834B-4D78-B7E7-17BAEB09414A}"/>
              </a:ext>
            </a:extLst>
          </p:cNvPr>
          <p:cNvSpPr>
            <a:spLocks noGrp="1"/>
          </p:cNvSpPr>
          <p:nvPr>
            <p:ph idx="1"/>
          </p:nvPr>
        </p:nvSpPr>
        <p:spPr>
          <a:xfrm>
            <a:off x="677334" y="1635617"/>
            <a:ext cx="8596668" cy="4405745"/>
          </a:xfrm>
        </p:spPr>
        <p:txBody>
          <a:bodyPr>
            <a:normAutofit/>
          </a:bodyPr>
          <a:lstStyle/>
          <a:p>
            <a:r>
              <a:rPr lang="en-US" dirty="0"/>
              <a:t>Welcome to our presentation on the Kamba community's rich cultural legacy. We will investigate the various facets of Kamba culture and its historical and contemporary significance as we set out on this journey. Come discover the essence of Kamba identity and its significance to our field of expertise, from traditional beliefs to contemporary adaptations.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34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AE62-B5A2-4D2B-868F-17182DA6FB97}"/>
              </a:ext>
            </a:extLst>
          </p:cNvPr>
          <p:cNvSpPr>
            <a:spLocks noGrp="1"/>
          </p:cNvSpPr>
          <p:nvPr>
            <p:ph type="title"/>
          </p:nvPr>
        </p:nvSpPr>
        <p:spPr/>
        <p:txBody>
          <a:bodyPr/>
          <a:lstStyle/>
          <a:p>
            <a:r>
              <a:rPr lang="en-GB" dirty="0"/>
              <a:t>ABSTRACT </a:t>
            </a:r>
            <a:endParaRPr lang="x-none" dirty="0"/>
          </a:p>
        </p:txBody>
      </p:sp>
      <p:sp>
        <p:nvSpPr>
          <p:cNvPr id="3" name="Content Placeholder 2">
            <a:extLst>
              <a:ext uri="{FF2B5EF4-FFF2-40B4-BE49-F238E27FC236}">
                <a16:creationId xmlns:a16="http://schemas.microsoft.com/office/drawing/2014/main" id="{C58DA803-FD36-4071-8ACD-64D96E133D83}"/>
              </a:ext>
            </a:extLst>
          </p:cNvPr>
          <p:cNvSpPr>
            <a:spLocks noGrp="1"/>
          </p:cNvSpPr>
          <p:nvPr>
            <p:ph idx="1"/>
          </p:nvPr>
        </p:nvSpPr>
        <p:spPr/>
        <p:txBody>
          <a:bodyPr>
            <a:normAutofit fontScale="92500" lnSpcReduction="20000"/>
          </a:bodyPr>
          <a:lstStyle/>
          <a:p>
            <a:pPr>
              <a:lnSpc>
                <a:spcPct val="107000"/>
              </a:lnSpc>
              <a:spcAft>
                <a:spcPts val="800"/>
              </a:spcAft>
            </a:pPr>
            <a:r>
              <a:rPr lang="x-none" sz="4000" b="1" dirty="0">
                <a:effectLst/>
                <a:latin typeface="Calibri" panose="020F0502020204030204" pitchFamily="34" charset="0"/>
                <a:ea typeface="Calibri" panose="020F0502020204030204" pitchFamily="34" charset="0"/>
                <a:cs typeface="Times New Roman" panose="02020603050405020304" pitchFamily="18" charset="0"/>
              </a:rPr>
              <a:t>English:</a:t>
            </a:r>
            <a:r>
              <a:rPr lang="x-none" sz="4000" b="1" dirty="0">
                <a:effectLst/>
              </a:rPr>
              <a:t> </a:t>
            </a:r>
            <a:r>
              <a:rPr lang="x-none" sz="4000" b="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dirty="0"/>
              <a:t>The book "Harmonizing Heritage: Exploring the Cultural Legacy of the Kamba Community" explores the complex web of customs, beliefs, and behaviors that make up the Kamba people's identity. We explore the historical foundations, modern relevance, and diverse facets of Kamba culture through this presentation, shedding light on its significant influence on a range of specialized professions. The talk looks at how Kamba culture influences relationships, influences decision-making, and promotes community cohesion—from the fundamental ideals of the Ubuntu philosophy to contemporary adjustments in the face of globalization. We examine the opportunities and challenges of protecting and promoting Kamba cultural heritage in the face of shifting societal dynamics via the prism of appreciation and understanding. Come along on a quest to understand the core of Kamba identity and its ongoing </a:t>
            </a:r>
            <a:r>
              <a:rPr lang="en-US" dirty="0" smtClean="0"/>
              <a:t>significance </a:t>
            </a:r>
            <a:r>
              <a:rPr lang="en-US" dirty="0"/>
              <a:t>in </a:t>
            </a:r>
            <a:r>
              <a:rPr lang="en-US" dirty="0"/>
              <a:t>today's world.</a:t>
            </a:r>
            <a:r>
              <a:rPr lang="x-none"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x-none" dirty="0"/>
          </a:p>
        </p:txBody>
      </p:sp>
    </p:spTree>
    <p:extLst>
      <p:ext uri="{BB962C8B-B14F-4D97-AF65-F5344CB8AC3E}">
        <p14:creationId xmlns:p14="http://schemas.microsoft.com/office/powerpoint/2010/main" val="185978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AF73-13C2-45FC-BDA8-2D601EE1179A}"/>
              </a:ext>
            </a:extLst>
          </p:cNvPr>
          <p:cNvSpPr>
            <a:spLocks noGrp="1"/>
          </p:cNvSpPr>
          <p:nvPr>
            <p:ph type="title"/>
          </p:nvPr>
        </p:nvSpPr>
        <p:spPr/>
        <p:txBody>
          <a:bodyPr/>
          <a:lstStyle/>
          <a:p>
            <a:r>
              <a:rPr lang="en-GB" dirty="0"/>
              <a:t>KISWAHILI </a:t>
            </a:r>
            <a:endParaRPr lang="x-none" dirty="0"/>
          </a:p>
        </p:txBody>
      </p:sp>
      <p:sp>
        <p:nvSpPr>
          <p:cNvPr id="3" name="Content Placeholder 2">
            <a:extLst>
              <a:ext uri="{FF2B5EF4-FFF2-40B4-BE49-F238E27FC236}">
                <a16:creationId xmlns:a16="http://schemas.microsoft.com/office/drawing/2014/main" id="{FA71CEEA-B9C6-4296-9FB9-E5E3D2BB0F7A}"/>
              </a:ext>
            </a:extLst>
          </p:cNvPr>
          <p:cNvSpPr>
            <a:spLocks noGrp="1"/>
          </p:cNvSpPr>
          <p:nvPr>
            <p:ph idx="1"/>
          </p:nvPr>
        </p:nvSpPr>
        <p:spPr>
          <a:xfrm>
            <a:off x="677334" y="2160589"/>
            <a:ext cx="11141286" cy="3880773"/>
          </a:xfrm>
        </p:spPr>
        <p:txBody>
          <a:bodyPr>
            <a:normAutofit fontScale="85000" lnSpcReduction="20000"/>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a:t>
            </a:r>
            <a:r>
              <a:rPr lang="en-US" sz="2800" dirty="0" err="1">
                <a:latin typeface="Calibri" panose="020F0502020204030204" pitchFamily="34" charset="0"/>
                <a:ea typeface="Calibri" panose="020F0502020204030204" pitchFamily="34" charset="0"/>
                <a:cs typeface="Times New Roman" panose="02020603050405020304" pitchFamily="18" charset="0"/>
              </a:rPr>
              <a:t>Kupatanisha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Urithi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Kuchunguza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Urithi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Jamii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huzungumzia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imani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mazoea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ambayo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hufafanua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utambulisho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watu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Kupitia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mawasilisho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haya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tunasafiri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kupitia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mizizi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kihistoria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umuhimu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kisasa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nyanja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nyingi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ikiangazia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athari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zake</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kubwa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nyanja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anuwai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utaalam</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Kutoka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maadili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jadi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falsafa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Ubuntu </a:t>
            </a:r>
            <a:r>
              <a:rPr lang="en-US" sz="2800" dirty="0" err="1">
                <a:latin typeface="Calibri" panose="020F0502020204030204" pitchFamily="34" charset="0"/>
                <a:ea typeface="Calibri" panose="020F0502020204030204" pitchFamily="34" charset="0"/>
                <a:cs typeface="Times New Roman" panose="02020603050405020304" pitchFamily="18" charset="0"/>
              </a:rPr>
              <a:t>hadi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marekebisho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kisasa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uso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utandawazi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uwasilishaji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unachunguza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jinsi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unavyounda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mwingiliano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unaarifu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juu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kufanya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maamuzi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kukuza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mshikamano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jamii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Kupitia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lensi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uthamini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uelewa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tunachunguza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changamoto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fursa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kuhifadhi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kukuza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urithi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kitamaduni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katikati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mienendo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kijamii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inayoendelea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Jiunge</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nasi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safari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ugunduzi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tunapogundua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asili</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ya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utambulisho</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Kamba </a:t>
            </a:r>
            <a:r>
              <a:rPr lang="en-US" sz="2800" dirty="0" err="1">
                <a:latin typeface="Calibri" panose="020F0502020204030204" pitchFamily="34" charset="0"/>
                <a:ea typeface="Calibri" panose="020F0502020204030204" pitchFamily="34" charset="0"/>
                <a:cs typeface="Times New Roman" panose="02020603050405020304" pitchFamily="18" charset="0"/>
              </a:rPr>
              <a:t>na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umuhimu</a:t>
            </a:r>
            <a:r>
              <a:rPr lang="en-US" sz="2800" dirty="0">
                <a:latin typeface="Calibri" panose="020F0502020204030204" pitchFamily="34" charset="0"/>
                <a:ea typeface="Calibri" panose="020F0502020204030204" pitchFamily="34" charset="0"/>
                <a:cs typeface="Times New Roman" panose="02020603050405020304" pitchFamily="18" charset="0"/>
              </a:rPr>
              <a:t> wake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kudumu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katika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ulimwengu</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wa</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err="1">
                <a:latin typeface="Calibri" panose="020F0502020204030204" pitchFamily="34" charset="0"/>
                <a:ea typeface="Calibri" panose="020F0502020204030204" pitchFamily="34" charset="0"/>
                <a:cs typeface="Times New Roman" panose="02020603050405020304" pitchFamily="18" charset="0"/>
              </a:rPr>
              <a:t>leo</a:t>
            </a:r>
            <a:r>
              <a:rPr lang="en-US" sz="2800" dirty="0">
                <a:latin typeface="Calibri" panose="020F0502020204030204" pitchFamily="34" charset="0"/>
                <a:ea typeface="Calibri" panose="020F0502020204030204" pitchFamily="34" charset="0"/>
                <a:cs typeface="Times New Roman" panose="02020603050405020304" pitchFamily="18" charset="0"/>
              </a:rPr>
              <a:t>.</a:t>
            </a:r>
            <a:endParaRPr lang="x-none"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153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04D53-96F7-40EC-860B-5A788AB20AEE}"/>
              </a:ext>
            </a:extLst>
          </p:cNvPr>
          <p:cNvSpPr>
            <a:spLocks noGrp="1"/>
          </p:cNvSpPr>
          <p:nvPr>
            <p:ph type="title"/>
          </p:nvPr>
        </p:nvSpPr>
        <p:spPr/>
        <p:txBody>
          <a:bodyPr/>
          <a:lstStyle/>
          <a:p>
            <a:r>
              <a:rPr lang="en-GB" dirty="0" err="1" smtClean="0"/>
              <a:t>Kikamba</a:t>
            </a:r>
            <a:r>
              <a:rPr lang="en-GB" dirty="0" smtClean="0"/>
              <a:t> (</a:t>
            </a:r>
            <a:r>
              <a:rPr lang="en-GB" dirty="0" err="1" smtClean="0"/>
              <a:t>kamba</a:t>
            </a:r>
            <a:r>
              <a:rPr lang="en-GB" dirty="0" smtClean="0"/>
              <a:t>)</a:t>
            </a:r>
            <a:endParaRPr lang="x-none" dirty="0"/>
          </a:p>
        </p:txBody>
      </p:sp>
      <p:sp>
        <p:nvSpPr>
          <p:cNvPr id="3" name="Content Placeholder 2">
            <a:extLst>
              <a:ext uri="{FF2B5EF4-FFF2-40B4-BE49-F238E27FC236}">
                <a16:creationId xmlns:a16="http://schemas.microsoft.com/office/drawing/2014/main" id="{52199322-B5CF-400A-8C49-C025CD6D94AF}"/>
              </a:ext>
            </a:extLst>
          </p:cNvPr>
          <p:cNvSpPr>
            <a:spLocks noGrp="1"/>
          </p:cNvSpPr>
          <p:nvPr>
            <p:ph idx="1"/>
          </p:nvPr>
        </p:nvSpPr>
        <p:spPr>
          <a:xfrm>
            <a:off x="677334" y="2160589"/>
            <a:ext cx="10752666" cy="3880773"/>
          </a:xfrm>
        </p:spPr>
        <p:txBody>
          <a:bodyPr>
            <a:normAutofit fontScale="92500" lnSpcReduction="10000"/>
          </a:bodyPr>
          <a:lstStyle/>
          <a:p>
            <a:r>
              <a:rPr lang="en-GB" sz="2400" dirty="0" err="1"/>
              <a:t>Ĩvuku</a:t>
            </a:r>
            <a:r>
              <a:rPr lang="en-GB" sz="2400" dirty="0"/>
              <a:t> </a:t>
            </a:r>
            <a:r>
              <a:rPr lang="en-GB" sz="2400" dirty="0" err="1"/>
              <a:t>yĩtawa</a:t>
            </a:r>
            <a:r>
              <a:rPr lang="en-GB" sz="2400" dirty="0"/>
              <a:t> "Harmonizing Heritage: Exploring the Cultural Legacy of the Kamba Community" </a:t>
            </a:r>
            <a:r>
              <a:rPr lang="en-GB" sz="2400" dirty="0" err="1"/>
              <a:t>nĩyĩeleetye</a:t>
            </a:r>
            <a:r>
              <a:rPr lang="en-GB" sz="2400" dirty="0"/>
              <a:t> </a:t>
            </a:r>
            <a:r>
              <a:rPr lang="en-GB" sz="2400" dirty="0" err="1"/>
              <a:t>mũno</a:t>
            </a:r>
            <a:r>
              <a:rPr lang="en-GB" sz="2400" dirty="0"/>
              <a:t> </a:t>
            </a:r>
            <a:r>
              <a:rPr lang="en-GB" sz="2400" dirty="0" err="1"/>
              <a:t>ĩũlũ</a:t>
            </a:r>
            <a:r>
              <a:rPr lang="en-GB" sz="2400" dirty="0"/>
              <a:t> </a:t>
            </a:r>
            <a:r>
              <a:rPr lang="en-GB" sz="2400" dirty="0" err="1"/>
              <a:t>wa</a:t>
            </a:r>
            <a:r>
              <a:rPr lang="en-GB" sz="2400" dirty="0"/>
              <a:t> </a:t>
            </a:r>
            <a:r>
              <a:rPr lang="en-GB" sz="2400" dirty="0" err="1"/>
              <a:t>syĩthĩo</a:t>
            </a:r>
            <a:r>
              <a:rPr lang="en-GB" sz="2400" dirty="0"/>
              <a:t>, </a:t>
            </a:r>
            <a:r>
              <a:rPr lang="en-GB" sz="2400" dirty="0" err="1"/>
              <a:t>mũĩkĩĩo</a:t>
            </a:r>
            <a:r>
              <a:rPr lang="en-GB" sz="2400" dirty="0"/>
              <a:t>, </a:t>
            </a:r>
            <a:r>
              <a:rPr lang="en-GB" sz="2400" dirty="0" err="1"/>
              <a:t>na</a:t>
            </a:r>
            <a:r>
              <a:rPr lang="en-GB" sz="2400" dirty="0"/>
              <a:t> </a:t>
            </a:r>
            <a:r>
              <a:rPr lang="en-GB" sz="2400" dirty="0" err="1"/>
              <a:t>maũndũ</a:t>
            </a:r>
            <a:r>
              <a:rPr lang="en-GB" sz="2400" dirty="0"/>
              <a:t> ala </a:t>
            </a:r>
            <a:r>
              <a:rPr lang="en-GB" sz="2400" dirty="0" err="1"/>
              <a:t>andũ</a:t>
            </a:r>
            <a:r>
              <a:rPr lang="en-GB" sz="2400" dirty="0"/>
              <a:t> ma Kamba </a:t>
            </a:r>
            <a:r>
              <a:rPr lang="en-GB" sz="2400" dirty="0" err="1"/>
              <a:t>mekaa</a:t>
            </a:r>
            <a:r>
              <a:rPr lang="en-GB" sz="2400" dirty="0"/>
              <a:t> </a:t>
            </a:r>
            <a:r>
              <a:rPr lang="en-GB" sz="2400" dirty="0" err="1"/>
              <a:t>mateũkĩa</a:t>
            </a:r>
            <a:r>
              <a:rPr lang="en-GB" sz="2400" dirty="0"/>
              <a:t> </a:t>
            </a:r>
            <a:r>
              <a:rPr lang="en-GB" sz="2400" dirty="0" err="1"/>
              <a:t>kwĩkwa</a:t>
            </a:r>
            <a:r>
              <a:rPr lang="en-GB" sz="2400" dirty="0"/>
              <a:t>. </a:t>
            </a:r>
            <a:r>
              <a:rPr lang="en-GB" sz="2400" dirty="0" err="1"/>
              <a:t>Kwĩlilikany'a</a:t>
            </a:r>
            <a:r>
              <a:rPr lang="en-GB" sz="2400" dirty="0"/>
              <a:t> </a:t>
            </a:r>
            <a:r>
              <a:rPr lang="en-GB" sz="2400" dirty="0" err="1"/>
              <a:t>maũndũ</a:t>
            </a:r>
            <a:r>
              <a:rPr lang="en-GB" sz="2400" dirty="0"/>
              <a:t> </a:t>
            </a:r>
            <a:r>
              <a:rPr lang="en-GB" sz="2400" dirty="0" err="1"/>
              <a:t>asu</a:t>
            </a:r>
            <a:r>
              <a:rPr lang="en-GB" sz="2400" dirty="0"/>
              <a:t> no </a:t>
            </a:r>
            <a:r>
              <a:rPr lang="en-GB" sz="2400" dirty="0" err="1"/>
              <a:t>kũtũtetheesye</a:t>
            </a:r>
            <a:r>
              <a:rPr lang="en-GB" sz="2400" dirty="0"/>
              <a:t> </a:t>
            </a:r>
            <a:r>
              <a:rPr lang="en-GB" sz="2400" dirty="0" err="1"/>
              <a:t>kwona</a:t>
            </a:r>
            <a:r>
              <a:rPr lang="en-GB" sz="2400" dirty="0"/>
              <a:t> </a:t>
            </a:r>
            <a:r>
              <a:rPr lang="en-GB" sz="2400" dirty="0" err="1"/>
              <a:t>ũndũ</a:t>
            </a:r>
            <a:r>
              <a:rPr lang="en-GB" sz="2400" dirty="0"/>
              <a:t> </a:t>
            </a:r>
            <a:r>
              <a:rPr lang="en-GB" sz="2400" dirty="0" err="1"/>
              <a:t>syĩthĩo</a:t>
            </a:r>
            <a:r>
              <a:rPr lang="en-GB" sz="2400" dirty="0"/>
              <a:t> </a:t>
            </a:r>
            <a:r>
              <a:rPr lang="en-GB" sz="2400" dirty="0" err="1"/>
              <a:t>sya</a:t>
            </a:r>
            <a:r>
              <a:rPr lang="en-GB" sz="2400" dirty="0"/>
              <a:t> </a:t>
            </a:r>
            <a:r>
              <a:rPr lang="en-GB" sz="2400" dirty="0" err="1"/>
              <a:t>vala</a:t>
            </a:r>
            <a:r>
              <a:rPr lang="en-GB" sz="2400" dirty="0"/>
              <a:t> </a:t>
            </a:r>
            <a:r>
              <a:rPr lang="en-GB" sz="2400" dirty="0" err="1"/>
              <a:t>tũĩ</a:t>
            </a:r>
            <a:r>
              <a:rPr lang="en-GB" sz="2400" dirty="0"/>
              <a:t> </a:t>
            </a:r>
            <a:r>
              <a:rPr lang="en-GB" sz="2400" dirty="0" err="1"/>
              <a:t>syĩ</a:t>
            </a:r>
            <a:r>
              <a:rPr lang="en-GB" sz="2400" dirty="0"/>
              <a:t> </a:t>
            </a:r>
            <a:r>
              <a:rPr lang="en-GB" sz="2400" dirty="0" err="1"/>
              <a:t>kĩvathũkany'o</a:t>
            </a:r>
            <a:r>
              <a:rPr lang="en-GB" sz="2400" dirty="0"/>
              <a:t>, </a:t>
            </a:r>
            <a:r>
              <a:rPr lang="en-GB" sz="2400" dirty="0" err="1"/>
              <a:t>na</a:t>
            </a:r>
            <a:r>
              <a:rPr lang="en-GB" sz="2400" dirty="0"/>
              <a:t> </a:t>
            </a:r>
            <a:r>
              <a:rPr lang="en-GB" sz="2400" dirty="0" err="1"/>
              <a:t>ũu</a:t>
            </a:r>
            <a:r>
              <a:rPr lang="en-GB" sz="2400" dirty="0"/>
              <a:t> </a:t>
            </a:r>
            <a:r>
              <a:rPr lang="en-GB" sz="2400" dirty="0" err="1"/>
              <a:t>ũituma</a:t>
            </a:r>
            <a:r>
              <a:rPr lang="en-GB" sz="2400" dirty="0"/>
              <a:t> </a:t>
            </a:r>
            <a:r>
              <a:rPr lang="en-GB" sz="2400" dirty="0" err="1"/>
              <a:t>tũmanya</a:t>
            </a:r>
            <a:r>
              <a:rPr lang="en-GB" sz="2400" dirty="0"/>
              <a:t> </a:t>
            </a:r>
            <a:r>
              <a:rPr lang="en-GB" sz="2400" dirty="0" err="1"/>
              <a:t>maũndũ</a:t>
            </a:r>
            <a:r>
              <a:rPr lang="en-GB" sz="2400" dirty="0"/>
              <a:t> </a:t>
            </a:r>
            <a:r>
              <a:rPr lang="en-GB" sz="2400" dirty="0" err="1"/>
              <a:t>maingĩ</a:t>
            </a:r>
            <a:r>
              <a:rPr lang="en-GB" sz="2400" dirty="0"/>
              <a:t> </a:t>
            </a:r>
            <a:r>
              <a:rPr lang="en-GB" sz="2400" dirty="0" err="1"/>
              <a:t>ĩũlũ</a:t>
            </a:r>
            <a:r>
              <a:rPr lang="en-GB" sz="2400" dirty="0"/>
              <a:t> </a:t>
            </a:r>
            <a:r>
              <a:rPr lang="en-GB" sz="2400" dirty="0" err="1"/>
              <a:t>wasyo</a:t>
            </a:r>
            <a:r>
              <a:rPr lang="en-GB" sz="2400" dirty="0"/>
              <a:t>. </a:t>
            </a:r>
            <a:r>
              <a:rPr lang="en-GB" sz="2400" dirty="0" err="1"/>
              <a:t>Kwĩsĩla</a:t>
            </a:r>
            <a:r>
              <a:rPr lang="en-GB" sz="2400" dirty="0"/>
              <a:t> </a:t>
            </a:r>
            <a:r>
              <a:rPr lang="en-GB" sz="2400" dirty="0" err="1"/>
              <a:t>momanyĩsyo</a:t>
            </a:r>
            <a:r>
              <a:rPr lang="en-GB" sz="2400" dirty="0"/>
              <a:t> ma </a:t>
            </a:r>
            <a:r>
              <a:rPr lang="en-GB" sz="2400" dirty="0" err="1"/>
              <a:t>tene</a:t>
            </a:r>
            <a:r>
              <a:rPr lang="en-GB" sz="2400" dirty="0"/>
              <a:t> ma Ubuntu </a:t>
            </a:r>
            <a:r>
              <a:rPr lang="en-GB" sz="2400" dirty="0" err="1"/>
              <a:t>nginya</a:t>
            </a:r>
            <a:r>
              <a:rPr lang="en-GB" sz="2400" dirty="0"/>
              <a:t> </a:t>
            </a:r>
            <a:r>
              <a:rPr lang="en-GB" sz="2400" dirty="0" err="1"/>
              <a:t>momanyĩsyo</a:t>
            </a:r>
            <a:r>
              <a:rPr lang="en-GB" sz="2400" dirty="0"/>
              <a:t> ma </a:t>
            </a:r>
            <a:r>
              <a:rPr lang="en-GB" sz="2400" dirty="0" err="1"/>
              <a:t>ũmũnthĩ</a:t>
            </a:r>
            <a:r>
              <a:rPr lang="en-GB" sz="2400" dirty="0"/>
              <a:t> ma </a:t>
            </a:r>
            <a:r>
              <a:rPr lang="en-GB" sz="2400" dirty="0" err="1"/>
              <a:t>kũalyũka</a:t>
            </a:r>
            <a:r>
              <a:rPr lang="en-GB" sz="2400" dirty="0"/>
              <a:t> </a:t>
            </a:r>
            <a:r>
              <a:rPr lang="en-GB" sz="2400" dirty="0" err="1"/>
              <a:t>kwa</a:t>
            </a:r>
            <a:r>
              <a:rPr lang="en-GB" sz="2400" dirty="0"/>
              <a:t> </a:t>
            </a:r>
            <a:r>
              <a:rPr lang="en-GB" sz="2400" dirty="0" err="1"/>
              <a:t>nthĩ</a:t>
            </a:r>
            <a:r>
              <a:rPr lang="en-GB" sz="2400" dirty="0"/>
              <a:t> </a:t>
            </a:r>
            <a:r>
              <a:rPr lang="en-GB" sz="2400" dirty="0" err="1"/>
              <a:t>yonthe</a:t>
            </a:r>
            <a:r>
              <a:rPr lang="en-GB" sz="2400" dirty="0"/>
              <a:t>, </a:t>
            </a:r>
            <a:r>
              <a:rPr lang="en-GB" sz="2400" dirty="0" err="1"/>
              <a:t>ilungu</a:t>
            </a:r>
            <a:r>
              <a:rPr lang="en-GB" sz="2400" dirty="0"/>
              <a:t> </a:t>
            </a:r>
            <a:r>
              <a:rPr lang="en-GB" sz="2400" dirty="0" err="1"/>
              <a:t>isu</a:t>
            </a:r>
            <a:r>
              <a:rPr lang="en-GB" sz="2400" dirty="0"/>
              <a:t> </a:t>
            </a:r>
            <a:r>
              <a:rPr lang="en-GB" sz="2400" dirty="0" err="1"/>
              <a:t>nieleetye</a:t>
            </a:r>
            <a:r>
              <a:rPr lang="en-GB" sz="2400" dirty="0"/>
              <a:t> </a:t>
            </a:r>
            <a:r>
              <a:rPr lang="en-GB" sz="2400" dirty="0" err="1"/>
              <a:t>ũndũ</a:t>
            </a:r>
            <a:r>
              <a:rPr lang="en-GB" sz="2400" dirty="0"/>
              <a:t> </a:t>
            </a:r>
            <a:r>
              <a:rPr lang="en-GB" sz="2400" dirty="0" err="1"/>
              <a:t>syĩthĩo</a:t>
            </a:r>
            <a:r>
              <a:rPr lang="en-GB" sz="2400" dirty="0"/>
              <a:t> </a:t>
            </a:r>
            <a:r>
              <a:rPr lang="en-GB" sz="2400" dirty="0" err="1"/>
              <a:t>sya</a:t>
            </a:r>
            <a:r>
              <a:rPr lang="en-GB" sz="2400" dirty="0"/>
              <a:t> Kamba </a:t>
            </a:r>
            <a:r>
              <a:rPr lang="en-GB" sz="2400" dirty="0" err="1"/>
              <a:t>syosanĩte</a:t>
            </a:r>
            <a:r>
              <a:rPr lang="en-GB" sz="2400" dirty="0"/>
              <a:t> </a:t>
            </a:r>
            <a:r>
              <a:rPr lang="en-GB" sz="2400" dirty="0" err="1"/>
              <a:t>na</a:t>
            </a:r>
            <a:r>
              <a:rPr lang="en-GB" sz="2400" dirty="0"/>
              <a:t> </a:t>
            </a:r>
            <a:r>
              <a:rPr lang="en-GB" sz="2400" dirty="0" err="1"/>
              <a:t>ũndũ</a:t>
            </a:r>
            <a:r>
              <a:rPr lang="en-GB" sz="2400" dirty="0"/>
              <a:t> </a:t>
            </a:r>
            <a:r>
              <a:rPr lang="en-GB" sz="2400" dirty="0" err="1"/>
              <a:t>andũ</a:t>
            </a:r>
            <a:r>
              <a:rPr lang="en-GB" sz="2400" dirty="0"/>
              <a:t> </a:t>
            </a:r>
            <a:r>
              <a:rPr lang="en-GB" sz="2400" dirty="0" err="1"/>
              <a:t>mekalanasya</a:t>
            </a:r>
            <a:r>
              <a:rPr lang="en-GB" sz="2400" dirty="0"/>
              <a:t>, </a:t>
            </a:r>
            <a:r>
              <a:rPr lang="en-GB" sz="2400" dirty="0" err="1"/>
              <a:t>ũndũ</a:t>
            </a:r>
            <a:r>
              <a:rPr lang="en-GB" sz="2400" dirty="0"/>
              <a:t> </a:t>
            </a:r>
            <a:r>
              <a:rPr lang="en-GB" sz="2400" dirty="0" err="1"/>
              <a:t>syĩkaa</a:t>
            </a:r>
            <a:r>
              <a:rPr lang="en-GB" sz="2400" dirty="0"/>
              <a:t> </a:t>
            </a:r>
            <a:r>
              <a:rPr lang="en-GB" sz="2400" dirty="0" err="1"/>
              <a:t>motwi</a:t>
            </a:r>
            <a:r>
              <a:rPr lang="en-GB" sz="2400" dirty="0"/>
              <a:t>, </a:t>
            </a:r>
            <a:r>
              <a:rPr lang="en-GB" sz="2400" dirty="0" err="1"/>
              <a:t>na</a:t>
            </a:r>
            <a:r>
              <a:rPr lang="en-GB" sz="2400" dirty="0"/>
              <a:t> </a:t>
            </a:r>
            <a:r>
              <a:rPr lang="en-GB" sz="2400" dirty="0" err="1"/>
              <a:t>ũndũ</a:t>
            </a:r>
            <a:r>
              <a:rPr lang="en-GB" sz="2400" dirty="0"/>
              <a:t> </a:t>
            </a:r>
            <a:r>
              <a:rPr lang="en-GB" sz="2400" dirty="0" err="1"/>
              <a:t>syĩkaa</a:t>
            </a:r>
            <a:r>
              <a:rPr lang="en-GB" sz="2400" dirty="0"/>
              <a:t> </a:t>
            </a:r>
            <a:r>
              <a:rPr lang="en-GB" sz="2400" dirty="0" err="1"/>
              <a:t>maũndũ</a:t>
            </a:r>
            <a:r>
              <a:rPr lang="en-GB" sz="2400" dirty="0"/>
              <a:t> </a:t>
            </a:r>
            <a:r>
              <a:rPr lang="en-GB" sz="2400" dirty="0" err="1"/>
              <a:t>vamwe</a:t>
            </a:r>
            <a:r>
              <a:rPr lang="en-GB" sz="2400" dirty="0"/>
              <a:t>. </a:t>
            </a:r>
            <a:r>
              <a:rPr lang="en-GB" sz="2400" dirty="0" err="1"/>
              <a:t>Kĩlungu</a:t>
            </a:r>
            <a:r>
              <a:rPr lang="en-GB" sz="2400" dirty="0"/>
              <a:t> </a:t>
            </a:r>
            <a:r>
              <a:rPr lang="en-GB" sz="2400" dirty="0" err="1"/>
              <a:t>kĩĩ</a:t>
            </a:r>
            <a:r>
              <a:rPr lang="en-GB" sz="2400" dirty="0"/>
              <a:t> </a:t>
            </a:r>
            <a:r>
              <a:rPr lang="en-GB" sz="2400" dirty="0" err="1"/>
              <a:t>nĩkĩeleetye</a:t>
            </a:r>
            <a:r>
              <a:rPr lang="en-GB" sz="2400" dirty="0"/>
              <a:t> </a:t>
            </a:r>
            <a:r>
              <a:rPr lang="en-GB" sz="2400" dirty="0" err="1"/>
              <a:t>ũndũ</a:t>
            </a:r>
            <a:r>
              <a:rPr lang="en-GB" sz="2400" dirty="0"/>
              <a:t> </a:t>
            </a:r>
            <a:r>
              <a:rPr lang="en-GB" sz="2400" dirty="0" err="1"/>
              <a:t>tũtonya</a:t>
            </a:r>
            <a:r>
              <a:rPr lang="en-GB" sz="2400" dirty="0"/>
              <a:t> </a:t>
            </a:r>
            <a:r>
              <a:rPr lang="en-GB" sz="2400" dirty="0" err="1"/>
              <a:t>kwonany'a</a:t>
            </a:r>
            <a:r>
              <a:rPr lang="en-GB" sz="2400" dirty="0"/>
              <a:t> kana </a:t>
            </a:r>
            <a:r>
              <a:rPr lang="en-GB" sz="2400" dirty="0" err="1"/>
              <a:t>nĩtũũtũnga</a:t>
            </a:r>
            <a:r>
              <a:rPr lang="en-GB" sz="2400" dirty="0"/>
              <a:t> </a:t>
            </a:r>
            <a:r>
              <a:rPr lang="en-GB" sz="2400" dirty="0" err="1"/>
              <a:t>mũvea</a:t>
            </a:r>
            <a:r>
              <a:rPr lang="en-GB" sz="2400" dirty="0"/>
              <a:t> </a:t>
            </a:r>
            <a:r>
              <a:rPr lang="en-GB" sz="2400" dirty="0" err="1"/>
              <a:t>nũndũ</a:t>
            </a:r>
            <a:r>
              <a:rPr lang="en-GB" sz="2400" dirty="0"/>
              <a:t> </a:t>
            </a:r>
            <a:r>
              <a:rPr lang="en-GB" sz="2400" dirty="0" err="1"/>
              <a:t>wa</a:t>
            </a:r>
            <a:r>
              <a:rPr lang="en-GB" sz="2400" dirty="0"/>
              <a:t> </a:t>
            </a:r>
            <a:r>
              <a:rPr lang="en-GB" sz="2400" dirty="0" err="1"/>
              <a:t>mũthĩnzĩo</a:t>
            </a:r>
            <a:r>
              <a:rPr lang="en-GB" sz="2400" dirty="0"/>
              <a:t> </a:t>
            </a:r>
            <a:r>
              <a:rPr lang="en-GB" sz="2400" dirty="0" err="1"/>
              <a:t>ũsu</a:t>
            </a:r>
            <a:r>
              <a:rPr lang="en-GB" sz="2400" dirty="0"/>
              <a:t> </a:t>
            </a:r>
            <a:r>
              <a:rPr lang="en-GB" sz="2400" dirty="0" err="1"/>
              <a:t>wa</a:t>
            </a:r>
            <a:r>
              <a:rPr lang="en-GB" sz="2400" dirty="0"/>
              <a:t> </a:t>
            </a:r>
            <a:r>
              <a:rPr lang="en-GB" sz="2400" dirty="0" err="1"/>
              <a:t>thooa</a:t>
            </a:r>
            <a:r>
              <a:rPr lang="en-GB" sz="2400" dirty="0"/>
              <a:t> </a:t>
            </a:r>
            <a:r>
              <a:rPr lang="en-GB" sz="2400" dirty="0" err="1"/>
              <a:t>mũnene</a:t>
            </a:r>
            <a:r>
              <a:rPr lang="en-GB" sz="2400" dirty="0"/>
              <a:t> </a:t>
            </a:r>
            <a:r>
              <a:rPr lang="en-GB" sz="2400" dirty="0" err="1"/>
              <a:t>kuma</a:t>
            </a:r>
            <a:r>
              <a:rPr lang="en-GB" sz="2400" dirty="0"/>
              <a:t> </a:t>
            </a:r>
            <a:r>
              <a:rPr lang="en-GB" sz="2400" dirty="0" err="1"/>
              <a:t>kwa</a:t>
            </a:r>
            <a:r>
              <a:rPr lang="en-GB" sz="2400" dirty="0"/>
              <a:t> Ngai, </a:t>
            </a:r>
            <a:r>
              <a:rPr lang="en-GB" sz="2400" dirty="0" err="1"/>
              <a:t>na</a:t>
            </a:r>
            <a:r>
              <a:rPr lang="en-GB" sz="2400" dirty="0"/>
              <a:t> </a:t>
            </a:r>
            <a:r>
              <a:rPr lang="en-GB" sz="2400" dirty="0" err="1"/>
              <a:t>ũndũ</a:t>
            </a:r>
            <a:r>
              <a:rPr lang="en-GB" sz="2400" dirty="0"/>
              <a:t> </a:t>
            </a:r>
            <a:r>
              <a:rPr lang="en-GB" sz="2400" dirty="0" err="1"/>
              <a:t>tũtonya</a:t>
            </a:r>
            <a:r>
              <a:rPr lang="en-GB" sz="2400" dirty="0"/>
              <a:t> </a:t>
            </a:r>
            <a:r>
              <a:rPr lang="en-GB" sz="2400" dirty="0" err="1"/>
              <a:t>kwonany'a</a:t>
            </a:r>
            <a:r>
              <a:rPr lang="en-GB" sz="2400" dirty="0"/>
              <a:t> kana </a:t>
            </a:r>
            <a:r>
              <a:rPr lang="en-GB" sz="2400" dirty="0" err="1"/>
              <a:t>nĩtũũtũnga</a:t>
            </a:r>
            <a:r>
              <a:rPr lang="en-GB" sz="2400" dirty="0"/>
              <a:t> </a:t>
            </a:r>
            <a:r>
              <a:rPr lang="en-GB" sz="2400" dirty="0" err="1"/>
              <a:t>mũvea</a:t>
            </a:r>
            <a:r>
              <a:rPr lang="en-GB" sz="2400" dirty="0"/>
              <a:t>. </a:t>
            </a:r>
            <a:r>
              <a:rPr lang="en-GB" sz="2400" dirty="0" err="1"/>
              <a:t>Eka</a:t>
            </a:r>
            <a:r>
              <a:rPr lang="en-GB" sz="2400" dirty="0"/>
              <a:t> </a:t>
            </a:r>
            <a:r>
              <a:rPr lang="en-GB" sz="2400" dirty="0" err="1"/>
              <a:t>tũsũanĩe</a:t>
            </a:r>
            <a:r>
              <a:rPr lang="en-GB" sz="2400" dirty="0"/>
              <a:t> </a:t>
            </a:r>
            <a:r>
              <a:rPr lang="en-GB" sz="2400" dirty="0" err="1"/>
              <a:t>ĩũlũ</a:t>
            </a:r>
            <a:r>
              <a:rPr lang="en-GB" sz="2400" dirty="0"/>
              <a:t> </a:t>
            </a:r>
            <a:r>
              <a:rPr lang="en-GB" sz="2400" dirty="0" err="1"/>
              <a:t>wa</a:t>
            </a:r>
            <a:r>
              <a:rPr lang="en-GB" sz="2400" dirty="0"/>
              <a:t> </a:t>
            </a:r>
            <a:r>
              <a:rPr lang="en-GB" sz="2400" dirty="0" err="1"/>
              <a:t>ũkunĩkĩli</a:t>
            </a:r>
            <a:r>
              <a:rPr lang="en-GB" sz="2400" dirty="0"/>
              <a:t> </a:t>
            </a:r>
            <a:r>
              <a:rPr lang="en-GB" sz="2400" dirty="0" err="1"/>
              <a:t>ũla</a:t>
            </a:r>
            <a:r>
              <a:rPr lang="en-GB" sz="2400" dirty="0"/>
              <a:t> </a:t>
            </a:r>
            <a:r>
              <a:rPr lang="en-GB" sz="2400" dirty="0" err="1"/>
              <a:t>twĩkĩte</a:t>
            </a:r>
            <a:r>
              <a:rPr lang="en-GB" sz="2400" dirty="0"/>
              <a:t> </a:t>
            </a:r>
            <a:r>
              <a:rPr lang="en-GB" sz="2400" dirty="0" err="1"/>
              <a:t>wa</a:t>
            </a:r>
            <a:r>
              <a:rPr lang="en-GB" sz="2400" dirty="0"/>
              <a:t> </a:t>
            </a:r>
            <a:r>
              <a:rPr lang="en-GB" sz="2400" dirty="0" err="1"/>
              <a:t>ũndũ</a:t>
            </a:r>
            <a:r>
              <a:rPr lang="en-GB" sz="2400" dirty="0"/>
              <a:t> </a:t>
            </a:r>
            <a:r>
              <a:rPr lang="en-GB" sz="2400" dirty="0" err="1"/>
              <a:t>andũ</a:t>
            </a:r>
            <a:r>
              <a:rPr lang="en-GB" sz="2400" dirty="0"/>
              <a:t> ma Kamba </a:t>
            </a:r>
            <a:r>
              <a:rPr lang="en-GB" sz="2400" dirty="0" err="1"/>
              <a:t>mekaa</a:t>
            </a:r>
            <a:r>
              <a:rPr lang="en-GB" sz="2400" dirty="0"/>
              <a:t> </a:t>
            </a:r>
            <a:r>
              <a:rPr lang="en-GB" sz="2400" dirty="0" err="1"/>
              <a:t>maũndũ</a:t>
            </a:r>
            <a:r>
              <a:rPr lang="en-GB" sz="2400" dirty="0"/>
              <a:t> </a:t>
            </a:r>
            <a:r>
              <a:rPr lang="en-GB" sz="2400" dirty="0" err="1"/>
              <a:t>na</a:t>
            </a:r>
            <a:r>
              <a:rPr lang="en-GB" sz="2400" dirty="0"/>
              <a:t> </a:t>
            </a:r>
            <a:r>
              <a:rPr lang="en-GB" sz="2400" dirty="0" err="1"/>
              <a:t>ũndũ</a:t>
            </a:r>
            <a:r>
              <a:rPr lang="en-GB" sz="2400" dirty="0"/>
              <a:t> </a:t>
            </a:r>
            <a:r>
              <a:rPr lang="en-GB" sz="2400" dirty="0" err="1"/>
              <a:t>matonya</a:t>
            </a:r>
            <a:r>
              <a:rPr lang="en-GB" sz="2400" dirty="0"/>
              <a:t> </a:t>
            </a:r>
            <a:r>
              <a:rPr lang="en-GB" sz="2400" dirty="0" err="1"/>
              <a:t>kwĩkala</a:t>
            </a:r>
            <a:r>
              <a:rPr lang="en-GB" sz="2400" dirty="0"/>
              <a:t> </a:t>
            </a:r>
            <a:r>
              <a:rPr lang="en-GB" sz="2400" dirty="0" err="1"/>
              <a:t>ĩvinda</a:t>
            </a:r>
            <a:r>
              <a:rPr lang="en-GB" sz="2400" dirty="0"/>
              <a:t> </a:t>
            </a:r>
            <a:r>
              <a:rPr lang="en-GB" sz="2400" dirty="0" err="1"/>
              <a:t>yĩasa</a:t>
            </a:r>
            <a:r>
              <a:rPr lang="en-GB" sz="2400" dirty="0"/>
              <a:t>.</a:t>
            </a:r>
            <a:endParaRPr lang="x-none" sz="2400" dirty="0"/>
          </a:p>
        </p:txBody>
      </p:sp>
    </p:spTree>
    <p:extLst>
      <p:ext uri="{BB962C8B-B14F-4D97-AF65-F5344CB8AC3E}">
        <p14:creationId xmlns:p14="http://schemas.microsoft.com/office/powerpoint/2010/main" val="247696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E7FB-FD6F-43ED-B343-B0AA0C1F1FE1}"/>
              </a:ext>
            </a:extLst>
          </p:cNvPr>
          <p:cNvSpPr>
            <a:spLocks noGrp="1"/>
          </p:cNvSpPr>
          <p:nvPr>
            <p:ph type="title"/>
          </p:nvPr>
        </p:nvSpPr>
        <p:spPr>
          <a:xfrm>
            <a:off x="677334" y="609600"/>
            <a:ext cx="8596668" cy="716280"/>
          </a:xfrm>
        </p:spPr>
        <p:txBody>
          <a:bodyPr/>
          <a:lstStyle/>
          <a:p>
            <a:r>
              <a:rPr lang="en-US" dirty="0"/>
              <a:t>Overview of Kamba Community</a:t>
            </a:r>
            <a:endParaRPr lang="x-none" dirty="0"/>
          </a:p>
        </p:txBody>
      </p:sp>
      <p:sp>
        <p:nvSpPr>
          <p:cNvPr id="3" name="Content Placeholder 2">
            <a:extLst>
              <a:ext uri="{FF2B5EF4-FFF2-40B4-BE49-F238E27FC236}">
                <a16:creationId xmlns:a16="http://schemas.microsoft.com/office/drawing/2014/main" id="{9673FFBA-BFEC-4925-BF85-FE40AFAFF10A}"/>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The Bantu ethnic group known as the Kamba people is mostly found in Eastern Kenya, with sizable populations also existing in Tanzania. The Kamba community, well-known for their tenacity and diligence, has a long and rich history that spans several centuries, marked by cultural customs that have influenced their identity and manner of life.</a:t>
            </a:r>
            <a:endParaRPr lang="x-none" sz="2800" dirty="0"/>
          </a:p>
        </p:txBody>
      </p:sp>
    </p:spTree>
    <p:extLst>
      <p:ext uri="{BB962C8B-B14F-4D97-AF65-F5344CB8AC3E}">
        <p14:creationId xmlns:p14="http://schemas.microsoft.com/office/powerpoint/2010/main" val="6931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550B-6E50-414B-B859-B75178F5C02A}"/>
              </a:ext>
            </a:extLst>
          </p:cNvPr>
          <p:cNvSpPr>
            <a:spLocks noGrp="1"/>
          </p:cNvSpPr>
          <p:nvPr>
            <p:ph type="title"/>
          </p:nvPr>
        </p:nvSpPr>
        <p:spPr/>
        <p:txBody>
          <a:bodyPr>
            <a:normAutofit/>
          </a:bodyPr>
          <a:lstStyle/>
          <a:p>
            <a:r>
              <a:rPr lang="x-none" dirty="0">
                <a:effectLst/>
                <a:latin typeface="Calibri" panose="020F0502020204030204" pitchFamily="34" charset="0"/>
                <a:ea typeface="Calibri" panose="020F0502020204030204" pitchFamily="34" charset="0"/>
                <a:cs typeface="Times New Roman" panose="02020603050405020304" pitchFamily="18" charset="0"/>
              </a:rPr>
              <a:t>Cultural Diversity in Africa:</a:t>
            </a:r>
            <a:r>
              <a:rPr lang="x-none" dirty="0">
                <a:effectLst/>
              </a:rPr>
              <a:t> </a:t>
            </a:r>
            <a:r>
              <a:rPr lang="x-none" dirty="0">
                <a:effectLst/>
                <a:latin typeface="Calibri" panose="020F0502020204030204" pitchFamily="34" charset="0"/>
                <a:ea typeface="Calibri" panose="020F0502020204030204" pitchFamily="34" charset="0"/>
                <a:cs typeface="Times New Roman" panose="02020603050405020304" pitchFamily="18" charset="0"/>
              </a:rPr>
              <a:t> </a:t>
            </a:r>
            <a:endParaRPr lang="x-none" dirty="0"/>
          </a:p>
        </p:txBody>
      </p:sp>
      <p:sp>
        <p:nvSpPr>
          <p:cNvPr id="3" name="Content Placeholder 2">
            <a:extLst>
              <a:ext uri="{FF2B5EF4-FFF2-40B4-BE49-F238E27FC236}">
                <a16:creationId xmlns:a16="http://schemas.microsoft.com/office/drawing/2014/main" id="{B5A3AE7A-7767-4D38-B544-6A38312A0BBF}"/>
              </a:ext>
            </a:extLst>
          </p:cNvPr>
          <p:cNvSpPr>
            <a:spLocks noGrp="1"/>
          </p:cNvSpPr>
          <p:nvPr>
            <p:ph idx="1"/>
          </p:nvPr>
        </p:nvSpPr>
        <p:spPr/>
        <p:txBody>
          <a:bodyPr>
            <a:norm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Numerous ethnic groups, each with unique traditions and customs, may be found throughout Africa.</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Diversity promotes solidarity and respect for one another, resulting in peaceful coexistence.</a:t>
            </a: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861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4E02-9714-4A81-89EA-FF8EED26A11F}"/>
              </a:ext>
            </a:extLst>
          </p:cNvPr>
          <p:cNvSpPr>
            <a:spLocks noGrp="1"/>
          </p:cNvSpPr>
          <p:nvPr>
            <p:ph type="title"/>
          </p:nvPr>
        </p:nvSpPr>
        <p:spPr>
          <a:xfrm>
            <a:off x="677334" y="609600"/>
            <a:ext cx="11232726" cy="922020"/>
          </a:xfrm>
        </p:spPr>
        <p:txBody>
          <a:bodyPr>
            <a:normAutofit/>
          </a:bodyPr>
          <a:lstStyle/>
          <a:p>
            <a:r>
              <a:rPr lang="en-US" dirty="0"/>
              <a:t>Traditional Beliefs and Values</a:t>
            </a:r>
            <a:endParaRPr lang="x-none" dirty="0"/>
          </a:p>
        </p:txBody>
      </p:sp>
      <p:sp>
        <p:nvSpPr>
          <p:cNvPr id="3" name="Content Placeholder 2">
            <a:extLst>
              <a:ext uri="{FF2B5EF4-FFF2-40B4-BE49-F238E27FC236}">
                <a16:creationId xmlns:a16="http://schemas.microsoft.com/office/drawing/2014/main" id="{6CE4FDE2-E441-4AD9-AF0A-E8C18C3135F3}"/>
              </a:ext>
            </a:extLst>
          </p:cNvPr>
          <p:cNvSpPr>
            <a:spLocks noGrp="1"/>
          </p:cNvSpPr>
          <p:nvPr>
            <p:ph idx="1"/>
          </p:nvPr>
        </p:nvSpPr>
        <p:spPr/>
        <p:txBody>
          <a:bodyPr/>
          <a:lstStyle/>
          <a:p>
            <a:pPr>
              <a:lnSpc>
                <a:spcPct val="107000"/>
              </a:lnSpc>
              <a:spcAft>
                <a:spcPts val="800"/>
              </a:spcAft>
            </a:pPr>
            <a:r>
              <a:rPr lang="en-US" dirty="0"/>
              <a:t>Strong adherence to the Ubuntu ideology, which emphasizes connection and social peace, is fundamental to Kamba culture. Within the community, social interactions and decision-making are guided by deeply ingrained values such as regard for collective welfare and respect for elders.</a:t>
            </a:r>
            <a:endParaRPr lang="x-none" dirty="0"/>
          </a:p>
        </p:txBody>
      </p:sp>
    </p:spTree>
    <p:extLst>
      <p:ext uri="{BB962C8B-B14F-4D97-AF65-F5344CB8AC3E}">
        <p14:creationId xmlns:p14="http://schemas.microsoft.com/office/powerpoint/2010/main" val="181550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59D8-AF95-4286-8E91-C99D14278A45}"/>
              </a:ext>
            </a:extLst>
          </p:cNvPr>
          <p:cNvSpPr>
            <a:spLocks noGrp="1"/>
          </p:cNvSpPr>
          <p:nvPr>
            <p:ph type="title"/>
          </p:nvPr>
        </p:nvSpPr>
        <p:spPr/>
        <p:txBody>
          <a:bodyPr>
            <a:normAutofit/>
          </a:bodyPr>
          <a:lstStyle/>
          <a:p>
            <a:r>
              <a:rPr lang="en-US" dirty="0"/>
              <a:t>Language and Communication</a:t>
            </a:r>
            <a:endParaRPr lang="x-none" sz="2800" dirty="0"/>
          </a:p>
        </p:txBody>
      </p:sp>
      <p:sp>
        <p:nvSpPr>
          <p:cNvPr id="3" name="Content Placeholder 2">
            <a:extLst>
              <a:ext uri="{FF2B5EF4-FFF2-40B4-BE49-F238E27FC236}">
                <a16:creationId xmlns:a16="http://schemas.microsoft.com/office/drawing/2014/main" id="{93E15F63-7FBF-45A2-B2BF-7BA4BBFE1877}"/>
              </a:ext>
            </a:extLst>
          </p:cNvPr>
          <p:cNvSpPr>
            <a:spLocks noGrp="1"/>
          </p:cNvSpPr>
          <p:nvPr>
            <p:ph idx="1"/>
          </p:nvPr>
        </p:nvSpPr>
        <p:spPr/>
        <p:txBody>
          <a:bodyPr/>
          <a:lstStyle/>
          <a:p>
            <a:pPr>
              <a:lnSpc>
                <a:spcPct val="107000"/>
              </a:lnSpc>
              <a:spcAft>
                <a:spcPts val="800"/>
              </a:spcAft>
            </a:pPr>
            <a:r>
              <a:rPr lang="en-US" dirty="0"/>
              <a:t>Kiswahili dialects coexist with the </a:t>
            </a:r>
            <a:r>
              <a:rPr lang="en-US" dirty="0" err="1"/>
              <a:t>Kikamba</a:t>
            </a:r>
            <a:r>
              <a:rPr lang="en-US" dirty="0"/>
              <a:t> language, which is the fundamental component of Kamba identity. The Kamba community transmits wisdom from generation to generation and retains its rich cultural legacy through oral tradition, which includes proverbs, folklore, and storytelling.</a:t>
            </a:r>
            <a:endParaRPr lang="x-none" dirty="0"/>
          </a:p>
        </p:txBody>
      </p:sp>
    </p:spTree>
    <p:extLst>
      <p:ext uri="{BB962C8B-B14F-4D97-AF65-F5344CB8AC3E}">
        <p14:creationId xmlns:p14="http://schemas.microsoft.com/office/powerpoint/2010/main" val="3829182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2886</TotalTime>
  <Words>1005</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Exploring the Cultural Legacy of the Kamba Community</vt:lpstr>
      <vt:lpstr>INTRODUCTION </vt:lpstr>
      <vt:lpstr>ABSTRACT </vt:lpstr>
      <vt:lpstr>KISWAHILI </vt:lpstr>
      <vt:lpstr>Kikamba (kamba)</vt:lpstr>
      <vt:lpstr>Overview of Kamba Community</vt:lpstr>
      <vt:lpstr>Cultural Diversity in Africa:  </vt:lpstr>
      <vt:lpstr>Traditional Beliefs and Values</vt:lpstr>
      <vt:lpstr>Language and Communication</vt:lpstr>
      <vt:lpstr>Arts and Crafts</vt:lpstr>
      <vt:lpstr>Music and Dance</vt:lpstr>
      <vt:lpstr>Clothing and Adornments</vt:lpstr>
      <vt:lpstr>Rites of Passage</vt:lpstr>
      <vt:lpstr>Challenges and Opportunities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in Diversity: Exploring the Significance of African Culture and Gender Awareness</dc:title>
  <dc:creator>MARK DALTON</dc:creator>
  <cp:lastModifiedBy>HP</cp:lastModifiedBy>
  <cp:revision>14</cp:revision>
  <dcterms:created xsi:type="dcterms:W3CDTF">2023-11-19T18:27:10Z</dcterms:created>
  <dcterms:modified xsi:type="dcterms:W3CDTF">2024-03-19T17:45:30Z</dcterms:modified>
</cp:coreProperties>
</file>