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29331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6002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1665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37069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1361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579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222849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84689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73068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48119-2BA4-4A58-9E38-F3370A2CFD34}" type="datetimeFigureOut">
              <a:rPr lang="x-none" smtClean="0"/>
              <a:t>3/20/2024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93755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448119-2BA4-4A58-9E38-F3370A2CFD34}" type="datetimeFigureOut">
              <a:rPr lang="x-none" smtClean="0"/>
              <a:t>3/20/2024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59701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448119-2BA4-4A58-9E38-F3370A2CFD34}" type="datetimeFigureOut">
              <a:rPr lang="x-none" smtClean="0"/>
              <a:t>3/20/2024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244423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448119-2BA4-4A58-9E38-F3370A2CFD34}" type="datetimeFigureOut">
              <a:rPr lang="x-none" smtClean="0"/>
              <a:t>3/20/2024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15174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48119-2BA4-4A58-9E38-F3370A2CFD34}" type="datetimeFigureOut">
              <a:rPr lang="x-none" smtClean="0"/>
              <a:t>3/20/2024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37460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448119-2BA4-4A58-9E38-F3370A2CFD34}" type="datetimeFigureOut">
              <a:rPr lang="x-none" smtClean="0"/>
              <a:t>3/20/2024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06382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48119-2BA4-4A58-9E38-F3370A2CFD34}" type="datetimeFigureOut">
              <a:rPr lang="x-none" smtClean="0"/>
              <a:t>3/20/2024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78C7FD67-098F-4730-8691-E8072E1161AC}" type="slidenum">
              <a:rPr lang="x-none" smtClean="0"/>
              <a:t>‹#›</a:t>
            </a:fld>
            <a:endParaRPr lang="x-none"/>
          </a:p>
        </p:txBody>
      </p:sp>
    </p:spTree>
    <p:extLst>
      <p:ext uri="{BB962C8B-B14F-4D97-AF65-F5344CB8AC3E}">
        <p14:creationId xmlns:p14="http://schemas.microsoft.com/office/powerpoint/2010/main" val="14222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448119-2BA4-4A58-9E38-F3370A2CFD34}" type="datetimeFigureOut">
              <a:rPr lang="x-none" smtClean="0"/>
              <a:t>3/20/2024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C7FD67-098F-4730-8691-E8072E1161AC}" type="slidenum">
              <a:rPr lang="x-none" smtClean="0"/>
              <a:t>‹#›</a:t>
            </a:fld>
            <a:endParaRPr lang="x-none"/>
          </a:p>
        </p:txBody>
      </p:sp>
    </p:spTree>
    <p:extLst>
      <p:ext uri="{BB962C8B-B14F-4D97-AF65-F5344CB8AC3E}">
        <p14:creationId xmlns:p14="http://schemas.microsoft.com/office/powerpoint/2010/main" val="428714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5E54-9E7C-41E3-95B6-F9E912C94224}"/>
              </a:ext>
            </a:extLst>
          </p:cNvPr>
          <p:cNvSpPr>
            <a:spLocks noGrp="1"/>
          </p:cNvSpPr>
          <p:nvPr>
            <p:ph type="ctrTitle"/>
          </p:nvPr>
        </p:nvSpPr>
        <p:spPr/>
        <p:txBody>
          <a:bodyPr/>
          <a:lstStyle/>
          <a:p>
            <a:pPr marL="0" marR="0">
              <a:lnSpc>
                <a:spcPct val="107000"/>
              </a:lnSpc>
              <a:spcBef>
                <a:spcPts val="0"/>
              </a:spcBef>
              <a:spcAft>
                <a:spcPts val="800"/>
              </a:spcAft>
            </a:pPr>
            <a:r>
              <a:rPr lang="en-US" sz="4000" dirty="0" smtClean="0"/>
              <a:t>Autobiography</a:t>
            </a:r>
            <a:endParaRPr lang="x-none" sz="4000" dirty="0"/>
          </a:p>
        </p:txBody>
      </p:sp>
    </p:spTree>
    <p:extLst>
      <p:ext uri="{BB962C8B-B14F-4D97-AF65-F5344CB8AC3E}">
        <p14:creationId xmlns:p14="http://schemas.microsoft.com/office/powerpoint/2010/main" val="290589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D491-7341-4B35-BD71-25189369009C}"/>
              </a:ext>
            </a:extLst>
          </p:cNvPr>
          <p:cNvSpPr>
            <a:spLocks noGrp="1"/>
          </p:cNvSpPr>
          <p:nvPr>
            <p:ph type="title"/>
          </p:nvPr>
        </p:nvSpPr>
        <p:spPr/>
        <p:txBody>
          <a:bodyPr/>
          <a:lstStyle/>
          <a:p>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Second Year (</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a:t>
            </a:r>
            <a:r>
              <a:rPr lang="en-US"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2022): Academic Growth and Hands-On Experience</a:t>
            </a:r>
            <a:endParaRPr lang="x-none" dirty="0">
              <a:solidFill>
                <a:schemeClr val="tx1"/>
              </a:solidFill>
            </a:endParaRPr>
          </a:p>
        </p:txBody>
      </p:sp>
      <p:sp>
        <p:nvSpPr>
          <p:cNvPr id="3" name="Content Placeholder 2">
            <a:extLst>
              <a:ext uri="{FF2B5EF4-FFF2-40B4-BE49-F238E27FC236}">
                <a16:creationId xmlns:a16="http://schemas.microsoft.com/office/drawing/2014/main" id="{31532B01-34AF-477E-A016-BAC2CC79666B}"/>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My enthusiasm for my selected program grew even more in my second year of college. Despite obstacles like a deficiency of course materials, I took a proactive stance by borrowing materials and looking for extra learning opportunities. These obstacles have just strengthened my will to do well in my coursework.</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384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8D1-5615-4828-87AC-3E7C32E66AC3}"/>
              </a:ext>
            </a:extLst>
          </p:cNvPr>
          <p:cNvSpPr>
            <a:spLocks noGrp="1"/>
          </p:cNvSpPr>
          <p:nvPr>
            <p:ph type="title"/>
          </p:nvPr>
        </p:nvSpPr>
        <p:spPr/>
        <p:txBody>
          <a:bodyPr/>
          <a:lstStyle/>
          <a:p>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Third </a:t>
            </a:r>
            <a:r>
              <a:rPr lang="en-US"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year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Third Year (2022-2023) - Deepening Knowledge </a:t>
            </a:r>
            <a:r>
              <a:rPr lang="x-none" sz="1800" b="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Civil  Engineering</a:t>
            </a:r>
            <a:endParaRPr lang="x-none" dirty="0">
              <a:solidFill>
                <a:schemeClr val="tx1"/>
              </a:solidFill>
            </a:endParaRPr>
          </a:p>
        </p:txBody>
      </p:sp>
      <p:sp>
        <p:nvSpPr>
          <p:cNvPr id="3" name="Content Placeholder 2">
            <a:extLst>
              <a:ext uri="{FF2B5EF4-FFF2-40B4-BE49-F238E27FC236}">
                <a16:creationId xmlns:a16="http://schemas.microsoft.com/office/drawing/2014/main" id="{CF8EE0E6-C0CC-4CEC-BC85-6B948D2533EE}"/>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My third year of college, which ran from 2022 to 2023, was a time of in-depth academic research and practical experience that strengthened my foundation in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Information Technology. </a:t>
            </a:r>
            <a:r>
              <a:rPr lang="en-US" dirty="0">
                <a:latin typeface="Times New Roman" panose="02020603050405020304" pitchFamily="18" charset="0"/>
                <a:ea typeface="Times New Roman" panose="02020603050405020304" pitchFamily="18" charset="0"/>
                <a:cs typeface="Times New Roman" panose="02020603050405020304" pitchFamily="18" charset="0"/>
              </a:rPr>
              <a:t>This year was marked by an increase in both the breadth of knowledge and the depth of practical skills.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256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94B7-9474-4E2C-B938-E6CB33726606}"/>
              </a:ext>
            </a:extLst>
          </p:cNvPr>
          <p:cNvSpPr>
            <a:spLocks noGrp="1"/>
          </p:cNvSpPr>
          <p:nvPr>
            <p:ph type="title"/>
          </p:nvPr>
        </p:nvSpPr>
        <p:spPr>
          <a:xfrm>
            <a:off x="594207" y="651164"/>
            <a:ext cx="8596668" cy="1320800"/>
          </a:xfrm>
        </p:spPr>
        <p:txBody>
          <a:bodyPr/>
          <a:lstStyle/>
          <a:p>
            <a:r>
              <a:rPr lang="x-none"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Fourth Year (2023 - Present) - Culmination and Research</a:t>
            </a:r>
            <a:endParaRPr lang="x-none" dirty="0">
              <a:solidFill>
                <a:schemeClr val="tx1"/>
              </a:solidFill>
            </a:endParaRPr>
          </a:p>
        </p:txBody>
      </p:sp>
      <p:sp>
        <p:nvSpPr>
          <p:cNvPr id="3" name="Content Placeholder 2">
            <a:extLst>
              <a:ext uri="{FF2B5EF4-FFF2-40B4-BE49-F238E27FC236}">
                <a16:creationId xmlns:a16="http://schemas.microsoft.com/office/drawing/2014/main" id="{E40475A3-68A3-4D5A-AABC-04C278AF442D}"/>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I started my last year of university at the beginning of my return to my academic institution following my attachment experience. This year marks the end of my academic career and a period for introspection, practical application, and more research in the area of information technology.</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14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A435-C350-4E50-85F9-2B57802230A2}"/>
              </a:ext>
            </a:extLst>
          </p:cNvPr>
          <p:cNvSpPr>
            <a:spLocks noGrp="1"/>
          </p:cNvSpPr>
          <p:nvPr>
            <p:ph type="title"/>
          </p:nvPr>
        </p:nvSpPr>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5</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Challenges and Growth - A Journey Defined by Resilience</a:t>
            </a:r>
            <a:endParaRPr lang="x-none" dirty="0">
              <a:solidFill>
                <a:schemeClr val="tx1"/>
              </a:solidFill>
            </a:endParaRPr>
          </a:p>
        </p:txBody>
      </p:sp>
      <p:sp>
        <p:nvSpPr>
          <p:cNvPr id="3" name="Content Placeholder 2">
            <a:extLst>
              <a:ext uri="{FF2B5EF4-FFF2-40B4-BE49-F238E27FC236}">
                <a16:creationId xmlns:a16="http://schemas.microsoft.com/office/drawing/2014/main" id="{1208164E-8063-43D8-ABC6-9D320576665F}"/>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From elementary school to university, I faced several obstacles along the way that helped to mold my personality and propel my development. Despite their difficulty, these obstacles have sparked personal growth and unwavering resolve.</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Our religion, Catholicism, places a strong emphasis on worship on Sundays, which are the seventh day of the week. In addition to fortifying our spiritual bonds, our faith fostered moral integrity, community service, and self-discipline.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13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BA7B-AFD2-467D-9611-49C626432E5A}"/>
              </a:ext>
            </a:extLst>
          </p:cNvPr>
          <p:cNvSpPr>
            <a:spLocks noGrp="1"/>
          </p:cNvSpPr>
          <p:nvPr>
            <p:ph type="title"/>
          </p:nvPr>
        </p:nvSpPr>
        <p:spPr>
          <a:xfrm>
            <a:off x="885152" y="609600"/>
            <a:ext cx="8596668" cy="1320800"/>
          </a:xfrm>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6 </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Inspirations </a:t>
            </a:r>
            <a:endParaRPr lang="x-none" dirty="0">
              <a:solidFill>
                <a:schemeClr val="tx1"/>
              </a:solidFill>
            </a:endParaRPr>
          </a:p>
        </p:txBody>
      </p:sp>
      <p:sp>
        <p:nvSpPr>
          <p:cNvPr id="3" name="Content Placeholder 2">
            <a:extLst>
              <a:ext uri="{FF2B5EF4-FFF2-40B4-BE49-F238E27FC236}">
                <a16:creationId xmlns:a16="http://schemas.microsoft.com/office/drawing/2014/main" id="{3199AE3E-B633-4D52-B59C-A652B04365B7}"/>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Although there are many obstacles in life, there are also many goals and objectives that propel us ahead and give our lives meaning and purpose. Like many others, I am guided on my journey by a number of dreams and objectives that I hope to fulfill in the years to come.</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Obtaining a degree </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Get Employment Launch a Business</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Construct a home </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Get hitched.</a:t>
            </a:r>
          </a:p>
          <a:p>
            <a:pPr marL="400050" indent="-400050">
              <a:buFont typeface="+mj-lt"/>
              <a:buAutoNum type="romanL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Lead a contented existence.</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8726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68EA-AF79-4483-94AA-B3A86A61B711}"/>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9E073820-FCC8-4E0E-989E-F3C92D6E235C}"/>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Life is a journey with ups and downs, happiness and sadness, and life-changing experiences that mold us into the people we are. This is my story—a tale of a life that has been both typical and unusual, full of encounters that have molded my personality and affected the way I currently travel.</a:t>
            </a:r>
          </a:p>
          <a:p>
            <a:r>
              <a:rPr lang="en-US" dirty="0">
                <a:latin typeface="Times New Roman" panose="02020603050405020304" pitchFamily="18" charset="0"/>
                <a:ea typeface="Times New Roman" panose="02020603050405020304" pitchFamily="18" charset="0"/>
              </a:rPr>
              <a:t>July 21, 2001, marked my birth in the </a:t>
            </a:r>
            <a:r>
              <a:rPr lang="en-US" dirty="0" err="1">
                <a:latin typeface="Times New Roman" panose="02020603050405020304" pitchFamily="18" charset="0"/>
                <a:ea typeface="Times New Roman" panose="02020603050405020304" pitchFamily="18" charset="0"/>
              </a:rPr>
              <a:t>Mwingi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subcounty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Kitui</a:t>
            </a:r>
            <a:r>
              <a:rPr lang="en-US" dirty="0">
                <a:latin typeface="Times New Roman" panose="02020603050405020304" pitchFamily="18" charset="0"/>
                <a:ea typeface="Times New Roman" panose="02020603050405020304" pitchFamily="18" charset="0"/>
              </a:rPr>
              <a:t> County, tucked away in the center of </a:t>
            </a:r>
            <a:r>
              <a:rPr lang="en-US" dirty="0" err="1">
                <a:latin typeface="Times New Roman" panose="02020603050405020304" pitchFamily="18" charset="0"/>
                <a:ea typeface="Times New Roman" panose="02020603050405020304" pitchFamily="18" charset="0"/>
              </a:rPr>
              <a:t>Lundi</a:t>
            </a:r>
            <a:r>
              <a:rPr lang="en-US" dirty="0">
                <a:latin typeface="Times New Roman" panose="02020603050405020304" pitchFamily="18" charset="0"/>
                <a:ea typeface="Times New Roman" panose="02020603050405020304" pitchFamily="18" charset="0"/>
              </a:rPr>
              <a:t> village, </a:t>
            </a:r>
            <a:r>
              <a:rPr lang="en-US" dirty="0" err="1">
                <a:latin typeface="Times New Roman" panose="02020603050405020304" pitchFamily="18" charset="0"/>
                <a:ea typeface="Times New Roman" panose="02020603050405020304" pitchFamily="18" charset="0"/>
              </a:rPr>
              <a:t>Mui</a:t>
            </a:r>
            <a:r>
              <a:rPr lang="en-US" dirty="0">
                <a:latin typeface="Times New Roman" panose="02020603050405020304" pitchFamily="18" charset="0"/>
                <a:ea typeface="Times New Roman" panose="02020603050405020304" pitchFamily="18" charset="0"/>
              </a:rPr>
              <a:t> ward. This charming location, which served as the backdrop for most of my childhood, is a vibrant, diverse country.</a:t>
            </a:r>
            <a:endParaRPr lang="x-none" dirty="0"/>
          </a:p>
        </p:txBody>
      </p:sp>
    </p:spTree>
    <p:extLst>
      <p:ext uri="{BB962C8B-B14F-4D97-AF65-F5344CB8AC3E}">
        <p14:creationId xmlns:p14="http://schemas.microsoft.com/office/powerpoint/2010/main" val="412701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9A38-D24B-4799-A4D2-5823ABF6AB8A}"/>
              </a:ext>
            </a:extLst>
          </p:cNvPr>
          <p:cNvSpPr>
            <a:spLocks noGrp="1"/>
          </p:cNvSpPr>
          <p:nvPr>
            <p:ph type="title"/>
          </p:nvPr>
        </p:nvSpPr>
        <p:spPr/>
        <p:txBody>
          <a:bodyPr>
            <a:normAutofit fontScale="90000"/>
          </a:bodyPr>
          <a:lstStyle/>
          <a:p>
            <a:pPr marL="0" marR="0">
              <a:lnSpc>
                <a:spcPct val="107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1 </a:t>
            </a:r>
            <a:b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Early Years and Family Beginnings</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b="1" dirty="0">
              <a:solidFill>
                <a:schemeClr val="tx1"/>
              </a:solidFill>
            </a:endParaRPr>
          </a:p>
        </p:txBody>
      </p:sp>
      <p:sp>
        <p:nvSpPr>
          <p:cNvPr id="3" name="Content Placeholder 2">
            <a:extLst>
              <a:ext uri="{FF2B5EF4-FFF2-40B4-BE49-F238E27FC236}">
                <a16:creationId xmlns:a16="http://schemas.microsoft.com/office/drawing/2014/main" id="{C40F82F3-CE3C-432D-9D6A-C608EFC9B322}"/>
              </a:ext>
            </a:extLst>
          </p:cNvPr>
          <p:cNvSpPr>
            <a:spLocks noGrp="1"/>
          </p:cNvSpPr>
          <p:nvPr>
            <p:ph idx="1"/>
          </p:nvPr>
        </p:nvSpPr>
        <p:spPr/>
        <p:txBody>
          <a:bodyPr/>
          <a:lstStyle/>
          <a:p>
            <a:pPr marL="342900" marR="0" lvl="0" indent="-342900">
              <a:lnSpc>
                <a:spcPct val="150000"/>
              </a:lnSpc>
              <a:spcBef>
                <a:spcPts val="200"/>
              </a:spcBef>
              <a:spcAft>
                <a:spcPts val="0"/>
              </a:spcAft>
              <a:buFont typeface="+mj-lt"/>
              <a:buAutoNum type="arabicPeriod"/>
            </a:pP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Birth and Early Childhood</a:t>
            </a:r>
          </a:p>
          <a:p>
            <a:pPr marL="0" marR="0">
              <a:lnSpc>
                <a:spcPct val="150000"/>
              </a:lnSpc>
            </a:pPr>
            <a:r>
              <a:rPr lang="en-US" dirty="0">
                <a:latin typeface="Times New Roman" panose="02020603050405020304" pitchFamily="18" charset="0"/>
                <a:ea typeface="Times New Roman" panose="02020603050405020304" pitchFamily="18" charset="0"/>
              </a:rPr>
              <a:t>On July 21, 2001, I was born in the </a:t>
            </a:r>
            <a:r>
              <a:rPr lang="en-US" dirty="0" err="1">
                <a:latin typeface="Times New Roman" panose="02020603050405020304" pitchFamily="18" charset="0"/>
                <a:ea typeface="Times New Roman" panose="02020603050405020304" pitchFamily="18" charset="0"/>
              </a:rPr>
              <a:t>Mwingi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subcounty</a:t>
            </a:r>
            <a:r>
              <a:rPr lang="en-US" dirty="0">
                <a:latin typeface="Times New Roman" panose="02020603050405020304" pitchFamily="18" charset="0"/>
                <a:ea typeface="Times New Roman" panose="02020603050405020304" pitchFamily="18" charset="0"/>
              </a:rPr>
              <a:t>, which is located in </a:t>
            </a:r>
            <a:r>
              <a:rPr lang="en-US" dirty="0" err="1">
                <a:latin typeface="Times New Roman" panose="02020603050405020304" pitchFamily="18" charset="0"/>
                <a:ea typeface="Times New Roman" panose="02020603050405020304" pitchFamily="18" charset="0"/>
              </a:rPr>
              <a:t>Kitui</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County, </a:t>
            </a:r>
            <a:r>
              <a:rPr lang="en-US" dirty="0">
                <a:latin typeface="Times New Roman" panose="02020603050405020304" pitchFamily="18" charset="0"/>
                <a:ea typeface="Times New Roman" panose="02020603050405020304" pitchFamily="18" charset="0"/>
              </a:rPr>
              <a:t>in the center of </a:t>
            </a:r>
            <a:r>
              <a:rPr lang="en-US" dirty="0" err="1">
                <a:latin typeface="Times New Roman" panose="02020603050405020304" pitchFamily="18" charset="0"/>
                <a:ea typeface="Times New Roman" panose="02020603050405020304" pitchFamily="18" charset="0"/>
              </a:rPr>
              <a:t>Lundi</a:t>
            </a:r>
            <a:r>
              <a:rPr lang="en-US" dirty="0">
                <a:latin typeface="Times New Roman" panose="02020603050405020304" pitchFamily="18" charset="0"/>
                <a:ea typeface="Times New Roman" panose="02020603050405020304" pitchFamily="18" charset="0"/>
              </a:rPr>
              <a:t> village's </a:t>
            </a:r>
            <a:r>
              <a:rPr lang="en-US" dirty="0" err="1">
                <a:latin typeface="Times New Roman" panose="02020603050405020304" pitchFamily="18" charset="0"/>
                <a:ea typeface="Times New Roman" panose="02020603050405020304" pitchFamily="18" charset="0"/>
              </a:rPr>
              <a:t>Mui</a:t>
            </a:r>
            <a:r>
              <a:rPr lang="en-US" dirty="0">
                <a:latin typeface="Times New Roman" panose="02020603050405020304" pitchFamily="18" charset="0"/>
                <a:ea typeface="Times New Roman" panose="02020603050405020304" pitchFamily="18" charset="0"/>
              </a:rPr>
              <a:t> ward. This charming location, which served as the backdrop for most of my childhood, is a vibrant, diverse country.</a:t>
            </a:r>
            <a:endParaRPr lang="x-none" dirty="0"/>
          </a:p>
        </p:txBody>
      </p:sp>
    </p:spTree>
    <p:extLst>
      <p:ext uri="{BB962C8B-B14F-4D97-AF65-F5344CB8AC3E}">
        <p14:creationId xmlns:p14="http://schemas.microsoft.com/office/powerpoint/2010/main" val="276294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B910-0143-40F9-9694-67AB263262F8}"/>
              </a:ext>
            </a:extLst>
          </p:cNvPr>
          <p:cNvSpPr>
            <a:spLocks noGrp="1"/>
          </p:cNvSpPr>
          <p:nvPr>
            <p:ph type="title"/>
          </p:nvPr>
        </p:nvSpPr>
        <p:spPr/>
        <p:txBody>
          <a:bodyPr/>
          <a:lstStyle/>
          <a:p>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Family Background:</a:t>
            </a:r>
            <a:endParaRPr lang="x-none" b="1" dirty="0">
              <a:solidFill>
                <a:schemeClr val="tx1"/>
              </a:solidFill>
            </a:endParaRPr>
          </a:p>
        </p:txBody>
      </p:sp>
      <p:sp>
        <p:nvSpPr>
          <p:cNvPr id="3" name="Content Placeholder 2">
            <a:extLst>
              <a:ext uri="{FF2B5EF4-FFF2-40B4-BE49-F238E27FC236}">
                <a16:creationId xmlns:a16="http://schemas.microsoft.com/office/drawing/2014/main" id="{E9CF7C01-F89A-44ED-85B1-BE872EFDB6AD}"/>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My journey started in the close-knit relationships of my family. I was greeted by two parents and five kids, making a lovely family of seven. Throughout my early years, my parents, Patrice </a:t>
            </a:r>
            <a:r>
              <a:rPr lang="en-US" dirty="0" err="1">
                <a:latin typeface="Times New Roman" panose="02020603050405020304" pitchFamily="18" charset="0"/>
                <a:ea typeface="Times New Roman" panose="02020603050405020304" pitchFamily="18" charset="0"/>
              </a:rPr>
              <a:t>Kituo</a:t>
            </a:r>
            <a:r>
              <a:rPr lang="en-US" dirty="0">
                <a:latin typeface="Times New Roman" panose="02020603050405020304" pitchFamily="18" charset="0"/>
                <a:ea typeface="Times New Roman" panose="02020603050405020304" pitchFamily="18" charset="0"/>
              </a:rPr>
              <a:t>, my father, and Judith </a:t>
            </a:r>
            <a:r>
              <a:rPr lang="en-US" dirty="0" err="1">
                <a:latin typeface="Times New Roman" panose="02020603050405020304" pitchFamily="18" charset="0"/>
                <a:ea typeface="Times New Roman" panose="02020603050405020304" pitchFamily="18" charset="0"/>
              </a:rPr>
              <a:t>Kamene</a:t>
            </a:r>
            <a:r>
              <a:rPr lang="en-US" dirty="0">
                <a:latin typeface="Times New Roman" panose="02020603050405020304" pitchFamily="18" charset="0"/>
                <a:ea typeface="Times New Roman" panose="02020603050405020304" pitchFamily="18" charset="0"/>
              </a:rPr>
              <a:t>, my mother, were constant sources of love and support. Our religion, Catholicism, places a strong emphasis on worship on Sundays, which are the seventh day of the week. In addition to fortifying our spiritual bonds, our faith fostered moral integrity, community service, and self-discipline.</a:t>
            </a:r>
            <a:endParaRPr lang="x-none" dirty="0"/>
          </a:p>
        </p:txBody>
      </p:sp>
    </p:spTree>
    <p:extLst>
      <p:ext uri="{BB962C8B-B14F-4D97-AF65-F5344CB8AC3E}">
        <p14:creationId xmlns:p14="http://schemas.microsoft.com/office/powerpoint/2010/main" val="426368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233C-01B5-4774-9AC9-B22F835CF94A}"/>
              </a:ext>
            </a:extLst>
          </p:cNvPr>
          <p:cNvSpPr>
            <a:spLocks noGrp="1"/>
          </p:cNvSpPr>
          <p:nvPr>
            <p:ph type="title"/>
          </p:nvPr>
        </p:nvSpPr>
        <p:spPr/>
        <p:txBody>
          <a:bodyPr>
            <a:normAutofit fontScale="90000"/>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2 </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School days a formatic years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solidFill>
                <a:schemeClr val="tx1"/>
              </a:solidFill>
            </a:endParaRPr>
          </a:p>
        </p:txBody>
      </p:sp>
      <p:sp>
        <p:nvSpPr>
          <p:cNvPr id="3" name="Content Placeholder 2">
            <a:extLst>
              <a:ext uri="{FF2B5EF4-FFF2-40B4-BE49-F238E27FC236}">
                <a16:creationId xmlns:a16="http://schemas.microsoft.com/office/drawing/2014/main" id="{E53DA8F4-5E53-4F72-9CA0-E8200F05146B}"/>
              </a:ext>
            </a:extLst>
          </p:cNvPr>
          <p:cNvSpPr>
            <a:spLocks noGrp="1"/>
          </p:cNvSpPr>
          <p:nvPr>
            <p:ph idx="1"/>
          </p:nvPr>
        </p:nvSpPr>
        <p:spPr/>
        <p:txBody>
          <a:bodyPr/>
          <a:lstStyle/>
          <a:p>
            <a:pPr marL="0" marR="0">
              <a:lnSpc>
                <a:spcPct val="150000"/>
              </a:lnSpc>
              <a:spcBef>
                <a:spcPts val="200"/>
              </a:spcBef>
              <a:spcAft>
                <a:spcPts val="0"/>
              </a:spcAft>
            </a:pPr>
            <a:r>
              <a:rPr lang="en-US" b="1" dirty="0" smtClean="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Early childhood education</a:t>
            </a:r>
            <a:endPar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pPr>
            <a:r>
              <a:rPr lang="en-US" dirty="0">
                <a:latin typeface="Times New Roman" panose="02020603050405020304" pitchFamily="18" charset="0"/>
                <a:ea typeface="Times New Roman" panose="02020603050405020304" pitchFamily="18" charset="0"/>
              </a:rPr>
              <a:t>Early childhood education Those years marked the beginning of my formal education, and while my recollections of them have aged over time, they are still deeply ingrained in my memory as the cornerstone of my academic career.</a:t>
            </a:r>
            <a:endParaRPr lang="x-none" dirty="0"/>
          </a:p>
        </p:txBody>
      </p:sp>
    </p:spTree>
    <p:extLst>
      <p:ext uri="{BB962C8B-B14F-4D97-AF65-F5344CB8AC3E}">
        <p14:creationId xmlns:p14="http://schemas.microsoft.com/office/powerpoint/2010/main" val="413075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7D03-8E7C-4B8B-8E5B-D8B95A438610}"/>
              </a:ext>
            </a:extLst>
          </p:cNvPr>
          <p:cNvSpPr>
            <a:spLocks noGrp="1"/>
          </p:cNvSpPr>
          <p:nvPr>
            <p:ph type="title"/>
          </p:nvPr>
        </p:nvSpPr>
        <p:spPr/>
        <p:txBody>
          <a:bodyPr/>
          <a:lstStyle/>
          <a:p>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Lower Primary – </a:t>
            </a:r>
            <a: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Classes 1 to 3 (2008-2010)</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solidFill>
                <a:schemeClr val="tx1"/>
              </a:solidFill>
            </a:endParaRPr>
          </a:p>
        </p:txBody>
      </p:sp>
      <p:sp>
        <p:nvSpPr>
          <p:cNvPr id="3" name="Content Placeholder 2">
            <a:extLst>
              <a:ext uri="{FF2B5EF4-FFF2-40B4-BE49-F238E27FC236}">
                <a16:creationId xmlns:a16="http://schemas.microsoft.com/office/drawing/2014/main" id="{D2703EAD-8484-4575-8A8A-AF6071A4B186}"/>
              </a:ext>
            </a:extLst>
          </p:cNvPr>
          <p:cNvSpPr>
            <a:spLocks noGrp="1"/>
          </p:cNvSpPr>
          <p:nvPr>
            <p:ph idx="1"/>
          </p:nvPr>
        </p:nvSpPr>
        <p:spPr>
          <a:xfrm>
            <a:off x="724209" y="1930400"/>
            <a:ext cx="8596668" cy="2078182"/>
          </a:xfrm>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Classes one through three in lower primary made up a large portion of my early schooling. It was a period of transition and additional investigation as I carried on with my formal education adventure.</a:t>
            </a:r>
            <a:endParaRPr lang="x-none" dirty="0"/>
          </a:p>
        </p:txBody>
      </p:sp>
    </p:spTree>
    <p:extLst>
      <p:ext uri="{BB962C8B-B14F-4D97-AF65-F5344CB8AC3E}">
        <p14:creationId xmlns:p14="http://schemas.microsoft.com/office/powerpoint/2010/main" val="396542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6748-65CF-4353-8004-1D82AF8A4F97}"/>
              </a:ext>
            </a:extLst>
          </p:cNvPr>
          <p:cNvSpPr>
            <a:spLocks noGrp="1"/>
          </p:cNvSpPr>
          <p:nvPr>
            <p:ph type="title"/>
          </p:nvPr>
        </p:nvSpPr>
        <p:spPr/>
        <p:txBody>
          <a:bodyPr/>
          <a:lstStyle/>
          <a:p>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Upper Primary - Class 4 to 8 (</a:t>
            </a:r>
            <a:r>
              <a:rPr lang="x-none" sz="1800" b="1" dirty="0" smtClean="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800" b="1" dirty="0" smtClean="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11</a:t>
            </a:r>
            <a:r>
              <a:rPr lang="x-none" sz="1800" b="1" dirty="0" smtClean="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-201</a:t>
            </a:r>
            <a:r>
              <a:rPr lang="en-US" sz="1800" b="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5</a:t>
            </a:r>
            <a:r>
              <a:rPr lang="x-none" sz="1800" b="1" dirty="0" smtClean="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x-none" dirty="0"/>
          </a:p>
        </p:txBody>
      </p:sp>
      <p:sp>
        <p:nvSpPr>
          <p:cNvPr id="3" name="Content Placeholder 2">
            <a:extLst>
              <a:ext uri="{FF2B5EF4-FFF2-40B4-BE49-F238E27FC236}">
                <a16:creationId xmlns:a16="http://schemas.microsoft.com/office/drawing/2014/main" id="{9E464143-E766-4D3E-97E6-02770625D212}"/>
              </a:ext>
            </a:extLst>
          </p:cNvPr>
          <p:cNvSpPr>
            <a:spLocks noGrp="1"/>
          </p:cNvSpPr>
          <p:nvPr>
            <p:ph idx="1"/>
          </p:nvPr>
        </p:nvSpPr>
        <p:spPr>
          <a:xfrm>
            <a:off x="677334" y="1384735"/>
            <a:ext cx="8596668" cy="3880773"/>
          </a:xfrm>
        </p:spPr>
        <p:txBody>
          <a:bodyPr>
            <a:normAutofit/>
          </a:bodyPr>
          <a:lstStyle/>
          <a:p>
            <a:pPr marL="0" marR="0">
              <a:lnSpc>
                <a:spcPct val="150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Upper elementary school, which ran from Class 4 to Class 8, was a pivotal time in my academic career, lasting from 2011 to 2015. It was a period of profound upheaval, difficulties, and personal development.</a:t>
            </a:r>
          </a:p>
          <a:p>
            <a:pPr marL="0" marR="0">
              <a:lnSpc>
                <a:spcPct val="150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 was about to enter Class 3 at the start of this phase when I encountered a crucial situation that nearly undermined my academic standing. My academic performance, discipline, and moral principles started to decline as a result of the impact of unfavorable peer groups. Together with the assistance of the teachers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Kivyuni</a:t>
            </a:r>
            <a:r>
              <a:rPr lang="en-US" dirty="0">
                <a:latin typeface="Times New Roman" panose="02020603050405020304" pitchFamily="18" charset="0"/>
                <a:ea typeface="Times New Roman" panose="02020603050405020304" pitchFamily="18" charset="0"/>
                <a:cs typeface="Times New Roman" panose="02020603050405020304" pitchFamily="18" charset="0"/>
              </a:rPr>
              <a:t> Primary School, my parents wisely served as my mentors.</a:t>
            </a:r>
            <a:endParaRPr lang="x-none"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13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6944-34D3-49D0-985F-2F7F66286258}"/>
              </a:ext>
            </a:extLst>
          </p:cNvPr>
          <p:cNvSpPr>
            <a:spLocks noGrp="1"/>
          </p:cNvSpPr>
          <p:nvPr>
            <p:ph type="title"/>
          </p:nvPr>
        </p:nvSpPr>
        <p:spPr/>
        <p:txBody>
          <a:bodyPr/>
          <a:lstStyle/>
          <a:p>
            <a:r>
              <a:rPr lang="x-none"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High School Years - Form 1 to Form 4 </a:t>
            </a:r>
            <a:r>
              <a:rPr lang="x-none" sz="18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x-none" sz="1800" b="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2015-201</a:t>
            </a:r>
            <a:r>
              <a:rPr lang="en-US" sz="1800" b="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x-none" sz="1800" b="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x-none" dirty="0">
              <a:solidFill>
                <a:schemeClr val="tx1"/>
              </a:solidFill>
            </a:endParaRPr>
          </a:p>
        </p:txBody>
      </p:sp>
      <p:sp>
        <p:nvSpPr>
          <p:cNvPr id="3" name="Content Placeholder 2">
            <a:extLst>
              <a:ext uri="{FF2B5EF4-FFF2-40B4-BE49-F238E27FC236}">
                <a16:creationId xmlns:a16="http://schemas.microsoft.com/office/drawing/2014/main" id="{67AAE627-6FD8-40F8-8689-10DA37060A03}"/>
              </a:ext>
            </a:extLst>
          </p:cNvPr>
          <p:cNvSpPr>
            <a:spLocks noGrp="1"/>
          </p:cNvSpPr>
          <p:nvPr>
            <p:ph idx="1"/>
          </p:nvPr>
        </p:nvSpPr>
        <p:spPr>
          <a:xfrm>
            <a:off x="677334" y="1422401"/>
            <a:ext cx="8596668" cy="1985818"/>
          </a:xfrm>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My time in high school, from Form 1 to Form 4, from 2016 to 2019, marked an important turning point in my academic career. A fresh set of opportunities and problems arose with the shift from elementary to high school.</a:t>
            </a:r>
            <a:endParaRPr lang="x-none" dirty="0"/>
          </a:p>
        </p:txBody>
      </p:sp>
    </p:spTree>
    <p:extLst>
      <p:ext uri="{BB962C8B-B14F-4D97-AF65-F5344CB8AC3E}">
        <p14:creationId xmlns:p14="http://schemas.microsoft.com/office/powerpoint/2010/main" val="164076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1593-275C-4F4C-AB1D-911458D34612}"/>
              </a:ext>
            </a:extLst>
          </p:cNvPr>
          <p:cNvSpPr>
            <a:spLocks noGrp="1"/>
          </p:cNvSpPr>
          <p:nvPr>
            <p:ph type="title"/>
          </p:nvPr>
        </p:nvSpPr>
        <p:spPr/>
        <p:txBody>
          <a:bodyPr>
            <a:normAutofit/>
          </a:bodyPr>
          <a:lstStyle/>
          <a:p>
            <a:pPr marL="0" marR="0">
              <a:lnSpc>
                <a:spcPct val="150000"/>
              </a:lnSpc>
              <a:spcBef>
                <a:spcPts val="1200"/>
              </a:spcBef>
              <a:spcAft>
                <a:spcPts val="0"/>
              </a:spcAft>
            </a:pPr>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 4. </a:t>
            </a:r>
            <a: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x-none"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Academic Pursuits </a:t>
            </a:r>
            <a:r>
              <a:rPr lang="en-US" sz="1800" b="1"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i.e</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Campus Life </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a:t>
            </a:r>
            <a:r>
              <a:rPr lang="en-US" sz="18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20 </a:t>
            </a:r>
            <a:r>
              <a:rPr lang="x-none" sz="1800" b="1"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a:t>
            </a:r>
            <a:r>
              <a:rPr lang="x-none"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Present</a:t>
            </a:r>
            <a:endParaRPr lang="x-none" dirty="0">
              <a:solidFill>
                <a:schemeClr val="tx1"/>
              </a:solidFill>
            </a:endParaRPr>
          </a:p>
        </p:txBody>
      </p:sp>
      <p:sp>
        <p:nvSpPr>
          <p:cNvPr id="3" name="Content Placeholder 2">
            <a:extLst>
              <a:ext uri="{FF2B5EF4-FFF2-40B4-BE49-F238E27FC236}">
                <a16:creationId xmlns:a16="http://schemas.microsoft.com/office/drawing/2014/main" id="{DBF81FFB-A409-404C-BC93-5F0566BA4367}"/>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Based on my academic experiences and my time on campus, the years 2020 to the present have been a turning point in my life. During this year, I started a journey of self-discovery and personal development and made significant decisions regarding my schooling.</a:t>
            </a:r>
            <a:endParaRPr lang="x-none" dirty="0"/>
          </a:p>
        </p:txBody>
      </p:sp>
    </p:spTree>
    <p:extLst>
      <p:ext uri="{BB962C8B-B14F-4D97-AF65-F5344CB8AC3E}">
        <p14:creationId xmlns:p14="http://schemas.microsoft.com/office/powerpoint/2010/main" val="20264520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987</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Autobiography</vt:lpstr>
      <vt:lpstr>Introduction </vt:lpstr>
      <vt:lpstr>Chapter 1   Early Years and Family Beginnings </vt:lpstr>
      <vt:lpstr>Family Background:</vt:lpstr>
      <vt:lpstr>Chapter 2  School days a formatic years  </vt:lpstr>
      <vt:lpstr>Lower Primary –  Classes 1 to 3 (2008-2010) </vt:lpstr>
      <vt:lpstr>Upper Primary - Class 4 to 8 (2011-2015) </vt:lpstr>
      <vt:lpstr> High School Years - Form 1 to Form 4 (2015-2018)</vt:lpstr>
      <vt:lpstr>Chapter 4.  Academic Pursuits i.e Campus Life – 2020 to Present</vt:lpstr>
      <vt:lpstr>Second Year (2022 to 2022): Academic Growth and Hands-On Experience</vt:lpstr>
      <vt:lpstr>Third year Third Year (2022-2023) - Deepening Knowledge in  Civil  Engineering</vt:lpstr>
      <vt:lpstr> Fourth Year (2023 - Present) - Culmination and Research</vt:lpstr>
      <vt:lpstr>Chapter 5 Challenges and Growth - A Journey Defined by Resilience</vt:lpstr>
      <vt:lpstr>Chapter 6  Inspirations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Autobiography of  Mark Dalton Anyoka </dc:title>
  <dc:creator>MARK DALTON</dc:creator>
  <cp:lastModifiedBy>HP</cp:lastModifiedBy>
  <cp:revision>12</cp:revision>
  <dcterms:created xsi:type="dcterms:W3CDTF">2023-10-29T18:57:38Z</dcterms:created>
  <dcterms:modified xsi:type="dcterms:W3CDTF">2024-03-20T07:30:05Z</dcterms:modified>
</cp:coreProperties>
</file>