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7" r:id="rId3"/>
    <p:sldId id="264" r:id="rId4"/>
    <p:sldId id="276" r:id="rId5"/>
    <p:sldId id="265" r:id="rId6"/>
    <p:sldId id="266" r:id="rId7"/>
    <p:sldId id="267" r:id="rId8"/>
    <p:sldId id="268" r:id="rId9"/>
    <p:sldId id="269" r:id="rId10"/>
    <p:sldId id="270" r:id="rId11"/>
    <p:sldId id="271" r:id="rId12"/>
    <p:sldId id="272" r:id="rId13"/>
    <p:sldId id="273" r:id="rId14"/>
    <p:sldId id="274" r:id="rId15"/>
    <p:sldId id="275"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p:scale>
          <a:sx n="80" d="100"/>
          <a:sy n="80" d="100"/>
        </p:scale>
        <p:origin x="773"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B98D-C727-E9A6-506E-D6E88DF0143F}"/>
              </a:ext>
            </a:extLst>
          </p:cNvPr>
          <p:cNvSpPr>
            <a:spLocks noGrp="1"/>
          </p:cNvSpPr>
          <p:nvPr>
            <p:ph type="ctrTitle"/>
          </p:nvPr>
        </p:nvSpPr>
        <p:spPr>
          <a:xfrm>
            <a:off x="1828800" y="457200"/>
            <a:ext cx="7772400" cy="1470025"/>
          </a:xfrm>
        </p:spPr>
        <p:txBody>
          <a:bodyPr/>
          <a:lstStyle/>
          <a:p>
            <a:r>
              <a:rPr lang="vi-VN" dirty="0"/>
              <a:t>      </a:t>
            </a:r>
            <a:r>
              <a:rPr lang="vi-VN" sz="2800" b="0" dirty="0"/>
              <a:t>Trường Đại Học Cần Thơ</a:t>
            </a:r>
            <a:br>
              <a:rPr lang="vi-VN" sz="2800" b="0" dirty="0"/>
            </a:br>
            <a:r>
              <a:rPr lang="vi-VN" sz="2800" b="0" dirty="0"/>
              <a:t>Trường Công Nghệ Thông Tin &amp; TT</a:t>
            </a:r>
            <a:br>
              <a:rPr lang="vi-VN" sz="2800" b="0" dirty="0"/>
            </a:br>
            <a:br>
              <a:rPr lang="vi-VN" sz="2800" b="0" dirty="0"/>
            </a:br>
            <a:br>
              <a:rPr lang="vi-VN" sz="2800" b="0" dirty="0"/>
            </a:br>
            <a:r>
              <a:rPr lang="vi-VN" sz="2800" b="0" dirty="0">
                <a:solidFill>
                  <a:srgbClr val="C00000"/>
                </a:solidFill>
              </a:rPr>
              <a:t>Học Phần Kỹ Năng Học Đại Học</a:t>
            </a:r>
            <a:endParaRPr lang="en-US" b="0" dirty="0">
              <a:solidFill>
                <a:srgbClr val="C00000"/>
              </a:solidFill>
            </a:endParaRPr>
          </a:p>
        </p:txBody>
      </p:sp>
      <p:sp>
        <p:nvSpPr>
          <p:cNvPr id="3" name="Subtitle 2">
            <a:extLst>
              <a:ext uri="{FF2B5EF4-FFF2-40B4-BE49-F238E27FC236}">
                <a16:creationId xmlns:a16="http://schemas.microsoft.com/office/drawing/2014/main" id="{640221DB-D46B-3EF9-E6F9-02BAA1391AA3}"/>
              </a:ext>
            </a:extLst>
          </p:cNvPr>
          <p:cNvSpPr>
            <a:spLocks noGrp="1"/>
          </p:cNvSpPr>
          <p:nvPr>
            <p:ph type="subTitle" idx="1"/>
          </p:nvPr>
        </p:nvSpPr>
        <p:spPr>
          <a:xfrm>
            <a:off x="304800" y="3048000"/>
            <a:ext cx="8686800" cy="1752600"/>
          </a:xfrm>
        </p:spPr>
        <p:txBody>
          <a:bodyPr/>
          <a:lstStyle/>
          <a:p>
            <a:r>
              <a:rPr lang="vi-VN" sz="3200" dirty="0"/>
              <a:t>An Ninh Mạng</a:t>
            </a:r>
          </a:p>
          <a:p>
            <a:endParaRPr lang="vi-VN" sz="3200" dirty="0"/>
          </a:p>
          <a:p>
            <a:endParaRPr lang="vi-VN" sz="3200" dirty="0"/>
          </a:p>
          <a:p>
            <a:endParaRPr lang="vi-VN" sz="3200" dirty="0"/>
          </a:p>
          <a:p>
            <a:r>
              <a:rPr lang="vi-VN" sz="2000" dirty="0">
                <a:solidFill>
                  <a:schemeClr val="tx1"/>
                </a:solidFill>
              </a:rPr>
              <a:t>	            	 	   	 </a:t>
            </a:r>
            <a:r>
              <a:rPr lang="vi-VN" sz="1800" dirty="0">
                <a:solidFill>
                  <a:schemeClr val="tx1"/>
                </a:solidFill>
              </a:rPr>
              <a:t>SV thuyết trình: Nguyễn Huỳnh Hoàn Kim</a:t>
            </a:r>
          </a:p>
          <a:p>
            <a:r>
              <a:rPr lang="vi-VN" sz="1800" dirty="0">
                <a:solidFill>
                  <a:schemeClr val="tx1"/>
                </a:solidFill>
              </a:rPr>
              <a:t>                   	       Nhóm: 06</a:t>
            </a:r>
          </a:p>
          <a:p>
            <a:endParaRPr lang="en-US" sz="2400" dirty="0">
              <a:solidFill>
                <a:schemeClr val="tx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C06E-84DD-59F1-21DA-51443EA17C7F}"/>
              </a:ext>
            </a:extLst>
          </p:cNvPr>
          <p:cNvSpPr>
            <a:spLocks noGrp="1"/>
          </p:cNvSpPr>
          <p:nvPr>
            <p:ph type="title"/>
          </p:nvPr>
        </p:nvSpPr>
        <p:spPr>
          <a:xfrm>
            <a:off x="1752600" y="282575"/>
            <a:ext cx="7391400" cy="944563"/>
          </a:xfrm>
        </p:spPr>
        <p:txBody>
          <a:bodyPr/>
          <a:lstStyle/>
          <a:p>
            <a:r>
              <a:rPr lang="vi-VN" sz="2800" dirty="0"/>
              <a:t>Các Mối Đe Dọa An Ninh Mạng Phố Biến</a:t>
            </a:r>
            <a:endParaRPr lang="en-US" sz="2800" dirty="0"/>
          </a:p>
        </p:txBody>
      </p:sp>
      <p:sp>
        <p:nvSpPr>
          <p:cNvPr id="3" name="Content Placeholder 2">
            <a:extLst>
              <a:ext uri="{FF2B5EF4-FFF2-40B4-BE49-F238E27FC236}">
                <a16:creationId xmlns:a16="http://schemas.microsoft.com/office/drawing/2014/main" id="{F9705783-F9D3-4478-3C6F-C7646BD0D59F}"/>
              </a:ext>
            </a:extLst>
          </p:cNvPr>
          <p:cNvSpPr>
            <a:spLocks noGrp="1"/>
          </p:cNvSpPr>
          <p:nvPr>
            <p:ph idx="1"/>
          </p:nvPr>
        </p:nvSpPr>
        <p:spPr/>
        <p:txBody>
          <a:bodyPr/>
          <a:lstStyle/>
          <a:p>
            <a:r>
              <a:rPr lang="vi-VN" b="1" dirty="0">
                <a:solidFill>
                  <a:srgbClr val="FF0000"/>
                </a:solidFill>
              </a:rPr>
              <a:t>Rò rỉ và đánh cắp dữ liệu (Data Breach)</a:t>
            </a:r>
          </a:p>
          <a:p>
            <a:pPr marL="0" indent="0">
              <a:buNone/>
            </a:pPr>
            <a:r>
              <a:rPr lang="vi-VN" dirty="0"/>
              <a:t>	-Khi thông tin cá nhân hoặc dữ liệu quan trọng bị lộ ra ngoài, thường do hacker tấn công hoặc nhân viên nội bộ vô ý.</a:t>
            </a:r>
            <a:br>
              <a:rPr lang="vi-VN" dirty="0"/>
            </a:br>
            <a:endParaRPr lang="vi-VN" dirty="0"/>
          </a:p>
          <a:p>
            <a:r>
              <a:rPr lang="vi-VN" b="1" dirty="0">
                <a:solidFill>
                  <a:srgbClr val="FF0000"/>
                </a:solidFill>
              </a:rPr>
              <a:t>Mã độc tống tiền (Ransomware)</a:t>
            </a:r>
          </a:p>
          <a:p>
            <a:pPr marL="0" indent="0">
              <a:buNone/>
            </a:pPr>
            <a:r>
              <a:rPr lang="vi-VN" dirty="0"/>
              <a:t>	-Hacker mã hóa dữ liệu của nạn nhân và yêu cầu trả tiền chuộc để lấy lại quyền truy cập.</a:t>
            </a:r>
          </a:p>
          <a:p>
            <a:endParaRPr lang="en-US" dirty="0"/>
          </a:p>
        </p:txBody>
      </p:sp>
    </p:spTree>
    <p:extLst>
      <p:ext uri="{BB962C8B-B14F-4D97-AF65-F5344CB8AC3E}">
        <p14:creationId xmlns:p14="http://schemas.microsoft.com/office/powerpoint/2010/main" val="29007587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34EA-5F8D-816A-D411-544F9878AEED}"/>
              </a:ext>
            </a:extLst>
          </p:cNvPr>
          <p:cNvSpPr>
            <a:spLocks noGrp="1"/>
          </p:cNvSpPr>
          <p:nvPr>
            <p:ph type="title"/>
          </p:nvPr>
        </p:nvSpPr>
        <p:spPr/>
        <p:txBody>
          <a:bodyPr/>
          <a:lstStyle/>
          <a:p>
            <a:r>
              <a:rPr lang="vi-VN" sz="2800" dirty="0"/>
              <a:t>Các Mối Đe Dọa An Ninh Mạng Phố Biến</a:t>
            </a:r>
            <a:endParaRPr lang="en-US" sz="2800" dirty="0"/>
          </a:p>
        </p:txBody>
      </p:sp>
      <p:sp>
        <p:nvSpPr>
          <p:cNvPr id="3" name="Content Placeholder 2">
            <a:extLst>
              <a:ext uri="{FF2B5EF4-FFF2-40B4-BE49-F238E27FC236}">
                <a16:creationId xmlns:a16="http://schemas.microsoft.com/office/drawing/2014/main" id="{ABAAEA9E-FF95-2D6D-08A0-D6D95905293D}"/>
              </a:ext>
            </a:extLst>
          </p:cNvPr>
          <p:cNvSpPr>
            <a:spLocks noGrp="1"/>
          </p:cNvSpPr>
          <p:nvPr>
            <p:ph idx="1"/>
          </p:nvPr>
        </p:nvSpPr>
        <p:spPr>
          <a:xfrm>
            <a:off x="762000" y="1447800"/>
            <a:ext cx="8229600" cy="4691062"/>
          </a:xfrm>
        </p:spPr>
        <p:txBody>
          <a:bodyPr/>
          <a:lstStyle/>
          <a:p>
            <a:r>
              <a:rPr lang="en-US" b="1" dirty="0">
                <a:solidFill>
                  <a:srgbClr val="FF0000"/>
                </a:solidFill>
              </a:rPr>
              <a:t> </a:t>
            </a:r>
            <a:r>
              <a:rPr lang="vi-VN" b="1" dirty="0">
                <a:solidFill>
                  <a:srgbClr val="FF0000"/>
                </a:solidFill>
              </a:rPr>
              <a:t>Lừa đảo (Phishing &amp; Social Engineering)</a:t>
            </a:r>
          </a:p>
          <a:p>
            <a:pPr marL="0" indent="0">
              <a:buNone/>
            </a:pPr>
            <a:r>
              <a:rPr lang="vi-VN" dirty="0"/>
              <a:t>	-Hacker giả danh ngân hàng, cơ quan nhà nước, bạn bè để dụ người dùng bấm vào liên kết độc hại hoặc cung cấp thông tin nhạy cảm.</a:t>
            </a:r>
          </a:p>
          <a:p>
            <a:pPr marL="0" indent="0">
              <a:buNone/>
            </a:pPr>
            <a:r>
              <a:rPr lang="vi-VN" dirty="0"/>
              <a:t>	-Có thể qua email, tin nhắn, cuộc gọi hoặc mạng xã hội.</a:t>
            </a:r>
          </a:p>
          <a:p>
            <a:r>
              <a:rPr lang="vi-VN" b="1" dirty="0">
                <a:solidFill>
                  <a:srgbClr val="FF0000"/>
                </a:solidFill>
              </a:rPr>
              <a:t>Tấn công xâm nhập (Hacking / Unauthorized Access)</a:t>
            </a:r>
          </a:p>
          <a:p>
            <a:pPr marL="0" indent="0">
              <a:buNone/>
            </a:pPr>
            <a:r>
              <a:rPr lang="vi-VN" dirty="0"/>
              <a:t>	- Tấn công hệ thống máy tính, website, hoặc mạng nội bộ để chiếm quyền truy cập, sửa dữ liệu, hoặc cài mã độc.</a:t>
            </a:r>
          </a:p>
          <a:p>
            <a:pPr marL="0" indent="0">
              <a:buNone/>
            </a:pPr>
            <a:endParaRPr lang="en-US" dirty="0"/>
          </a:p>
        </p:txBody>
      </p:sp>
    </p:spTree>
    <p:extLst>
      <p:ext uri="{BB962C8B-B14F-4D97-AF65-F5344CB8AC3E}">
        <p14:creationId xmlns:p14="http://schemas.microsoft.com/office/powerpoint/2010/main" val="34184117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2F3B-C88F-4BE4-3EDC-71D39706B129}"/>
              </a:ext>
            </a:extLst>
          </p:cNvPr>
          <p:cNvSpPr>
            <a:spLocks noGrp="1"/>
          </p:cNvSpPr>
          <p:nvPr>
            <p:ph type="title"/>
          </p:nvPr>
        </p:nvSpPr>
        <p:spPr/>
        <p:txBody>
          <a:bodyPr/>
          <a:lstStyle/>
          <a:p>
            <a:r>
              <a:rPr lang="vi-VN" sz="2800" dirty="0"/>
              <a:t>Các biện pháp bảo vệ và phòng chống</a:t>
            </a:r>
            <a:endParaRPr lang="en-US" sz="2800" dirty="0"/>
          </a:p>
        </p:txBody>
      </p:sp>
      <p:sp>
        <p:nvSpPr>
          <p:cNvPr id="3" name="Content Placeholder 2">
            <a:extLst>
              <a:ext uri="{FF2B5EF4-FFF2-40B4-BE49-F238E27FC236}">
                <a16:creationId xmlns:a16="http://schemas.microsoft.com/office/drawing/2014/main" id="{652510A7-38D4-D9F8-D87E-0E3B4A4064BB}"/>
              </a:ext>
            </a:extLst>
          </p:cNvPr>
          <p:cNvSpPr>
            <a:spLocks noGrp="1"/>
          </p:cNvSpPr>
          <p:nvPr>
            <p:ph idx="1"/>
          </p:nvPr>
        </p:nvSpPr>
        <p:spPr>
          <a:xfrm>
            <a:off x="228600" y="1494896"/>
            <a:ext cx="9067800" cy="5072062"/>
          </a:xfrm>
        </p:spPr>
        <p:txBody>
          <a:bodyPr/>
          <a:lstStyle/>
          <a:p>
            <a:r>
              <a:rPr lang="vi-VN" sz="2800" b="1" dirty="0">
                <a:solidFill>
                  <a:srgbClr val="FF0000"/>
                </a:solidFill>
              </a:rPr>
              <a:t>Sử dụng mật khẩu mạnh và bảo mật tài khoản</a:t>
            </a:r>
          </a:p>
          <a:p>
            <a:pPr marL="0" indent="0">
              <a:buNone/>
            </a:pPr>
            <a:r>
              <a:rPr lang="vi-VN" sz="2800" dirty="0"/>
              <a:t>	-Dùng mật khẩu dài, có chữ hoa, chữ thường, số và ký tự đặc biệt.</a:t>
            </a:r>
          </a:p>
          <a:p>
            <a:pPr marL="0" indent="0">
              <a:buNone/>
            </a:pPr>
            <a:r>
              <a:rPr lang="vi-VN" sz="2800" dirty="0"/>
              <a:t>	-Không dùng chung một mật khẩu cho nhiều tài khoản.</a:t>
            </a:r>
          </a:p>
          <a:p>
            <a:pPr marL="0" indent="0">
              <a:buNone/>
            </a:pPr>
            <a:r>
              <a:rPr lang="vi-VN" sz="2800" dirty="0"/>
              <a:t>	-Bật xác thực hai lớp (2FA) để tăng độ an toàn.</a:t>
            </a:r>
          </a:p>
          <a:p>
            <a:r>
              <a:rPr lang="en-US" sz="2800" b="1" dirty="0"/>
              <a:t> </a:t>
            </a:r>
            <a:r>
              <a:rPr lang="vi-VN" sz="2800" b="1" dirty="0">
                <a:solidFill>
                  <a:srgbClr val="FF0000"/>
                </a:solidFill>
              </a:rPr>
              <a:t>Cài đặt và cập nhật phần mềm bảo mật</a:t>
            </a:r>
          </a:p>
          <a:p>
            <a:pPr marL="0" indent="0">
              <a:buNone/>
            </a:pPr>
            <a:r>
              <a:rPr lang="vi-VN" sz="2800" b="1" dirty="0"/>
              <a:t>	-Cài phần mềm diệt virus, tường lửa (firewall) và cập nhật thường xuyên.</a:t>
            </a:r>
          </a:p>
          <a:p>
            <a:pPr marL="0" indent="0">
              <a:buNone/>
            </a:pPr>
            <a:r>
              <a:rPr lang="vi-VN" sz="2800" b="1" dirty="0"/>
              <a:t>	-Cập nhật hệ điều hành, ứng dụng, trình duyệt để vá lỗ hổng bảo mật.</a:t>
            </a:r>
          </a:p>
          <a:p>
            <a:endParaRPr lang="en-US" dirty="0"/>
          </a:p>
        </p:txBody>
      </p:sp>
    </p:spTree>
    <p:extLst>
      <p:ext uri="{BB962C8B-B14F-4D97-AF65-F5344CB8AC3E}">
        <p14:creationId xmlns:p14="http://schemas.microsoft.com/office/powerpoint/2010/main" val="14346689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1D674-100B-B222-5096-9B2A5638C746}"/>
              </a:ext>
            </a:extLst>
          </p:cNvPr>
          <p:cNvSpPr>
            <a:spLocks noGrp="1"/>
          </p:cNvSpPr>
          <p:nvPr>
            <p:ph type="title"/>
          </p:nvPr>
        </p:nvSpPr>
        <p:spPr>
          <a:xfrm>
            <a:off x="1752600" y="152400"/>
            <a:ext cx="7543800" cy="914400"/>
          </a:xfrm>
        </p:spPr>
        <p:txBody>
          <a:bodyPr/>
          <a:lstStyle/>
          <a:p>
            <a:r>
              <a:rPr lang="vi-VN" sz="2800" dirty="0"/>
              <a:t>Các biện pháp bảo vệ và phòng chống</a:t>
            </a:r>
            <a:endParaRPr lang="en-US" sz="2800" dirty="0"/>
          </a:p>
        </p:txBody>
      </p:sp>
      <p:sp>
        <p:nvSpPr>
          <p:cNvPr id="3" name="Content Placeholder 2">
            <a:extLst>
              <a:ext uri="{FF2B5EF4-FFF2-40B4-BE49-F238E27FC236}">
                <a16:creationId xmlns:a16="http://schemas.microsoft.com/office/drawing/2014/main" id="{09C34E4C-BBAD-91D6-95EF-2601525F263A}"/>
              </a:ext>
            </a:extLst>
          </p:cNvPr>
          <p:cNvSpPr>
            <a:spLocks noGrp="1"/>
          </p:cNvSpPr>
          <p:nvPr>
            <p:ph idx="1"/>
          </p:nvPr>
        </p:nvSpPr>
        <p:spPr>
          <a:xfrm>
            <a:off x="419100" y="1752600"/>
            <a:ext cx="8305800" cy="4691062"/>
          </a:xfrm>
        </p:spPr>
        <p:txBody>
          <a:bodyPr/>
          <a:lstStyle/>
          <a:p>
            <a:r>
              <a:rPr lang="vi-VN" b="1" dirty="0">
                <a:solidFill>
                  <a:srgbClr val="FF0000"/>
                </a:solidFill>
              </a:rPr>
              <a:t>Giới hạn quyền truy cập và chia sẻ thông tin</a:t>
            </a:r>
          </a:p>
          <a:p>
            <a:pPr marL="0" indent="0">
              <a:buNone/>
            </a:pPr>
            <a:r>
              <a:rPr lang="vi-VN" dirty="0"/>
              <a:t>	-Chỉ chia sẻ dữ liệu cần thiết, không công khai thông tin cá nhân lên mạng xã hội.</a:t>
            </a:r>
          </a:p>
          <a:p>
            <a:pPr marL="0" indent="0">
              <a:buNone/>
            </a:pPr>
            <a:r>
              <a:rPr lang="vi-VN" dirty="0"/>
              <a:t>	-Trong doanh nghiệp, phân quyền truy cập phù hợp cho từng người dùng.</a:t>
            </a:r>
          </a:p>
          <a:p>
            <a:r>
              <a:rPr lang="vi-VN" b="1" dirty="0">
                <a:solidFill>
                  <a:srgbClr val="FF0000"/>
                </a:solidFill>
              </a:rPr>
              <a:t>Sử dụng phần mềm và nguồn đáng tin cậy</a:t>
            </a:r>
          </a:p>
          <a:p>
            <a:pPr marL="0" indent="0">
              <a:buNone/>
            </a:pPr>
            <a:r>
              <a:rPr lang="vi-VN" dirty="0"/>
              <a:t>	-Chỉ tải ứng dụng, tài liệu, phần mềm từ trang web chính thức.</a:t>
            </a:r>
          </a:p>
          <a:p>
            <a:pPr marL="0" indent="0">
              <a:buNone/>
            </a:pPr>
            <a:r>
              <a:rPr lang="vi-VN" dirty="0"/>
              <a:t>	-Không cài phần mềm lậu hoặc crack — thường có mã độc ẩn bên trong</a:t>
            </a:r>
          </a:p>
          <a:p>
            <a:pPr marL="0" indent="0">
              <a:buNone/>
            </a:pPr>
            <a:endParaRPr lang="en-US" dirty="0"/>
          </a:p>
        </p:txBody>
      </p:sp>
    </p:spTree>
    <p:extLst>
      <p:ext uri="{BB962C8B-B14F-4D97-AF65-F5344CB8AC3E}">
        <p14:creationId xmlns:p14="http://schemas.microsoft.com/office/powerpoint/2010/main" val="3972209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475F-94D1-D8A0-55DD-11F6218E6642}"/>
              </a:ext>
            </a:extLst>
          </p:cNvPr>
          <p:cNvSpPr>
            <a:spLocks noGrp="1"/>
          </p:cNvSpPr>
          <p:nvPr>
            <p:ph type="title"/>
          </p:nvPr>
        </p:nvSpPr>
        <p:spPr/>
        <p:txBody>
          <a:bodyPr/>
          <a:lstStyle/>
          <a:p>
            <a:r>
              <a:rPr lang="vi-VN" dirty="0"/>
              <a:t>Các biện pháp bảo vệ và phòng chống</a:t>
            </a:r>
            <a:endParaRPr lang="en-US" dirty="0"/>
          </a:p>
        </p:txBody>
      </p:sp>
      <p:sp>
        <p:nvSpPr>
          <p:cNvPr id="3" name="Content Placeholder 2">
            <a:extLst>
              <a:ext uri="{FF2B5EF4-FFF2-40B4-BE49-F238E27FC236}">
                <a16:creationId xmlns:a16="http://schemas.microsoft.com/office/drawing/2014/main" id="{D84CCF1B-E687-ED8A-9117-64E7CDF392DE}"/>
              </a:ext>
            </a:extLst>
          </p:cNvPr>
          <p:cNvSpPr>
            <a:spLocks noGrp="1"/>
          </p:cNvSpPr>
          <p:nvPr>
            <p:ph idx="1"/>
          </p:nvPr>
        </p:nvSpPr>
        <p:spPr>
          <a:xfrm>
            <a:off x="523876" y="1614487"/>
            <a:ext cx="8162924" cy="8145389"/>
          </a:xfrm>
        </p:spPr>
        <p:txBody>
          <a:bodyPr/>
          <a:lstStyle/>
          <a:p>
            <a:r>
              <a:rPr lang="vi-VN" dirty="0"/>
              <a:t>Tuyên truyền nâng cao kiến thức cho người dân để phồng chống các thủ đoạn lừa đảo</a:t>
            </a:r>
            <a:endParaRPr lang="en-US" dirty="0"/>
          </a:p>
        </p:txBody>
      </p:sp>
      <p:pic>
        <p:nvPicPr>
          <p:cNvPr id="3074" name="Picture 2">
            <a:extLst>
              <a:ext uri="{FF2B5EF4-FFF2-40B4-BE49-F238E27FC236}">
                <a16:creationId xmlns:a16="http://schemas.microsoft.com/office/drawing/2014/main" id="{08C5FF15-1140-FAA2-E4C1-0BA746F9C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667000"/>
            <a:ext cx="518160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6984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ipe(down)">
                                      <p:cBhvr>
                                        <p:cTn id="1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FF4F-55B1-6D35-999F-449E5995EF7F}"/>
              </a:ext>
            </a:extLst>
          </p:cNvPr>
          <p:cNvSpPr>
            <a:spLocks noGrp="1"/>
          </p:cNvSpPr>
          <p:nvPr>
            <p:ph type="title"/>
          </p:nvPr>
        </p:nvSpPr>
        <p:spPr/>
        <p:txBody>
          <a:bodyPr/>
          <a:lstStyle/>
          <a:p>
            <a:r>
              <a:rPr lang="vi-VN" dirty="0"/>
              <a:t>Các biện pháp bảo vệ và phòng chống</a:t>
            </a:r>
            <a:endParaRPr lang="en-US" dirty="0"/>
          </a:p>
        </p:txBody>
      </p:sp>
      <p:sp>
        <p:nvSpPr>
          <p:cNvPr id="3" name="Content Placeholder 2">
            <a:extLst>
              <a:ext uri="{FF2B5EF4-FFF2-40B4-BE49-F238E27FC236}">
                <a16:creationId xmlns:a16="http://schemas.microsoft.com/office/drawing/2014/main" id="{A37A6FBC-3651-A4FC-CD95-6DA98DF40AC7}"/>
              </a:ext>
            </a:extLst>
          </p:cNvPr>
          <p:cNvSpPr>
            <a:spLocks noGrp="1"/>
          </p:cNvSpPr>
          <p:nvPr>
            <p:ph idx="1"/>
          </p:nvPr>
        </p:nvSpPr>
        <p:spPr>
          <a:xfrm>
            <a:off x="457200" y="1828800"/>
            <a:ext cx="8229600" cy="4691062"/>
          </a:xfrm>
        </p:spPr>
        <p:txBody>
          <a:bodyPr/>
          <a:lstStyle/>
          <a:p>
            <a:r>
              <a:rPr lang="vi-VN" dirty="0"/>
              <a:t>Quyết liệt bắt giữ tội phạm lừa đảo qua mạng</a:t>
            </a:r>
          </a:p>
          <a:p>
            <a:pPr marL="0" indent="0">
              <a:buNone/>
            </a:pPr>
            <a:endParaRPr lang="vi-VN" dirty="0"/>
          </a:p>
          <a:p>
            <a:endParaRPr lang="en-US" dirty="0"/>
          </a:p>
        </p:txBody>
      </p:sp>
      <p:pic>
        <p:nvPicPr>
          <p:cNvPr id="4098" name="Picture 2">
            <a:extLst>
              <a:ext uri="{FF2B5EF4-FFF2-40B4-BE49-F238E27FC236}">
                <a16:creationId xmlns:a16="http://schemas.microsoft.com/office/drawing/2014/main" id="{CEFE4EB9-62EF-66EF-8888-82C28C00F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38400"/>
            <a:ext cx="6238875" cy="36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4512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wipe(down)">
                                      <p:cBhvr>
                                        <p:cTn id="14"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7395-5F93-167C-3CD5-7D044633B445}"/>
              </a:ext>
            </a:extLst>
          </p:cNvPr>
          <p:cNvSpPr>
            <a:spLocks noGrp="1"/>
          </p:cNvSpPr>
          <p:nvPr>
            <p:ph type="title"/>
          </p:nvPr>
        </p:nvSpPr>
        <p:spPr/>
        <p:txBody>
          <a:bodyPr/>
          <a:lstStyle/>
          <a:p>
            <a:r>
              <a:rPr lang="vi-VN" dirty="0"/>
              <a:t>Nội Dung</a:t>
            </a:r>
            <a:endParaRPr lang="en-US" dirty="0"/>
          </a:p>
        </p:txBody>
      </p:sp>
      <p:pic>
        <p:nvPicPr>
          <p:cNvPr id="2050" name="Picture 2">
            <a:extLst>
              <a:ext uri="{FF2B5EF4-FFF2-40B4-BE49-F238E27FC236}">
                <a16:creationId xmlns:a16="http://schemas.microsoft.com/office/drawing/2014/main" id="{56D9745F-9660-FB8C-6F44-6CA6CF94E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3886200" cy="22152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38FF87F-0ECE-ED61-D893-5E7E7A34B19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4479925"/>
            <a:ext cx="3743325" cy="2095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CFE4A02-1110-7E51-BF2C-C9EE1A477B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981200"/>
            <a:ext cx="4000500" cy="221522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4233D6FC-F7A3-5B27-A5E0-DFD1BE480B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8800" y="4479925"/>
            <a:ext cx="3558425" cy="199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16558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DBE4-7410-9146-8B39-0E1992FFE3D0}"/>
              </a:ext>
            </a:extLst>
          </p:cNvPr>
          <p:cNvSpPr>
            <a:spLocks noGrp="1"/>
          </p:cNvSpPr>
          <p:nvPr>
            <p:ph type="title"/>
          </p:nvPr>
        </p:nvSpPr>
        <p:spPr/>
        <p:txBody>
          <a:bodyPr/>
          <a:lstStyle/>
          <a:p>
            <a:r>
              <a:rPr lang="vi-VN" dirty="0"/>
              <a:t>Nội dung</a:t>
            </a:r>
            <a:endParaRPr lang="en-US" dirty="0"/>
          </a:p>
        </p:txBody>
      </p:sp>
      <p:sp>
        <p:nvSpPr>
          <p:cNvPr id="3" name="Content Placeholder 2">
            <a:extLst>
              <a:ext uri="{FF2B5EF4-FFF2-40B4-BE49-F238E27FC236}">
                <a16:creationId xmlns:a16="http://schemas.microsoft.com/office/drawing/2014/main" id="{B0707298-7B79-3A5F-18B1-FB74EC2DAEC3}"/>
              </a:ext>
            </a:extLst>
          </p:cNvPr>
          <p:cNvSpPr>
            <a:spLocks noGrp="1"/>
          </p:cNvSpPr>
          <p:nvPr>
            <p:ph idx="1"/>
          </p:nvPr>
        </p:nvSpPr>
        <p:spPr>
          <a:xfrm>
            <a:off x="457200" y="2362200"/>
            <a:ext cx="8229600" cy="4691062"/>
          </a:xfrm>
        </p:spPr>
        <p:txBody>
          <a:bodyPr/>
          <a:lstStyle/>
          <a:p>
            <a:r>
              <a:rPr lang="vi-VN" dirty="0"/>
              <a:t>1. Mục tiêu chọn đề tài</a:t>
            </a:r>
          </a:p>
          <a:p>
            <a:r>
              <a:rPr lang="vi-VN" dirty="0"/>
              <a:t>2.An ninh mạng là gì?</a:t>
            </a:r>
          </a:p>
          <a:p>
            <a:r>
              <a:rPr lang="vi-VN" dirty="0"/>
              <a:t>3.Tại sao an ninh mạng quan trọng?</a:t>
            </a:r>
          </a:p>
          <a:p>
            <a:r>
              <a:rPr lang="vi-VN" dirty="0"/>
              <a:t>4. Các mối đe dọa an ninh mạng phổ biến</a:t>
            </a:r>
          </a:p>
          <a:p>
            <a:r>
              <a:rPr lang="vi-VN" dirty="0"/>
              <a:t>5.Các biện pháp bảo vệ và phòng chống</a:t>
            </a:r>
            <a:endParaRPr lang="en-US" dirty="0"/>
          </a:p>
        </p:txBody>
      </p:sp>
    </p:spTree>
    <p:extLst>
      <p:ext uri="{BB962C8B-B14F-4D97-AF65-F5344CB8AC3E}">
        <p14:creationId xmlns:p14="http://schemas.microsoft.com/office/powerpoint/2010/main" val="566472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CB21-B852-EC0B-C491-8611B8151054}"/>
              </a:ext>
            </a:extLst>
          </p:cNvPr>
          <p:cNvSpPr>
            <a:spLocks noGrp="1"/>
          </p:cNvSpPr>
          <p:nvPr>
            <p:ph type="ctrTitle"/>
          </p:nvPr>
        </p:nvSpPr>
        <p:spPr>
          <a:xfrm>
            <a:off x="1828800" y="-1524000"/>
            <a:ext cx="7772400" cy="4210050"/>
          </a:xfrm>
        </p:spPr>
        <p:txBody>
          <a:bodyPr/>
          <a:lstStyle/>
          <a:p>
            <a:r>
              <a:rPr lang="vi-VN" dirty="0"/>
              <a:t>Mục Tiệu Chọn Đề tài</a:t>
            </a:r>
            <a:endParaRPr lang="en-US" dirty="0"/>
          </a:p>
        </p:txBody>
      </p:sp>
      <p:sp>
        <p:nvSpPr>
          <p:cNvPr id="3" name="Subtitle 2">
            <a:extLst>
              <a:ext uri="{FF2B5EF4-FFF2-40B4-BE49-F238E27FC236}">
                <a16:creationId xmlns:a16="http://schemas.microsoft.com/office/drawing/2014/main" id="{2BD61F04-0756-8377-C5F2-50399C0D64A4}"/>
              </a:ext>
            </a:extLst>
          </p:cNvPr>
          <p:cNvSpPr>
            <a:spLocks noGrp="1"/>
          </p:cNvSpPr>
          <p:nvPr>
            <p:ph type="subTitle" idx="1"/>
          </p:nvPr>
        </p:nvSpPr>
        <p:spPr>
          <a:xfrm>
            <a:off x="533400" y="1809750"/>
            <a:ext cx="8077200" cy="1752600"/>
          </a:xfrm>
        </p:spPr>
        <p:txBody>
          <a:bodyPr/>
          <a:lstStyle/>
          <a:p>
            <a:pPr marL="457200" indent="-457200" algn="l">
              <a:buFontTx/>
              <a:buChar char="-"/>
            </a:pPr>
            <a:r>
              <a:rPr lang="vi-VN" sz="2800" dirty="0"/>
              <a:t>Sinh viên nắm được khái niệm về an ninh mạng</a:t>
            </a:r>
          </a:p>
          <a:p>
            <a:pPr algn="l"/>
            <a:r>
              <a:rPr lang="vi-VN" sz="2800" dirty="0"/>
              <a:t>-    Hiểu được tầm quan tọng của an ninh mạng đối với mỗi cá nhân và cộng đồng</a:t>
            </a:r>
          </a:p>
          <a:p>
            <a:pPr marL="457200" indent="-457200" algn="l">
              <a:buFontTx/>
              <a:buChar char="-"/>
            </a:pPr>
            <a:r>
              <a:rPr lang="vi-VN" sz="2800" dirty="0"/>
              <a:t>Biết được các cách tấn công mạng hiện nay</a:t>
            </a:r>
          </a:p>
          <a:p>
            <a:pPr marL="457200" indent="-457200" algn="l">
              <a:buFontTx/>
              <a:buChar char="-"/>
            </a:pPr>
            <a:r>
              <a:rPr lang="vi-VN" sz="2800" dirty="0"/>
              <a:t>Nắm được các chiêu trò lừa đảo qua mạng để kịp thời đưa ra biện pháp phòng chống nhằm tự bảo vệ bản thân và người thân, cộng đồng</a:t>
            </a:r>
          </a:p>
          <a:p>
            <a:pPr marL="457200" indent="-457200">
              <a:buFontTx/>
              <a:buChar char="-"/>
            </a:pPr>
            <a:endParaRPr lang="en-US" sz="2800" dirty="0"/>
          </a:p>
        </p:txBody>
      </p:sp>
    </p:spTree>
    <p:extLst>
      <p:ext uri="{BB962C8B-B14F-4D97-AF65-F5344CB8AC3E}">
        <p14:creationId xmlns:p14="http://schemas.microsoft.com/office/powerpoint/2010/main" val="24531038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7AD3-65F2-1EBF-AB9F-A066CA673A18}"/>
              </a:ext>
            </a:extLst>
          </p:cNvPr>
          <p:cNvSpPr>
            <a:spLocks noGrp="1"/>
          </p:cNvSpPr>
          <p:nvPr>
            <p:ph type="title"/>
          </p:nvPr>
        </p:nvSpPr>
        <p:spPr/>
        <p:txBody>
          <a:bodyPr/>
          <a:lstStyle/>
          <a:p>
            <a:r>
              <a:rPr lang="vi-VN" dirty="0"/>
              <a:t>Khái Niệm An Ninh Mạng</a:t>
            </a:r>
            <a:endParaRPr lang="en-US" dirty="0"/>
          </a:p>
        </p:txBody>
      </p:sp>
      <p:sp>
        <p:nvSpPr>
          <p:cNvPr id="3" name="Content Placeholder 2">
            <a:extLst>
              <a:ext uri="{FF2B5EF4-FFF2-40B4-BE49-F238E27FC236}">
                <a16:creationId xmlns:a16="http://schemas.microsoft.com/office/drawing/2014/main" id="{67905715-ECE4-9E73-EE3F-416FB9624F95}"/>
              </a:ext>
            </a:extLst>
          </p:cNvPr>
          <p:cNvSpPr>
            <a:spLocks noGrp="1"/>
          </p:cNvSpPr>
          <p:nvPr>
            <p:ph idx="1"/>
          </p:nvPr>
        </p:nvSpPr>
        <p:spPr>
          <a:xfrm>
            <a:off x="304800" y="1633537"/>
            <a:ext cx="8534400" cy="7974805"/>
          </a:xfrm>
        </p:spPr>
        <p:txBody>
          <a:bodyPr/>
          <a:lstStyle/>
          <a:p>
            <a:r>
              <a:rPr lang="vi-VN" dirty="0">
                <a:solidFill>
                  <a:srgbClr val="C00000"/>
                </a:solidFill>
              </a:rPr>
              <a:t>An ninh mạng </a:t>
            </a:r>
            <a:r>
              <a:rPr lang="vi-VN" dirty="0">
                <a:solidFill>
                  <a:schemeClr val="tx1"/>
                </a:solidFill>
              </a:rPr>
              <a:t>là gì?</a:t>
            </a:r>
            <a:r>
              <a:rPr lang="vi-VN" dirty="0"/>
              <a:t>	</a:t>
            </a:r>
          </a:p>
          <a:p>
            <a:pPr lvl="1"/>
            <a:r>
              <a:rPr lang="vi-VN" dirty="0">
                <a:solidFill>
                  <a:srgbClr val="FF0000"/>
                </a:solidFill>
              </a:rPr>
              <a:t>An ninh mạng </a:t>
            </a:r>
            <a:r>
              <a:rPr lang="vi-VN" dirty="0">
                <a:solidFill>
                  <a:schemeClr val="tx1"/>
                </a:solidFill>
              </a:rPr>
              <a:t>(tiếng Anh: </a:t>
            </a:r>
            <a:r>
              <a:rPr lang="vi-VN" i="1" dirty="0">
                <a:solidFill>
                  <a:schemeClr val="tx1"/>
                </a:solidFill>
              </a:rPr>
              <a:t>Cybersecurity</a:t>
            </a:r>
            <a:r>
              <a:rPr lang="vi-VN" dirty="0">
                <a:solidFill>
                  <a:schemeClr val="tx1"/>
                </a:solidFill>
              </a:rPr>
              <a:t>) là tập hợp các biện pháp, công nghệ và quy trình được sử dụng để bảo vệ hệ thống máy tính, mạng internet, thiết bị và dữ liệu khỏi các cuộc tấn công, truy cập trái phép, hư hại hoặc đánh cắp thông tin.</a:t>
            </a:r>
          </a:p>
          <a:p>
            <a:pPr lvl="1"/>
            <a:endParaRPr lang="vi-VN" dirty="0">
              <a:solidFill>
                <a:schemeClr val="tx1"/>
              </a:solidFill>
            </a:endParaRPr>
          </a:p>
          <a:p>
            <a:pPr lvl="1"/>
            <a:endParaRPr lang="vi-VN" dirty="0"/>
          </a:p>
        </p:txBody>
      </p:sp>
      <p:pic>
        <p:nvPicPr>
          <p:cNvPr id="1026" name="Picture 2">
            <a:extLst>
              <a:ext uri="{FF2B5EF4-FFF2-40B4-BE49-F238E27FC236}">
                <a16:creationId xmlns:a16="http://schemas.microsoft.com/office/drawing/2014/main" id="{25377C76-0A58-EBB1-E18E-977D2A24C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343400"/>
            <a:ext cx="3429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1417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1000"/>
                                        <p:tgtEl>
                                          <p:spTgt spid="1026"/>
                                        </p:tgtEl>
                                      </p:cBhvr>
                                    </p:animEffect>
                                    <p:anim calcmode="lin" valueType="num">
                                      <p:cBhvr>
                                        <p:cTn id="20" dur="1000" fill="hold"/>
                                        <p:tgtEl>
                                          <p:spTgt spid="1026"/>
                                        </p:tgtEl>
                                        <p:attrNameLst>
                                          <p:attrName>ppt_x</p:attrName>
                                        </p:attrNameLst>
                                      </p:cBhvr>
                                      <p:tavLst>
                                        <p:tav tm="0">
                                          <p:val>
                                            <p:strVal val="#ppt_x"/>
                                          </p:val>
                                        </p:tav>
                                        <p:tav tm="100000">
                                          <p:val>
                                            <p:strVal val="#ppt_x"/>
                                          </p:val>
                                        </p:tav>
                                      </p:tavLst>
                                    </p:anim>
                                    <p:anim calcmode="lin" valueType="num">
                                      <p:cBhvr>
                                        <p:cTn id="21"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6967-AAA0-ADBF-5743-E987054C770B}"/>
              </a:ext>
            </a:extLst>
          </p:cNvPr>
          <p:cNvSpPr>
            <a:spLocks noGrp="1"/>
          </p:cNvSpPr>
          <p:nvPr>
            <p:ph type="title"/>
          </p:nvPr>
        </p:nvSpPr>
        <p:spPr>
          <a:xfrm>
            <a:off x="1752600" y="282575"/>
            <a:ext cx="7391400" cy="944563"/>
          </a:xfrm>
        </p:spPr>
        <p:txBody>
          <a:bodyPr/>
          <a:lstStyle/>
          <a:p>
            <a:r>
              <a:rPr lang="vi-VN"/>
              <a:t>Tại Sao An Ninh Mạng Quan </a:t>
            </a:r>
            <a:r>
              <a:rPr lang="vi-VN" dirty="0"/>
              <a:t>T</a:t>
            </a:r>
            <a:r>
              <a:rPr lang="vi-VN"/>
              <a:t>rọng</a:t>
            </a:r>
            <a:r>
              <a:rPr lang="vi-VN" dirty="0"/>
              <a:t>?</a:t>
            </a:r>
            <a:endParaRPr lang="en-US" dirty="0"/>
          </a:p>
        </p:txBody>
      </p:sp>
      <p:sp>
        <p:nvSpPr>
          <p:cNvPr id="3" name="Content Placeholder 2">
            <a:extLst>
              <a:ext uri="{FF2B5EF4-FFF2-40B4-BE49-F238E27FC236}">
                <a16:creationId xmlns:a16="http://schemas.microsoft.com/office/drawing/2014/main" id="{80680D27-32D3-E287-A024-B1ADDB973DBB}"/>
              </a:ext>
            </a:extLst>
          </p:cNvPr>
          <p:cNvSpPr>
            <a:spLocks noGrp="1"/>
          </p:cNvSpPr>
          <p:nvPr>
            <p:ph idx="1"/>
          </p:nvPr>
        </p:nvSpPr>
        <p:spPr/>
        <p:txBody>
          <a:bodyPr/>
          <a:lstStyle/>
          <a:p>
            <a:r>
              <a:rPr lang="vi-VN" b="1" dirty="0">
                <a:solidFill>
                  <a:srgbClr val="FF0000"/>
                </a:solidFill>
              </a:rPr>
              <a:t>Bảo vệ thông tin cá nhân</a:t>
            </a:r>
          </a:p>
          <a:p>
            <a:pPr marL="0" indent="0">
              <a:buNone/>
            </a:pPr>
            <a:r>
              <a:rPr lang="vi-VN" dirty="0"/>
              <a:t>	-Dữ liệu như tài khoản ngân hàng, mật khẩu, hình ảnh, hoặc số CMND có thể bị đánh cắp nếu không có an ninh mạng.</a:t>
            </a:r>
          </a:p>
          <a:p>
            <a:pPr marL="0" indent="0">
              <a:buNone/>
            </a:pPr>
            <a:r>
              <a:rPr lang="vi-VN" dirty="0"/>
              <a:t>	-Giúp người dùng tránh bị lừa đảo, mất tiền, hoặc bị lợi dụng thông tin</a:t>
            </a:r>
          </a:p>
          <a:p>
            <a:pPr marL="0" indent="0">
              <a:buNone/>
            </a:pPr>
            <a:endParaRPr lang="vi-VN" dirty="0"/>
          </a:p>
        </p:txBody>
      </p:sp>
    </p:spTree>
    <p:extLst>
      <p:ext uri="{BB962C8B-B14F-4D97-AF65-F5344CB8AC3E}">
        <p14:creationId xmlns:p14="http://schemas.microsoft.com/office/powerpoint/2010/main" val="3831633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416C3-11CA-736B-4835-1C6392ED3CB1}"/>
              </a:ext>
            </a:extLst>
          </p:cNvPr>
          <p:cNvSpPr>
            <a:spLocks noGrp="1"/>
          </p:cNvSpPr>
          <p:nvPr>
            <p:ph type="title"/>
          </p:nvPr>
        </p:nvSpPr>
        <p:spPr>
          <a:xfrm>
            <a:off x="1752600" y="282575"/>
            <a:ext cx="7391400" cy="944563"/>
          </a:xfrm>
        </p:spPr>
        <p:txBody>
          <a:bodyPr/>
          <a:lstStyle/>
          <a:p>
            <a:r>
              <a:rPr lang="vi-VN"/>
              <a:t>Tại Sao An Ninh Mạng Quan Trọng?</a:t>
            </a:r>
            <a:endParaRPr lang="en-US" dirty="0"/>
          </a:p>
        </p:txBody>
      </p:sp>
      <p:sp>
        <p:nvSpPr>
          <p:cNvPr id="3" name="Content Placeholder 2">
            <a:extLst>
              <a:ext uri="{FF2B5EF4-FFF2-40B4-BE49-F238E27FC236}">
                <a16:creationId xmlns:a16="http://schemas.microsoft.com/office/drawing/2014/main" id="{8E8863E2-0C8A-A1F5-8849-F16FCFC0387A}"/>
              </a:ext>
            </a:extLst>
          </p:cNvPr>
          <p:cNvSpPr>
            <a:spLocks noGrp="1"/>
          </p:cNvSpPr>
          <p:nvPr>
            <p:ph idx="1"/>
          </p:nvPr>
        </p:nvSpPr>
        <p:spPr/>
        <p:txBody>
          <a:bodyPr/>
          <a:lstStyle/>
          <a:p>
            <a:r>
              <a:rPr lang="en-US" sz="2800" b="1" dirty="0" err="1">
                <a:solidFill>
                  <a:srgbClr val="FF0000"/>
                </a:solidFill>
              </a:rPr>
              <a:t>Giữ</a:t>
            </a:r>
            <a:r>
              <a:rPr lang="en-US" sz="2800" b="1" dirty="0">
                <a:solidFill>
                  <a:srgbClr val="FF0000"/>
                </a:solidFill>
              </a:rPr>
              <a:t> an </a:t>
            </a:r>
            <a:r>
              <a:rPr lang="en-US" sz="2800" b="1" dirty="0" err="1">
                <a:solidFill>
                  <a:srgbClr val="FF0000"/>
                </a:solidFill>
              </a:rPr>
              <a:t>toàn</a:t>
            </a:r>
            <a:r>
              <a:rPr lang="en-US" sz="2800" b="1" dirty="0">
                <a:solidFill>
                  <a:srgbClr val="FF0000"/>
                </a:solidFill>
              </a:rPr>
              <a:t> </a:t>
            </a:r>
            <a:r>
              <a:rPr lang="en-US" sz="2800" b="1" dirty="0" err="1">
                <a:solidFill>
                  <a:srgbClr val="FF0000"/>
                </a:solidFill>
              </a:rPr>
              <a:t>cho</a:t>
            </a:r>
            <a:r>
              <a:rPr lang="en-US" sz="2800" b="1" dirty="0">
                <a:solidFill>
                  <a:srgbClr val="FF0000"/>
                </a:solidFill>
              </a:rPr>
              <a:t> </a:t>
            </a:r>
            <a:r>
              <a:rPr lang="en-US" sz="2800" b="1" dirty="0" err="1">
                <a:solidFill>
                  <a:srgbClr val="FF0000"/>
                </a:solidFill>
              </a:rPr>
              <a:t>doanh</a:t>
            </a:r>
            <a:r>
              <a:rPr lang="en-US" sz="2800" b="1" dirty="0">
                <a:solidFill>
                  <a:srgbClr val="FF0000"/>
                </a:solidFill>
              </a:rPr>
              <a:t> </a:t>
            </a:r>
            <a:r>
              <a:rPr lang="en-US" sz="2800" b="1" dirty="0" err="1">
                <a:solidFill>
                  <a:srgbClr val="FF0000"/>
                </a:solidFill>
              </a:rPr>
              <a:t>nghiệp</a:t>
            </a:r>
            <a:r>
              <a:rPr lang="en-US" sz="2800" b="1" dirty="0">
                <a:solidFill>
                  <a:srgbClr val="FF0000"/>
                </a:solidFill>
              </a:rPr>
              <a:t> </a:t>
            </a:r>
            <a:r>
              <a:rPr lang="en-US" sz="2800" b="1" dirty="0" err="1">
                <a:solidFill>
                  <a:srgbClr val="FF0000"/>
                </a:solidFill>
              </a:rPr>
              <a:t>và</a:t>
            </a:r>
            <a:r>
              <a:rPr lang="en-US" sz="2800" b="1" dirty="0">
                <a:solidFill>
                  <a:srgbClr val="FF0000"/>
                </a:solidFill>
              </a:rPr>
              <a:t> </a:t>
            </a:r>
            <a:r>
              <a:rPr lang="en-US" sz="2800" b="1" dirty="0" err="1">
                <a:solidFill>
                  <a:srgbClr val="FF0000"/>
                </a:solidFill>
              </a:rPr>
              <a:t>tổ</a:t>
            </a:r>
            <a:r>
              <a:rPr lang="en-US" sz="2800" b="1" dirty="0">
                <a:solidFill>
                  <a:srgbClr val="FF0000"/>
                </a:solidFill>
              </a:rPr>
              <a:t> </a:t>
            </a:r>
            <a:r>
              <a:rPr lang="en-US" sz="2800" b="1" dirty="0" err="1">
                <a:solidFill>
                  <a:srgbClr val="FF0000"/>
                </a:solidFill>
              </a:rPr>
              <a:t>chức</a:t>
            </a:r>
            <a:endParaRPr lang="en-US" sz="2800" b="1" dirty="0">
              <a:solidFill>
                <a:srgbClr val="FF0000"/>
              </a:solidFill>
            </a:endParaRPr>
          </a:p>
          <a:p>
            <a:pPr marL="0" indent="0">
              <a:buNone/>
            </a:pPr>
            <a:r>
              <a:rPr lang="vi-VN" sz="2800" dirty="0"/>
              <a:t>	-</a:t>
            </a:r>
            <a:r>
              <a:rPr lang="en-US" sz="2800" dirty="0" err="1"/>
              <a:t>Ngăn</a:t>
            </a:r>
            <a:r>
              <a:rPr lang="en-US" sz="2800" dirty="0"/>
              <a:t> tin </a:t>
            </a:r>
            <a:r>
              <a:rPr lang="en-US" sz="2800" dirty="0" err="1"/>
              <a:t>tặc</a:t>
            </a:r>
            <a:r>
              <a:rPr lang="en-US" sz="2800" dirty="0"/>
              <a:t> </a:t>
            </a:r>
            <a:r>
              <a:rPr lang="en-US" sz="2800" dirty="0" err="1"/>
              <a:t>tấn</a:t>
            </a:r>
            <a:r>
              <a:rPr lang="en-US" sz="2800" dirty="0"/>
              <a:t> </a:t>
            </a:r>
            <a:r>
              <a:rPr lang="en-US" sz="2800" dirty="0" err="1"/>
              <a:t>công</a:t>
            </a:r>
            <a:r>
              <a:rPr lang="en-US" sz="2800" dirty="0"/>
              <a:t>, </a:t>
            </a:r>
            <a:r>
              <a:rPr lang="en-US" sz="2800" dirty="0" err="1"/>
              <a:t>phá</a:t>
            </a:r>
            <a:r>
              <a:rPr lang="en-US" sz="2800" dirty="0"/>
              <a:t> </a:t>
            </a:r>
            <a:r>
              <a:rPr lang="en-US" sz="2800" dirty="0" err="1"/>
              <a:t>hủy</a:t>
            </a:r>
            <a:r>
              <a:rPr lang="en-US" sz="2800" dirty="0"/>
              <a:t> </a:t>
            </a:r>
            <a:r>
              <a:rPr lang="en-US" sz="2800" dirty="0" err="1"/>
              <a:t>hệ</a:t>
            </a:r>
            <a:r>
              <a:rPr lang="en-US" sz="2800" dirty="0"/>
              <a:t> </a:t>
            </a:r>
            <a:r>
              <a:rPr lang="en-US" sz="2800" dirty="0" err="1"/>
              <a:t>thống</a:t>
            </a:r>
            <a:r>
              <a:rPr lang="en-US" sz="2800" dirty="0"/>
              <a:t>, </a:t>
            </a:r>
            <a:r>
              <a:rPr lang="en-US" sz="2800" dirty="0" err="1"/>
              <a:t>hoặc</a:t>
            </a:r>
            <a:r>
              <a:rPr lang="en-US" sz="2800" dirty="0"/>
              <a:t> </a:t>
            </a:r>
            <a:r>
              <a:rPr lang="en-US" sz="2800" dirty="0" err="1"/>
              <a:t>đánh</a:t>
            </a:r>
            <a:r>
              <a:rPr lang="en-US" sz="2800" dirty="0"/>
              <a:t> </a:t>
            </a:r>
            <a:r>
              <a:rPr lang="en-US" sz="2800" dirty="0" err="1"/>
              <a:t>cắp</a:t>
            </a:r>
            <a:r>
              <a:rPr lang="en-US" sz="2800" dirty="0"/>
              <a:t> </a:t>
            </a:r>
            <a:r>
              <a:rPr lang="en-US" sz="2800" dirty="0" err="1"/>
              <a:t>dữ</a:t>
            </a:r>
            <a:r>
              <a:rPr lang="en-US" sz="2800" dirty="0"/>
              <a:t> </a:t>
            </a:r>
            <a:r>
              <a:rPr lang="en-US" sz="2800" dirty="0" err="1"/>
              <a:t>liệu</a:t>
            </a:r>
            <a:r>
              <a:rPr lang="en-US" sz="2800" dirty="0"/>
              <a:t> </a:t>
            </a:r>
            <a:r>
              <a:rPr lang="en-US" sz="2800" dirty="0" err="1"/>
              <a:t>khách</a:t>
            </a:r>
            <a:r>
              <a:rPr lang="en-US" sz="2800" dirty="0"/>
              <a:t> </a:t>
            </a:r>
            <a:r>
              <a:rPr lang="en-US" sz="2800" dirty="0" err="1"/>
              <a:t>hàng</a:t>
            </a:r>
            <a:r>
              <a:rPr lang="en-US" sz="2800" dirty="0"/>
              <a:t>.</a:t>
            </a:r>
          </a:p>
          <a:p>
            <a:pPr marL="0" indent="0">
              <a:buNone/>
            </a:pPr>
            <a:r>
              <a:rPr lang="vi-VN" sz="2800" dirty="0"/>
              <a:t>	-</a:t>
            </a:r>
            <a:r>
              <a:rPr lang="en-US" sz="2800" dirty="0" err="1"/>
              <a:t>Giúp</a:t>
            </a:r>
            <a:r>
              <a:rPr lang="en-US" sz="2800" dirty="0"/>
              <a:t> </a:t>
            </a:r>
            <a:r>
              <a:rPr lang="en-US" sz="2800" dirty="0" err="1"/>
              <a:t>công</a:t>
            </a:r>
            <a:r>
              <a:rPr lang="en-US" sz="2800" dirty="0"/>
              <a:t> ty </a:t>
            </a:r>
            <a:r>
              <a:rPr lang="en-US" sz="2800" dirty="0" err="1"/>
              <a:t>duy</a:t>
            </a:r>
            <a:r>
              <a:rPr lang="en-US" sz="2800" dirty="0"/>
              <a:t> </a:t>
            </a:r>
            <a:r>
              <a:rPr lang="en-US" sz="2800" dirty="0" err="1"/>
              <a:t>trì</a:t>
            </a:r>
            <a:r>
              <a:rPr lang="en-US" sz="2800" dirty="0"/>
              <a:t> </a:t>
            </a:r>
            <a:r>
              <a:rPr lang="en-US" sz="2800" dirty="0" err="1"/>
              <a:t>uy</a:t>
            </a:r>
            <a:r>
              <a:rPr lang="en-US" sz="2800" dirty="0"/>
              <a:t> </a:t>
            </a:r>
            <a:r>
              <a:rPr lang="en-US" sz="2800" dirty="0" err="1"/>
              <a:t>tín</a:t>
            </a:r>
            <a:r>
              <a:rPr lang="en-US" sz="2800" dirty="0"/>
              <a:t>, </a:t>
            </a:r>
            <a:r>
              <a:rPr lang="en-US" sz="2800" dirty="0" err="1"/>
              <a:t>hoạt</a:t>
            </a:r>
            <a:r>
              <a:rPr lang="en-US" sz="2800" dirty="0"/>
              <a:t> </a:t>
            </a:r>
            <a:r>
              <a:rPr lang="en-US" sz="2800" dirty="0" err="1"/>
              <a:t>động</a:t>
            </a:r>
            <a:r>
              <a:rPr lang="en-US" sz="2800" dirty="0"/>
              <a:t> </a:t>
            </a:r>
            <a:r>
              <a:rPr lang="en-US" sz="2800" dirty="0" err="1"/>
              <a:t>ổn</a:t>
            </a:r>
            <a:r>
              <a:rPr lang="en-US" sz="2800" dirty="0"/>
              <a:t> </a:t>
            </a:r>
            <a:r>
              <a:rPr lang="en-US" sz="2800" dirty="0" err="1"/>
              <a:t>định</a:t>
            </a:r>
            <a:r>
              <a:rPr lang="en-US" sz="2800" dirty="0"/>
              <a:t> </a:t>
            </a:r>
            <a:r>
              <a:rPr lang="en-US" sz="2800" dirty="0" err="1"/>
              <a:t>và</a:t>
            </a:r>
            <a:r>
              <a:rPr lang="en-US" sz="2800" dirty="0"/>
              <a:t> </a:t>
            </a:r>
            <a:r>
              <a:rPr lang="en-US" sz="2800" dirty="0" err="1"/>
              <a:t>tránh</a:t>
            </a:r>
            <a:r>
              <a:rPr lang="en-US" sz="2800" dirty="0"/>
              <a:t> </a:t>
            </a:r>
            <a:r>
              <a:rPr lang="en-US" sz="2800" dirty="0" err="1"/>
              <a:t>thiệt</a:t>
            </a:r>
            <a:r>
              <a:rPr lang="en-US" sz="2800" dirty="0"/>
              <a:t> </a:t>
            </a:r>
            <a:r>
              <a:rPr lang="en-US" sz="2800" dirty="0" err="1"/>
              <a:t>hại</a:t>
            </a:r>
            <a:r>
              <a:rPr lang="en-US" sz="2800" dirty="0"/>
              <a:t> </a:t>
            </a:r>
            <a:r>
              <a:rPr lang="en-US" sz="2800" dirty="0" err="1"/>
              <a:t>tài</a:t>
            </a:r>
            <a:r>
              <a:rPr lang="en-US" sz="2800" dirty="0"/>
              <a:t> </a:t>
            </a:r>
            <a:r>
              <a:rPr lang="en-US" sz="2800" dirty="0" err="1"/>
              <a:t>chính</a:t>
            </a:r>
            <a:r>
              <a:rPr lang="en-US" sz="2800" dirty="0"/>
              <a:t> </a:t>
            </a:r>
            <a:r>
              <a:rPr lang="en-US" sz="2800" dirty="0" err="1"/>
              <a:t>lớn</a:t>
            </a:r>
            <a:r>
              <a:rPr lang="en-US" sz="2800" dirty="0"/>
              <a:t>.</a:t>
            </a:r>
            <a:endParaRPr lang="vi-VN" sz="2800" dirty="0"/>
          </a:p>
          <a:p>
            <a:r>
              <a:rPr lang="en-US" sz="2800" b="1" dirty="0" err="1">
                <a:solidFill>
                  <a:srgbClr val="FF0000"/>
                </a:solidFill>
              </a:rPr>
              <a:t>Giữ</a:t>
            </a:r>
            <a:r>
              <a:rPr lang="en-US" sz="2800" b="1" dirty="0">
                <a:solidFill>
                  <a:srgbClr val="FF0000"/>
                </a:solidFill>
              </a:rPr>
              <a:t> an </a:t>
            </a:r>
            <a:r>
              <a:rPr lang="en-US" sz="2800" b="1" dirty="0" err="1">
                <a:solidFill>
                  <a:srgbClr val="FF0000"/>
                </a:solidFill>
              </a:rPr>
              <a:t>toàn</a:t>
            </a:r>
            <a:r>
              <a:rPr lang="en-US" sz="2800" b="1" dirty="0">
                <a:solidFill>
                  <a:srgbClr val="FF0000"/>
                </a:solidFill>
              </a:rPr>
              <a:t> </a:t>
            </a:r>
            <a:r>
              <a:rPr lang="en-US" sz="2800" b="1" dirty="0" err="1">
                <a:solidFill>
                  <a:srgbClr val="FF0000"/>
                </a:solidFill>
              </a:rPr>
              <a:t>cho</a:t>
            </a:r>
            <a:r>
              <a:rPr lang="en-US" sz="2800" b="1" dirty="0">
                <a:solidFill>
                  <a:srgbClr val="FF0000"/>
                </a:solidFill>
              </a:rPr>
              <a:t> </a:t>
            </a:r>
            <a:r>
              <a:rPr lang="en-US" sz="2800" b="1" dirty="0" err="1">
                <a:solidFill>
                  <a:srgbClr val="FF0000"/>
                </a:solidFill>
              </a:rPr>
              <a:t>doanh</a:t>
            </a:r>
            <a:r>
              <a:rPr lang="en-US" sz="2800" b="1" dirty="0">
                <a:solidFill>
                  <a:srgbClr val="FF0000"/>
                </a:solidFill>
              </a:rPr>
              <a:t> </a:t>
            </a:r>
            <a:r>
              <a:rPr lang="en-US" sz="2800" b="1" dirty="0" err="1">
                <a:solidFill>
                  <a:srgbClr val="FF0000"/>
                </a:solidFill>
              </a:rPr>
              <a:t>nghiệp</a:t>
            </a:r>
            <a:r>
              <a:rPr lang="en-US" sz="2800" b="1" dirty="0">
                <a:solidFill>
                  <a:srgbClr val="FF0000"/>
                </a:solidFill>
              </a:rPr>
              <a:t> </a:t>
            </a:r>
            <a:r>
              <a:rPr lang="en-US" sz="2800" b="1" dirty="0" err="1">
                <a:solidFill>
                  <a:srgbClr val="FF0000"/>
                </a:solidFill>
              </a:rPr>
              <a:t>và</a:t>
            </a:r>
            <a:r>
              <a:rPr lang="en-US" sz="2800" b="1" dirty="0">
                <a:solidFill>
                  <a:srgbClr val="FF0000"/>
                </a:solidFill>
              </a:rPr>
              <a:t> </a:t>
            </a:r>
            <a:r>
              <a:rPr lang="en-US" sz="2800" b="1" dirty="0" err="1">
                <a:solidFill>
                  <a:srgbClr val="FF0000"/>
                </a:solidFill>
              </a:rPr>
              <a:t>tổ</a:t>
            </a:r>
            <a:r>
              <a:rPr lang="en-US" sz="2800" b="1" dirty="0">
                <a:solidFill>
                  <a:srgbClr val="FF0000"/>
                </a:solidFill>
              </a:rPr>
              <a:t> </a:t>
            </a:r>
            <a:r>
              <a:rPr lang="en-US" sz="2800" b="1" dirty="0" err="1">
                <a:solidFill>
                  <a:srgbClr val="FF0000"/>
                </a:solidFill>
              </a:rPr>
              <a:t>chức</a:t>
            </a:r>
            <a:endParaRPr lang="en-US" sz="2800" b="1" dirty="0">
              <a:solidFill>
                <a:srgbClr val="FF0000"/>
              </a:solidFill>
            </a:endParaRPr>
          </a:p>
          <a:p>
            <a:pPr marL="0" indent="0">
              <a:buNone/>
            </a:pPr>
            <a:r>
              <a:rPr lang="vi-VN" sz="2800" dirty="0"/>
              <a:t>	-</a:t>
            </a:r>
            <a:r>
              <a:rPr lang="en-US" sz="2800" dirty="0" err="1"/>
              <a:t>Ngăn</a:t>
            </a:r>
            <a:r>
              <a:rPr lang="en-US" sz="2800" dirty="0"/>
              <a:t> tin </a:t>
            </a:r>
            <a:r>
              <a:rPr lang="en-US" sz="2800" dirty="0" err="1"/>
              <a:t>tặc</a:t>
            </a:r>
            <a:r>
              <a:rPr lang="en-US" sz="2800" dirty="0"/>
              <a:t> </a:t>
            </a:r>
            <a:r>
              <a:rPr lang="en-US" sz="2800" dirty="0" err="1"/>
              <a:t>tấn</a:t>
            </a:r>
            <a:r>
              <a:rPr lang="en-US" sz="2800" dirty="0"/>
              <a:t> </a:t>
            </a:r>
            <a:r>
              <a:rPr lang="en-US" sz="2800" dirty="0" err="1"/>
              <a:t>công</a:t>
            </a:r>
            <a:r>
              <a:rPr lang="en-US" sz="2800" dirty="0"/>
              <a:t>, </a:t>
            </a:r>
            <a:r>
              <a:rPr lang="en-US" sz="2800" dirty="0" err="1"/>
              <a:t>phá</a:t>
            </a:r>
            <a:r>
              <a:rPr lang="en-US" sz="2800" dirty="0"/>
              <a:t> </a:t>
            </a:r>
            <a:r>
              <a:rPr lang="en-US" sz="2800" dirty="0" err="1"/>
              <a:t>hủy</a:t>
            </a:r>
            <a:r>
              <a:rPr lang="en-US" sz="2800" dirty="0"/>
              <a:t> </a:t>
            </a:r>
            <a:r>
              <a:rPr lang="en-US" sz="2800" dirty="0" err="1"/>
              <a:t>hệ</a:t>
            </a:r>
            <a:r>
              <a:rPr lang="en-US" sz="2800" dirty="0"/>
              <a:t> </a:t>
            </a:r>
            <a:r>
              <a:rPr lang="en-US" sz="2800" dirty="0" err="1"/>
              <a:t>thống</a:t>
            </a:r>
            <a:r>
              <a:rPr lang="en-US" sz="2800" dirty="0"/>
              <a:t>, </a:t>
            </a:r>
            <a:r>
              <a:rPr lang="en-US" sz="2800" dirty="0" err="1"/>
              <a:t>hoặc</a:t>
            </a:r>
            <a:r>
              <a:rPr lang="en-US" sz="2800" dirty="0"/>
              <a:t> </a:t>
            </a:r>
            <a:r>
              <a:rPr lang="en-US" sz="2800" dirty="0" err="1"/>
              <a:t>đánh</a:t>
            </a:r>
            <a:r>
              <a:rPr lang="en-US" sz="2800" dirty="0"/>
              <a:t> </a:t>
            </a:r>
            <a:r>
              <a:rPr lang="en-US" sz="2800" dirty="0" err="1"/>
              <a:t>cắp</a:t>
            </a:r>
            <a:r>
              <a:rPr lang="en-US" sz="2800" dirty="0"/>
              <a:t> </a:t>
            </a:r>
            <a:r>
              <a:rPr lang="en-US" sz="2800" dirty="0" err="1"/>
              <a:t>dữ</a:t>
            </a:r>
            <a:r>
              <a:rPr lang="en-US" sz="2800" dirty="0"/>
              <a:t> </a:t>
            </a:r>
            <a:r>
              <a:rPr lang="en-US" sz="2800" dirty="0" err="1"/>
              <a:t>liệu</a:t>
            </a:r>
            <a:r>
              <a:rPr lang="en-US" sz="2800" dirty="0"/>
              <a:t> </a:t>
            </a:r>
            <a:r>
              <a:rPr lang="en-US" sz="2800" dirty="0" err="1"/>
              <a:t>khách</a:t>
            </a:r>
            <a:r>
              <a:rPr lang="en-US" sz="2800" dirty="0"/>
              <a:t> </a:t>
            </a:r>
            <a:r>
              <a:rPr lang="en-US" sz="2800" dirty="0" err="1"/>
              <a:t>hàng</a:t>
            </a:r>
            <a:r>
              <a:rPr lang="en-US" sz="2800" dirty="0"/>
              <a:t>.</a:t>
            </a:r>
          </a:p>
          <a:p>
            <a:pPr marL="0" indent="0">
              <a:buNone/>
            </a:pPr>
            <a:r>
              <a:rPr lang="vi-VN" sz="2800" dirty="0"/>
              <a:t>	-</a:t>
            </a:r>
            <a:r>
              <a:rPr lang="en-US" sz="2800" dirty="0" err="1"/>
              <a:t>Giúp</a:t>
            </a:r>
            <a:r>
              <a:rPr lang="en-US" sz="2800" dirty="0"/>
              <a:t> </a:t>
            </a:r>
            <a:r>
              <a:rPr lang="en-US" sz="2800" dirty="0" err="1"/>
              <a:t>công</a:t>
            </a:r>
            <a:r>
              <a:rPr lang="en-US" sz="2800" dirty="0"/>
              <a:t> ty </a:t>
            </a:r>
            <a:r>
              <a:rPr lang="en-US" sz="2800" dirty="0" err="1"/>
              <a:t>duy</a:t>
            </a:r>
            <a:r>
              <a:rPr lang="en-US" sz="2800" dirty="0"/>
              <a:t> </a:t>
            </a:r>
            <a:r>
              <a:rPr lang="en-US" sz="2800" dirty="0" err="1"/>
              <a:t>trì</a:t>
            </a:r>
            <a:r>
              <a:rPr lang="en-US" sz="2800" dirty="0"/>
              <a:t> </a:t>
            </a:r>
            <a:r>
              <a:rPr lang="en-US" sz="2800" dirty="0" err="1"/>
              <a:t>uy</a:t>
            </a:r>
            <a:r>
              <a:rPr lang="en-US" sz="2800" dirty="0"/>
              <a:t> </a:t>
            </a:r>
            <a:r>
              <a:rPr lang="en-US" sz="2800" dirty="0" err="1"/>
              <a:t>tín</a:t>
            </a:r>
            <a:r>
              <a:rPr lang="en-US" sz="2800" dirty="0"/>
              <a:t>, </a:t>
            </a:r>
            <a:r>
              <a:rPr lang="en-US" sz="2800" dirty="0" err="1"/>
              <a:t>hoạt</a:t>
            </a:r>
            <a:r>
              <a:rPr lang="en-US" sz="2800" dirty="0"/>
              <a:t> </a:t>
            </a:r>
            <a:r>
              <a:rPr lang="en-US" sz="2800" dirty="0" err="1"/>
              <a:t>động</a:t>
            </a:r>
            <a:r>
              <a:rPr lang="en-US" sz="2800" dirty="0"/>
              <a:t> </a:t>
            </a:r>
            <a:r>
              <a:rPr lang="en-US" sz="2800" dirty="0" err="1"/>
              <a:t>ổn</a:t>
            </a:r>
            <a:r>
              <a:rPr lang="en-US" sz="2800" dirty="0"/>
              <a:t> </a:t>
            </a:r>
            <a:r>
              <a:rPr lang="en-US" sz="2800" dirty="0" err="1"/>
              <a:t>định</a:t>
            </a:r>
            <a:r>
              <a:rPr lang="en-US" sz="2800" dirty="0"/>
              <a:t> </a:t>
            </a:r>
            <a:r>
              <a:rPr lang="en-US" sz="2800" dirty="0" err="1"/>
              <a:t>và</a:t>
            </a:r>
            <a:r>
              <a:rPr lang="en-US" sz="2800" dirty="0"/>
              <a:t> </a:t>
            </a:r>
            <a:r>
              <a:rPr lang="en-US" sz="2800" dirty="0" err="1"/>
              <a:t>tránh</a:t>
            </a:r>
            <a:r>
              <a:rPr lang="en-US" sz="2800" dirty="0"/>
              <a:t> </a:t>
            </a:r>
            <a:r>
              <a:rPr lang="en-US" sz="2800" dirty="0" err="1"/>
              <a:t>thiệt</a:t>
            </a:r>
            <a:r>
              <a:rPr lang="en-US" sz="2800" dirty="0"/>
              <a:t> </a:t>
            </a:r>
            <a:r>
              <a:rPr lang="en-US" sz="2800" dirty="0" err="1"/>
              <a:t>hại</a:t>
            </a:r>
            <a:r>
              <a:rPr lang="en-US" sz="2800" dirty="0"/>
              <a:t> </a:t>
            </a:r>
            <a:r>
              <a:rPr lang="en-US" sz="2800" dirty="0" err="1"/>
              <a:t>tài</a:t>
            </a:r>
            <a:r>
              <a:rPr lang="en-US" sz="2800" dirty="0"/>
              <a:t> </a:t>
            </a:r>
            <a:r>
              <a:rPr lang="en-US" sz="2800" dirty="0" err="1"/>
              <a:t>chính</a:t>
            </a:r>
            <a:r>
              <a:rPr lang="en-US" sz="2800" dirty="0"/>
              <a:t> </a:t>
            </a:r>
            <a:r>
              <a:rPr lang="en-US" sz="2800" dirty="0" err="1"/>
              <a:t>lớn</a:t>
            </a:r>
            <a:r>
              <a:rPr lang="en-US" sz="2800" dirty="0"/>
              <a:t>.</a:t>
            </a:r>
          </a:p>
          <a:p>
            <a:pPr marL="0" indent="0">
              <a:buNone/>
            </a:pPr>
            <a:endParaRPr lang="en-US" sz="2800" dirty="0"/>
          </a:p>
          <a:p>
            <a:endParaRPr lang="en-US" dirty="0"/>
          </a:p>
        </p:txBody>
      </p:sp>
    </p:spTree>
    <p:extLst>
      <p:ext uri="{BB962C8B-B14F-4D97-AF65-F5344CB8AC3E}">
        <p14:creationId xmlns:p14="http://schemas.microsoft.com/office/powerpoint/2010/main" val="34087382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EE7E-EE49-2E0A-6A66-3BAEB6F2EBCD}"/>
              </a:ext>
            </a:extLst>
          </p:cNvPr>
          <p:cNvSpPr>
            <a:spLocks noGrp="1"/>
          </p:cNvSpPr>
          <p:nvPr>
            <p:ph type="title"/>
          </p:nvPr>
        </p:nvSpPr>
        <p:spPr>
          <a:xfrm>
            <a:off x="1752600" y="282575"/>
            <a:ext cx="7391400" cy="944563"/>
          </a:xfrm>
        </p:spPr>
        <p:txBody>
          <a:bodyPr/>
          <a:lstStyle/>
          <a:p>
            <a:r>
              <a:rPr lang="vi-VN"/>
              <a:t>Tại Sao An Ninh Mạng Quan Trọng?</a:t>
            </a:r>
            <a:endParaRPr lang="en-US" dirty="0"/>
          </a:p>
        </p:txBody>
      </p:sp>
      <p:sp>
        <p:nvSpPr>
          <p:cNvPr id="3" name="Content Placeholder 2">
            <a:extLst>
              <a:ext uri="{FF2B5EF4-FFF2-40B4-BE49-F238E27FC236}">
                <a16:creationId xmlns:a16="http://schemas.microsoft.com/office/drawing/2014/main" id="{13C0C420-4DDF-CCAE-9214-9045D1689983}"/>
              </a:ext>
            </a:extLst>
          </p:cNvPr>
          <p:cNvSpPr>
            <a:spLocks noGrp="1"/>
          </p:cNvSpPr>
          <p:nvPr>
            <p:ph idx="1"/>
          </p:nvPr>
        </p:nvSpPr>
        <p:spPr>
          <a:xfrm>
            <a:off x="457200" y="1884363"/>
            <a:ext cx="8686800" cy="4691062"/>
          </a:xfrm>
        </p:spPr>
        <p:txBody>
          <a:bodyPr/>
          <a:lstStyle/>
          <a:p>
            <a:r>
              <a:rPr lang="vi-VN" b="1" dirty="0">
                <a:solidFill>
                  <a:srgbClr val="FF0000"/>
                </a:solidFill>
              </a:rPr>
              <a:t>Giúp Internet an toàn và đáng tin cậy hơn</a:t>
            </a:r>
          </a:p>
          <a:p>
            <a:pPr marL="0" indent="0">
              <a:buNone/>
            </a:pPr>
            <a:r>
              <a:rPr lang="vi-VN" dirty="0"/>
              <a:t>	-Khi người dùng và tổ chức cùng bảo vệ tốt hệ thống, môi trường mạng sẽ an toàn, ít rủi ro.</a:t>
            </a:r>
          </a:p>
          <a:p>
            <a:pPr marL="0" indent="0">
              <a:buNone/>
            </a:pPr>
            <a:r>
              <a:rPr lang="vi-VN" dirty="0"/>
              <a:t>	-Tạo điều kiện cho kinh tế số, học tập và giao tiếp trực tuyến phát triển bền vững.</a:t>
            </a:r>
          </a:p>
          <a:p>
            <a:r>
              <a:rPr lang="vi-VN" b="1" dirty="0">
                <a:solidFill>
                  <a:srgbClr val="FF0000"/>
                </a:solidFill>
              </a:rPr>
              <a:t>Bảo vệ thiết bị và dữ liệu hằng ngày</a:t>
            </a:r>
          </a:p>
          <a:p>
            <a:pPr marL="0" indent="0">
              <a:buNone/>
            </a:pPr>
            <a:r>
              <a:rPr lang="vi-VN" dirty="0"/>
              <a:t>	-Ngăn virus, mã độc hoặc ứng dụng độc hại </a:t>
            </a:r>
            <a:r>
              <a:rPr lang="vi-VN" b="1" dirty="0"/>
              <a:t>làm hỏng máy tính, điện thoại</a:t>
            </a:r>
            <a:r>
              <a:rPr lang="vi-VN" dirty="0"/>
              <a:t>.</a:t>
            </a:r>
          </a:p>
          <a:p>
            <a:pPr marL="0" indent="0">
              <a:buNone/>
            </a:pPr>
            <a:r>
              <a:rPr lang="vi-VN" dirty="0"/>
              <a:t>	-Bảo đảm dữ liệu được </a:t>
            </a:r>
            <a:r>
              <a:rPr lang="vi-VN" b="1" dirty="0"/>
              <a:t>sao lưu và phục hồi</a:t>
            </a:r>
            <a:r>
              <a:rPr lang="vi-VN" dirty="0"/>
              <a:t> khi gặp sự cố.</a:t>
            </a:r>
          </a:p>
          <a:p>
            <a:endParaRPr lang="en-US" dirty="0"/>
          </a:p>
        </p:txBody>
      </p:sp>
    </p:spTree>
    <p:extLst>
      <p:ext uri="{BB962C8B-B14F-4D97-AF65-F5344CB8AC3E}">
        <p14:creationId xmlns:p14="http://schemas.microsoft.com/office/powerpoint/2010/main" val="846497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6070-8676-2DFE-6FD8-4DF038BEE895}"/>
              </a:ext>
            </a:extLst>
          </p:cNvPr>
          <p:cNvSpPr>
            <a:spLocks noGrp="1"/>
          </p:cNvSpPr>
          <p:nvPr>
            <p:ph type="title"/>
          </p:nvPr>
        </p:nvSpPr>
        <p:spPr>
          <a:xfrm>
            <a:off x="1752600" y="282575"/>
            <a:ext cx="7315200" cy="944563"/>
          </a:xfrm>
        </p:spPr>
        <p:txBody>
          <a:bodyPr/>
          <a:lstStyle/>
          <a:p>
            <a:r>
              <a:rPr lang="vi-VN" sz="2800" dirty="0"/>
              <a:t>Các Mối Đe Dọa An Ninh Mạng Phố Biến</a:t>
            </a:r>
            <a:endParaRPr lang="en-US" sz="2800" dirty="0"/>
          </a:p>
        </p:txBody>
      </p:sp>
      <p:sp>
        <p:nvSpPr>
          <p:cNvPr id="3" name="Content Placeholder 2">
            <a:extLst>
              <a:ext uri="{FF2B5EF4-FFF2-40B4-BE49-F238E27FC236}">
                <a16:creationId xmlns:a16="http://schemas.microsoft.com/office/drawing/2014/main" id="{E3B89350-E33B-08CB-5254-1A5A5BA21BCE}"/>
              </a:ext>
            </a:extLst>
          </p:cNvPr>
          <p:cNvSpPr>
            <a:spLocks noGrp="1"/>
          </p:cNvSpPr>
          <p:nvPr>
            <p:ph idx="1"/>
          </p:nvPr>
        </p:nvSpPr>
        <p:spPr/>
        <p:txBody>
          <a:bodyPr/>
          <a:lstStyle/>
          <a:p>
            <a:r>
              <a:rPr lang="vi-VN" b="1" dirty="0">
                <a:solidFill>
                  <a:srgbClr val="FF0000"/>
                </a:solidFill>
              </a:rPr>
              <a:t>Lừa đảo trực tuyến (Phishing)</a:t>
            </a:r>
          </a:p>
          <a:p>
            <a:pPr marL="0" indent="0">
              <a:buNone/>
            </a:pPr>
            <a:r>
              <a:rPr lang="vi-VN" dirty="0">
                <a:solidFill>
                  <a:schemeClr val="tx1"/>
                </a:solidFill>
              </a:rPr>
              <a:t>	-Tin tặc giả mạo email, tin nhắn, trang web để lừa người dùng cung cấp mật khẩu, thông tin cá nhân, tài khoản ngân hàng.</a:t>
            </a:r>
          </a:p>
          <a:p>
            <a:r>
              <a:rPr lang="vi-VN" b="1" dirty="0">
                <a:solidFill>
                  <a:srgbClr val="FF0000"/>
                </a:solidFill>
              </a:rPr>
              <a:t>Tấn công xâm nhập (Hacking)</a:t>
            </a:r>
          </a:p>
          <a:p>
            <a:pPr marL="0" indent="0">
              <a:buNone/>
            </a:pPr>
            <a:r>
              <a:rPr lang="vi-VN" dirty="0">
                <a:solidFill>
                  <a:schemeClr val="tx1"/>
                </a:solidFill>
              </a:rPr>
              <a:t>	-Hacker xâm nhập hệ thống, website hoặc mạng nội bộ để đánh cắp dữ liệu, thay đổi thông tin, hoặc phá hoại.</a:t>
            </a:r>
          </a:p>
          <a:p>
            <a:pPr marL="0" indent="0">
              <a:buNone/>
            </a:pPr>
            <a:endParaRPr lang="vi-VN" dirty="0">
              <a:solidFill>
                <a:schemeClr val="tx1"/>
              </a:solidFill>
            </a:endParaRPr>
          </a:p>
        </p:txBody>
      </p:sp>
    </p:spTree>
    <p:extLst>
      <p:ext uri="{BB962C8B-B14F-4D97-AF65-F5344CB8AC3E}">
        <p14:creationId xmlns:p14="http://schemas.microsoft.com/office/powerpoint/2010/main" val="18499712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TotalTime>
  <Words>1062</Words>
  <Application>Microsoft Office PowerPoint</Application>
  <PresentationFormat>On-screen Show (4:3)</PresentationFormat>
  <Paragraphs>75</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Default Design</vt:lpstr>
      <vt:lpstr>      Trường Đại Học Cần Thơ Trường Công Nghệ Thông Tin &amp; TT   Học Phần Kỹ Năng Học Đại Học</vt:lpstr>
      <vt:lpstr>Nội Dung</vt:lpstr>
      <vt:lpstr>Nội dung</vt:lpstr>
      <vt:lpstr>Mục Tiệu Chọn Đề tài</vt:lpstr>
      <vt:lpstr>Khái Niệm An Ninh Mạng</vt:lpstr>
      <vt:lpstr>Tại Sao An Ninh Mạng Quan Trọng?</vt:lpstr>
      <vt:lpstr>Tại Sao An Ninh Mạng Quan Trọng?</vt:lpstr>
      <vt:lpstr>Tại Sao An Ninh Mạng Quan Trọng?</vt:lpstr>
      <vt:lpstr>Các Mối Đe Dọa An Ninh Mạng Phố Biến</vt:lpstr>
      <vt:lpstr>Các Mối Đe Dọa An Ninh Mạng Phố Biến</vt:lpstr>
      <vt:lpstr>Các Mối Đe Dọa An Ninh Mạng Phố Biến</vt:lpstr>
      <vt:lpstr>Các biện pháp bảo vệ và phòng chống</vt:lpstr>
      <vt:lpstr>Các biện pháp bảo vệ và phòng chống</vt:lpstr>
      <vt:lpstr>Các biện pháp bảo vệ và phòng chống</vt:lpstr>
      <vt:lpstr>Các biện pháp bảo vệ và phòng chống</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Dell</cp:lastModifiedBy>
  <cp:revision>53</cp:revision>
  <dcterms:created xsi:type="dcterms:W3CDTF">2008-08-06T06:37:20Z</dcterms:created>
  <dcterms:modified xsi:type="dcterms:W3CDTF">2025-10-09T09:04:45Z</dcterms:modified>
</cp:coreProperties>
</file>