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2"/>
  </p:notesMasterIdLst>
  <p:sldIdLst>
    <p:sldId id="256" r:id="rId2"/>
    <p:sldId id="1477" r:id="rId3"/>
    <p:sldId id="258" r:id="rId4"/>
    <p:sldId id="1869" r:id="rId5"/>
    <p:sldId id="1870" r:id="rId6"/>
    <p:sldId id="1874" r:id="rId7"/>
    <p:sldId id="1876" r:id="rId8"/>
    <p:sldId id="1877" r:id="rId9"/>
    <p:sldId id="1878" r:id="rId10"/>
    <p:sldId id="1880" r:id="rId11"/>
    <p:sldId id="1879" r:id="rId12"/>
    <p:sldId id="1885" r:id="rId13"/>
    <p:sldId id="1884" r:id="rId14"/>
    <p:sldId id="1881" r:id="rId15"/>
    <p:sldId id="1882" r:id="rId16"/>
    <p:sldId id="1888" r:id="rId17"/>
    <p:sldId id="1886" r:id="rId18"/>
    <p:sldId id="1890" r:id="rId19"/>
    <p:sldId id="1889" r:id="rId20"/>
    <p:sldId id="1887" r:id="rId21"/>
    <p:sldId id="1891" r:id="rId22"/>
    <p:sldId id="1893" r:id="rId23"/>
    <p:sldId id="1892" r:id="rId24"/>
    <p:sldId id="1894" r:id="rId25"/>
    <p:sldId id="1895" r:id="rId26"/>
    <p:sldId id="1896" r:id="rId27"/>
    <p:sldId id="1872" r:id="rId28"/>
    <p:sldId id="1873" r:id="rId29"/>
    <p:sldId id="1898" r:id="rId30"/>
    <p:sldId id="1900" r:id="rId31"/>
    <p:sldId id="1901" r:id="rId32"/>
    <p:sldId id="1899" r:id="rId33"/>
    <p:sldId id="1904" r:id="rId34"/>
    <p:sldId id="1911" r:id="rId35"/>
    <p:sldId id="1903" r:id="rId36"/>
    <p:sldId id="1897" r:id="rId37"/>
    <p:sldId id="1905" r:id="rId38"/>
    <p:sldId id="1912" r:id="rId39"/>
    <p:sldId id="1908" r:id="rId40"/>
    <p:sldId id="1913" r:id="rId41"/>
    <p:sldId id="1915" r:id="rId42"/>
    <p:sldId id="1909" r:id="rId43"/>
    <p:sldId id="1910" r:id="rId44"/>
    <p:sldId id="1907" r:id="rId45"/>
    <p:sldId id="1916" r:id="rId46"/>
    <p:sldId id="1917" r:id="rId47"/>
    <p:sldId id="1918" r:id="rId48"/>
    <p:sldId id="1920" r:id="rId49"/>
    <p:sldId id="1922" r:id="rId50"/>
    <p:sldId id="1921" r:id="rId51"/>
    <p:sldId id="1919" r:id="rId52"/>
    <p:sldId id="1923" r:id="rId53"/>
    <p:sldId id="1925" r:id="rId54"/>
    <p:sldId id="1926" r:id="rId55"/>
    <p:sldId id="1927" r:id="rId56"/>
    <p:sldId id="1928" r:id="rId57"/>
    <p:sldId id="1930" r:id="rId58"/>
    <p:sldId id="1931" r:id="rId59"/>
    <p:sldId id="1932" r:id="rId60"/>
    <p:sldId id="260" r:id="rId61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84" autoAdjust="0"/>
    <p:restoredTop sz="96229" autoAdjust="0"/>
  </p:normalViewPr>
  <p:slideViewPr>
    <p:cSldViewPr snapToGrid="0">
      <p:cViewPr varScale="1">
        <p:scale>
          <a:sx n="110" d="100"/>
          <a:sy n="110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52F3C76-314B-4603-A273-BCB3A2A6D42D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F58FC1D9-B430-43C9-B099-A44F1E81C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33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5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18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0AC22-ECAB-4FC4-A6BF-C3A1822B7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575"/>
            <a:ext cx="9144000" cy="4705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46323"/>
            <a:ext cx="9144000" cy="100604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defRPr>
            </a:lvl1pPr>
          </a:lstStyle>
          <a:p>
            <a:pPr lvl="0" algn="ctr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91141"/>
            <a:ext cx="9143999" cy="75810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marL="0" lvl="0" indent="0" algn="ctr"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8F4DCA-2AE0-4AD7-B6DB-BEA803B8E2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2354" y="4638461"/>
            <a:ext cx="5017168" cy="755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9316FB-6F3D-49BD-A170-88CF85441C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4473" y="297357"/>
            <a:ext cx="2895805" cy="4614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56189C-8E19-4DD6-9A74-DBE52DF5185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37130" y="6215973"/>
            <a:ext cx="7477334" cy="3641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E5D87E-F4EA-48F0-B34E-8B6C46BF0F7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54473" y="6215974"/>
            <a:ext cx="808315" cy="36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53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F8A7-4E05-4131-ADDC-473DC66237CD}" type="datetime1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02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4A5A-7092-4069-AD39-1C867902EF12}" type="datetime1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62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5864" y="867785"/>
            <a:ext cx="6423036" cy="512785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1800" b="1" smtClean="0"/>
            </a:lvl1pPr>
            <a:lvl2pPr>
              <a:defRPr lang="ko-KR" altLang="en-US" sz="1600" smtClean="0"/>
            </a:lvl2pPr>
            <a:lvl3pPr>
              <a:defRPr lang="ko-KR" altLang="en-US" sz="1400" smtClean="0"/>
            </a:lvl3pPr>
            <a:lvl4pPr>
              <a:defRPr lang="ko-KR" altLang="en-US" sz="1200" smtClean="0"/>
            </a:lvl4pPr>
            <a:lvl5pPr>
              <a:defRPr lang="en-US" sz="1200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2FF97B-0C32-46F5-B732-A595FCE4E2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4762"/>
            <a:ext cx="1963271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2F10B9-308E-4F5E-B916-F8879BED39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90540" y="987426"/>
            <a:ext cx="75406" cy="50082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49DE78-54A8-4536-A428-FF26A2B059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485" y="718483"/>
            <a:ext cx="1586494" cy="2935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35F1CB-C874-4340-8833-E566724F69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57584" y="127765"/>
            <a:ext cx="1111315" cy="50514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F521AAAB-77A8-424C-BB31-E4C17CD06F92}"/>
              </a:ext>
            </a:extLst>
          </p:cNvPr>
          <p:cNvGrpSpPr/>
          <p:nvPr userDrawn="1"/>
        </p:nvGrpSpPr>
        <p:grpSpPr>
          <a:xfrm>
            <a:off x="2445864" y="711200"/>
            <a:ext cx="6423035" cy="5486400"/>
            <a:chOff x="2685143" y="711200"/>
            <a:chExt cx="9114971" cy="54864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FA64809-E54A-4E4B-8CA9-503453A9BDFC}"/>
                </a:ext>
              </a:extLst>
            </p:cNvPr>
            <p:cNvCxnSpPr/>
            <p:nvPr userDrawn="1"/>
          </p:nvCxnSpPr>
          <p:spPr>
            <a:xfrm>
              <a:off x="2685143" y="711200"/>
              <a:ext cx="9114971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F4F5B32-D888-480F-B127-31919566AF82}"/>
                </a:ext>
              </a:extLst>
            </p:cNvPr>
            <p:cNvCxnSpPr/>
            <p:nvPr userDrawn="1"/>
          </p:nvCxnSpPr>
          <p:spPr>
            <a:xfrm>
              <a:off x="2685143" y="6197600"/>
              <a:ext cx="9114971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107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278456A-F68A-44F2-AC12-1E7914A9C1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23117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315A1F-2FB6-4A29-BF8B-07F9127680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1216" y="2246813"/>
            <a:ext cx="4968107" cy="748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6E73EB-B2E6-4210-8DD0-240C6D57A34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50705" y="136524"/>
            <a:ext cx="876004" cy="398184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0592C52-D91E-4E25-942B-ABF84B4BD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8525" y="2585080"/>
            <a:ext cx="6155079" cy="758196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내용을 입력하세요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B965BB1A-8819-4A43-8939-028E2222516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44775" y="3438525"/>
            <a:ext cx="567882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1-1. </a:t>
            </a:r>
            <a:r>
              <a:rPr lang="ko-KR" altLang="en-US" dirty="0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03137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0E4E1D5-22E2-420D-A990-2DC38D83DF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2700"/>
            <a:ext cx="9144000" cy="689429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2412752-31DE-42EC-98E8-28F15B91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5" y="903921"/>
            <a:ext cx="8830521" cy="548765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F15611-2037-4932-A3AB-E79B7BB07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62800" y="115111"/>
            <a:ext cx="1027376" cy="459206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ABF454AE-B2F0-4DCB-BEA2-274B3055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6" y="97387"/>
            <a:ext cx="7803144" cy="61381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2DF6794-403C-44F7-96AD-89E8D6B220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580157" y="6538399"/>
            <a:ext cx="573368" cy="211784"/>
          </a:xfrm>
          <a:prstGeom prst="rect">
            <a:avLst/>
          </a:prstGeom>
        </p:spPr>
      </p:pic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00D5017F-A3AD-49F9-933A-6042945D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2938" y="6488958"/>
            <a:ext cx="475849" cy="300683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0E3E47B-18CA-4D6B-B6F6-D68BEDC2F4E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7594DFD-B4BA-4AB2-B040-49377E661541}"/>
              </a:ext>
            </a:extLst>
          </p:cNvPr>
          <p:cNvCxnSpPr>
            <a:cxnSpLocks/>
          </p:cNvCxnSpPr>
          <p:nvPr userDrawn="1"/>
        </p:nvCxnSpPr>
        <p:spPr>
          <a:xfrm>
            <a:off x="0" y="6633032"/>
            <a:ext cx="85782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85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F06DB9-52F1-4031-B4BD-E6592711FF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418721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063A549-FB3D-4DB5-9BAC-5B8F0E993151}"/>
              </a:ext>
            </a:extLst>
          </p:cNvPr>
          <p:cNvGrpSpPr/>
          <p:nvPr userDrawn="1"/>
        </p:nvGrpSpPr>
        <p:grpSpPr>
          <a:xfrm>
            <a:off x="2427388" y="3144851"/>
            <a:ext cx="4333219" cy="1059453"/>
            <a:chOff x="3035310" y="2819400"/>
            <a:chExt cx="5928068" cy="159173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8C99C3E-5F10-4C75-8498-90AE08A063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228622" y="2819400"/>
              <a:ext cx="5734756" cy="12192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7E46600-B800-41F9-870F-90488D5FBD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035310" y="4275667"/>
              <a:ext cx="5802486" cy="13546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2BE2080-A3DE-4F8E-BD3A-90D581463CB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54473" y="297357"/>
            <a:ext cx="2895805" cy="4614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E7336CA-FD6A-48FB-A282-47BCED03FBD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380566" y="5948580"/>
            <a:ext cx="7477334" cy="3641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69EF8D4-67D9-4763-80BF-2E2D254D758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97909" y="5948581"/>
            <a:ext cx="808315" cy="36410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EF2190D-E307-42E0-9FFA-CA4A829E18D3}"/>
              </a:ext>
            </a:extLst>
          </p:cNvPr>
          <p:cNvSpPr/>
          <p:nvPr userDrawn="1"/>
        </p:nvSpPr>
        <p:spPr>
          <a:xfrm>
            <a:off x="1702460" y="4809874"/>
            <a:ext cx="5723392" cy="72725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본 과제</a:t>
            </a:r>
            <a:r>
              <a:rPr lang="en-US" altLang="ko-KR" sz="1200"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결과물</a:t>
            </a:r>
            <a:r>
              <a:rPr lang="en-US" altLang="ko-KR" sz="1200"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200"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는 교육부와 한국연구재단의 재원으로 지원을 받아 수행된 </a:t>
            </a:r>
            <a:endParaRPr lang="en-US" altLang="ko-KR" sz="1200" b="1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디지털신기술인재양성 혁신공유대학사업의 연구결과입니다</a:t>
            </a:r>
            <a:r>
              <a:rPr lang="en-US" altLang="ko-KR" sz="1200"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146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BB06-4BBC-4805-ABA0-8D2CFD24F84A}" type="datetime1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4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2BDD-1DC6-4F5F-AAB5-615F03D86C7B}" type="datetime1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89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24A1-D0FB-4EE1-91D6-CCF9B70DA34A}" type="datetime1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85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2965-9837-4946-AF32-282D8ED5FAB7}" type="datetime1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36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8DA9D-98AC-4339-97CD-9F1AA18E0633}" type="datetime1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90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3" r:id="rId3"/>
    <p:sldLayoutId id="2147483662" r:id="rId4"/>
    <p:sldLayoutId id="2147483667" r:id="rId5"/>
    <p:sldLayoutId id="2147483664" r:id="rId6"/>
    <p:sldLayoutId id="2147483665" r:id="rId7"/>
    <p:sldLayoutId id="2147483666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79A0C-F13B-4BA4-980D-95111BDF4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909" y="3429000"/>
            <a:ext cx="7888180" cy="1006045"/>
          </a:xfrm>
        </p:spPr>
        <p:txBody>
          <a:bodyPr/>
          <a:lstStyle/>
          <a:p>
            <a:pPr algn="ctr"/>
            <a:r>
              <a:rPr lang="ko-KR" altLang="en-US" dirty="0">
                <a:sym typeface="Wingdings" panose="05000000000000000000" pitchFamily="2" charset="2"/>
              </a:rPr>
              <a:t>컴퓨팅사고와 </a:t>
            </a:r>
            <a:r>
              <a:rPr lang="en-US" altLang="ko-KR" dirty="0">
                <a:sym typeface="Wingdings" panose="05000000000000000000" pitchFamily="2" charset="2"/>
              </a:rPr>
              <a:t>SW</a:t>
            </a:r>
            <a:r>
              <a:rPr lang="ko-KR" altLang="en-US" dirty="0">
                <a:sym typeface="Wingdings" panose="05000000000000000000" pitchFamily="2" charset="2"/>
              </a:rPr>
              <a:t>코딩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B20448-99F5-4F18-B514-F1473C3468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모듈의 개념 이해와 활용</a:t>
            </a:r>
          </a:p>
        </p:txBody>
      </p:sp>
    </p:spTree>
    <p:extLst>
      <p:ext uri="{BB962C8B-B14F-4D97-AF65-F5344CB8AC3E}">
        <p14:creationId xmlns:p14="http://schemas.microsoft.com/office/powerpoint/2010/main" val="142561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09852CD-A9C3-4F56-9E9C-340ED9805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경우 ＂모듈이름</a:t>
            </a:r>
            <a:r>
              <a:rPr lang="en-US" altLang="ko-KR" dirty="0"/>
              <a:t>.</a:t>
            </a:r>
            <a:r>
              <a:rPr lang="ko-KR" altLang="en-US" dirty="0"/>
              <a:t>＂</a:t>
            </a:r>
            <a:r>
              <a:rPr lang="en-US" altLang="ko-KR" dirty="0"/>
              <a:t> </a:t>
            </a:r>
            <a:r>
              <a:rPr lang="ko-KR" altLang="en-US" dirty="0"/>
              <a:t>까지 사용하면 오류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094B97-E781-4641-A856-E881D5A5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모듈 안에서 특정 함수만 불러오기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84DC42-F606-4CA0-9411-26743E24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914CD-9F94-42B4-AC93-7F2972B0DB01}"/>
              </a:ext>
            </a:extLst>
          </p:cNvPr>
          <p:cNvSpPr txBox="1"/>
          <p:nvPr/>
        </p:nvSpPr>
        <p:spPr>
          <a:xfrm>
            <a:off x="827584" y="2258717"/>
            <a:ext cx="7488832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factorial</a:t>
            </a:r>
            <a:endParaRPr lang="en-US" altLang="ko-KR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A31515"/>
                </a:solidFill>
                <a:latin typeface="Consolas" panose="020B0609020204030204" pitchFamily="49" charset="0"/>
              </a:rPr>
              <a:t>'5! = '</a:t>
            </a:r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, math.factorial(</a:t>
            </a:r>
            <a:r>
              <a:rPr lang="en-US" altLang="ko-KR" sz="200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C6A32-2A8A-4EC8-981C-5B3D44CA16D7}"/>
              </a:ext>
            </a:extLst>
          </p:cNvPr>
          <p:cNvSpPr txBox="1"/>
          <p:nvPr/>
        </p:nvSpPr>
        <p:spPr>
          <a:xfrm>
            <a:off x="827584" y="3629026"/>
            <a:ext cx="7488832" cy="1323439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/>
              <a:t>Traceback (most recent call last):</a:t>
            </a:r>
          </a:p>
          <a:p>
            <a:r>
              <a:rPr lang="en-US" altLang="ko-KR" sz="2000"/>
              <a:t>  File "c:\Python\test.py", line 3, in &lt;module&gt;</a:t>
            </a:r>
          </a:p>
          <a:p>
            <a:r>
              <a:rPr lang="en-US" altLang="ko-KR" sz="2000"/>
              <a:t>    print('5! = ', math.factorial(5))</a:t>
            </a:r>
          </a:p>
          <a:p>
            <a:r>
              <a:rPr lang="en-US" altLang="ko-KR" sz="2000"/>
              <a:t>NameError: name 'math' is not defined</a:t>
            </a:r>
            <a:endParaRPr lang="en-US" altLang="ko-KR" sz="200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911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DEE74DF-33F2-44FE-813A-09C506331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동시에 여러 함수를 불러올 수도 있다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pow( ) : </a:t>
            </a:r>
            <a:r>
              <a:rPr lang="ko-KR" altLang="en-US" dirty="0"/>
              <a:t>제곱수</a:t>
            </a:r>
            <a:r>
              <a:rPr lang="en-US" altLang="ko-KR" dirty="0"/>
              <a:t>,   sqrt( ) : </a:t>
            </a:r>
            <a:r>
              <a:rPr lang="ko-KR" altLang="en-US" dirty="0"/>
              <a:t>제곱근</a:t>
            </a:r>
            <a:r>
              <a:rPr lang="en-US" altLang="ko-KR" dirty="0"/>
              <a:t>(</a:t>
            </a:r>
            <a:r>
              <a:rPr lang="ko-KR" altLang="en-US" dirty="0"/>
              <a:t>루트</a:t>
            </a:r>
            <a:r>
              <a:rPr lang="en-US" altLang="ko-KR" dirty="0"/>
              <a:t>)  </a:t>
            </a:r>
            <a:r>
              <a:rPr lang="ko-KR" altLang="en-US" dirty="0"/>
              <a:t>함수 사용해보기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3A9640-407A-4594-8784-82264E19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안에서 특정 함수만 불러오기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B1132B-274A-4A93-AD2B-EE3E4604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A0DD25-3A37-4E69-A325-4AAC200508B7}"/>
              </a:ext>
            </a:extLst>
          </p:cNvPr>
          <p:cNvSpPr txBox="1"/>
          <p:nvPr/>
        </p:nvSpPr>
        <p:spPr>
          <a:xfrm>
            <a:off x="827584" y="2656126"/>
            <a:ext cx="7488832" cy="224676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pow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sqrt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pow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sqrt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516E36-7498-4304-A23F-08C36572EC39}"/>
              </a:ext>
            </a:extLst>
          </p:cNvPr>
          <p:cNvSpPr txBox="1"/>
          <p:nvPr/>
        </p:nvSpPr>
        <p:spPr>
          <a:xfrm>
            <a:off x="827584" y="5184218"/>
            <a:ext cx="7488832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/>
              <a:t>8.0</a:t>
            </a:r>
          </a:p>
          <a:p>
            <a:r>
              <a:rPr lang="en-US" altLang="ko-KR" sz="2000"/>
              <a:t>2.0</a:t>
            </a:r>
            <a:endParaRPr lang="en-US" altLang="ko-KR" sz="200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519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09852CD-A9C3-4F56-9E9C-340ED9805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모듈 안의 모든 함수</a:t>
            </a:r>
            <a:r>
              <a:rPr lang="en-US" altLang="ko-KR" dirty="0"/>
              <a:t>, </a:t>
            </a:r>
            <a:r>
              <a:rPr lang="ko-KR" altLang="en-US" dirty="0"/>
              <a:t>변수 클래스 가져오기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r>
              <a:rPr lang="en-US" altLang="ko-KR" dirty="0"/>
              <a:t>: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이렇게 사용하면 모듈 이름없이 함수나 변수를 직접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보통 </a:t>
            </a:r>
            <a:r>
              <a:rPr lang="en-US" altLang="ko-KR" dirty="0"/>
              <a:t>* (asterisk) </a:t>
            </a:r>
            <a:r>
              <a:rPr lang="ko-KR" altLang="en-US" dirty="0"/>
              <a:t>기호는 정규 표현식으로 모든 것이란 뜻</a:t>
            </a:r>
            <a:endParaRPr lang="en-US" altLang="ko-KR" dirty="0"/>
          </a:p>
          <a:p>
            <a:pPr lvl="2"/>
            <a:r>
              <a:rPr lang="ko-KR" altLang="en-US" dirty="0"/>
              <a:t>정규 표현식</a:t>
            </a:r>
            <a:r>
              <a:rPr lang="en-US" altLang="ko-KR" dirty="0"/>
              <a:t>(regular expression)</a:t>
            </a:r>
          </a:p>
          <a:p>
            <a:pPr marL="914400" lvl="2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특정한 규칙을 가진 문자열 집합을 표현하는 형식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094B97-E781-4641-A856-E881D5A5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모듈의 안의 모든 것 불러오기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84DC42-F606-4CA0-9411-26743E24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12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47224DC-F2A5-44FD-9845-A6B60D9806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12702" y="1728089"/>
          <a:ext cx="3211748" cy="434086"/>
        </p:xfrm>
        <a:graphic>
          <a:graphicData uri="http://schemas.openxmlformats.org/drawingml/2006/table">
            <a:tbl>
              <a:tblPr>
                <a:gradFill rotWithShape="1">
                  <a:gsLst>
                    <a:gs pos="0">
                      <a:srgbClr val="2DA2BF">
                        <a:tint val="62000"/>
                        <a:satMod val="180000"/>
                      </a:srgbClr>
                    </a:gs>
                    <a:gs pos="65000">
                      <a:srgbClr val="2DA2BF">
                        <a:tint val="32000"/>
                        <a:satMod val="250000"/>
                      </a:srgbClr>
                    </a:gs>
                    <a:gs pos="100000">
                      <a:srgbClr val="2DA2BF">
                        <a:tint val="23000"/>
                        <a:satMod val="300000"/>
                      </a:srgbClr>
                    </a:gs>
                  </a:gsLst>
                  <a:lin ang="16200000" scaled="0"/>
                </a:gradFill>
                <a:effectLst>
                  <a:outerShdw blurRad="50800" dist="38100" dir="5400000" rotWithShape="0">
                    <a:srgbClr val="000000">
                      <a:alpha val="35000"/>
                    </a:srgbClr>
                  </a:outerShdw>
                </a:effectLst>
              </a:tblPr>
              <a:tblGrid>
                <a:gridCol w="3211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dirty="0">
                          <a:solidFill>
                            <a:srgbClr val="000000"/>
                          </a:solidFill>
                          <a:latin typeface="+mn-ea"/>
                        </a:rPr>
                        <a:t>from </a:t>
                      </a:r>
                      <a:r>
                        <a:rPr lang="ko-KR" altLang="en-US" sz="2000" kern="0" dirty="0">
                          <a:solidFill>
                            <a:srgbClr val="000000"/>
                          </a:solidFill>
                          <a:latin typeface="+mn-ea"/>
                        </a:rPr>
                        <a:t>모듈이름 </a:t>
                      </a:r>
                      <a:r>
                        <a:rPr lang="en-US" altLang="ko-KR" sz="2000" kern="0" dirty="0">
                          <a:solidFill>
                            <a:srgbClr val="000000"/>
                          </a:solidFill>
                          <a:latin typeface="+mn-ea"/>
                        </a:rPr>
                        <a:t>import</a:t>
                      </a:r>
                      <a:r>
                        <a:rPr lang="ko-KR" altLang="en-US" sz="2000" kern="0" dirty="0">
                          <a:solidFill>
                            <a:srgbClr val="000000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2000" kern="0" dirty="0">
                          <a:solidFill>
                            <a:srgbClr val="000000"/>
                          </a:solidFill>
                          <a:latin typeface="+mn-ea"/>
                        </a:rPr>
                        <a:t>*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rgbClr val="2DA2BF"/>
                      </a:solidFill>
                      <a:prstDash val="solid"/>
                    </a:lnL>
                    <a:lnR w="9525" cap="flat" cmpd="sng" algn="ctr">
                      <a:solidFill>
                        <a:srgbClr val="2DA2BF"/>
                      </a:solidFill>
                      <a:prstDash val="solid"/>
                    </a:lnR>
                    <a:lnT w="9525" cap="flat" cmpd="sng" algn="ctr">
                      <a:solidFill>
                        <a:srgbClr val="2DA2BF"/>
                      </a:solidFill>
                      <a:prstDash val="solid"/>
                    </a:lnT>
                    <a:lnB w="9525" cap="flat" cmpd="sng" algn="ctr">
                      <a:solidFill>
                        <a:srgbClr val="2DA2B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615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09852CD-A9C3-4F56-9E9C-340ED9805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모듈 안의 모든 함수</a:t>
            </a:r>
            <a:r>
              <a:rPr lang="en-US" altLang="ko-KR" dirty="0"/>
              <a:t>, </a:t>
            </a:r>
            <a:r>
              <a:rPr lang="ko-KR" altLang="en-US" dirty="0"/>
              <a:t>변수 클래스 가져오기</a:t>
            </a:r>
            <a:endParaRPr lang="en-US" altLang="ko-KR" dirty="0"/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pi </a:t>
            </a:r>
            <a:r>
              <a:rPr lang="ko-KR" altLang="en-US" dirty="0"/>
              <a:t>값</a:t>
            </a:r>
            <a:r>
              <a:rPr lang="en-US" altLang="ko-KR" dirty="0"/>
              <a:t>, factorial( ) </a:t>
            </a:r>
            <a:r>
              <a:rPr lang="ko-KR" altLang="en-US" dirty="0"/>
              <a:t>함수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094B97-E781-4641-A856-E881D5A5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모듈의 안의 모든 것 불러오기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84DC42-F606-4CA0-9411-26743E24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914CD-9F94-42B4-AC93-7F2972B0DB01}"/>
              </a:ext>
            </a:extLst>
          </p:cNvPr>
          <p:cNvSpPr txBox="1"/>
          <p:nvPr/>
        </p:nvSpPr>
        <p:spPr>
          <a:xfrm>
            <a:off x="827584" y="2531776"/>
            <a:ext cx="7488832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pi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factorial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C6A32-2A8A-4EC8-981C-5B3D44CA16D7}"/>
              </a:ext>
            </a:extLst>
          </p:cNvPr>
          <p:cNvSpPr txBox="1"/>
          <p:nvPr/>
        </p:nvSpPr>
        <p:spPr>
          <a:xfrm>
            <a:off x="827584" y="4202399"/>
            <a:ext cx="7488832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3.141592653589793</a:t>
            </a:r>
          </a:p>
          <a:p>
            <a:r>
              <a:rPr lang="en-US" altLang="ko-KR" sz="2000" dirty="0"/>
              <a:t>120</a:t>
            </a:r>
            <a:endParaRPr lang="en-US" altLang="ko-KR" sz="20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117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381C37D-D146-46CA-B6A1-E9040A8FA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모듈이나 함수 이름에 별칭</a:t>
            </a:r>
            <a:r>
              <a:rPr lang="en-US" altLang="ko-KR" dirty="0"/>
              <a:t>(alias) </a:t>
            </a:r>
            <a:r>
              <a:rPr lang="ko-KR" altLang="en-US" dirty="0"/>
              <a:t>사용 가능</a:t>
            </a:r>
            <a:endParaRPr lang="en-US" altLang="ko-KR" dirty="0"/>
          </a:p>
          <a:p>
            <a:pPr lvl="1"/>
            <a:r>
              <a:rPr lang="ko-KR" altLang="en-US" dirty="0"/>
              <a:t>모듈이름에 별칭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2"/>
            <a:r>
              <a:rPr lang="ko-KR" altLang="en-US" dirty="0"/>
              <a:t>형식</a:t>
            </a:r>
            <a:r>
              <a:rPr lang="en-US" altLang="ko-KR" dirty="0"/>
              <a:t>: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모듈 안의 함수이름에 별칭 사용</a:t>
            </a:r>
            <a:endParaRPr lang="en-US" altLang="ko-KR" dirty="0"/>
          </a:p>
          <a:p>
            <a:pPr lvl="2"/>
            <a:r>
              <a:rPr lang="ko-KR" altLang="en-US" dirty="0"/>
              <a:t>형식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48E133B-B03E-4D59-94D6-3647D7B7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</a:t>
            </a:r>
            <a:r>
              <a:rPr lang="en-US" altLang="ko-KR" dirty="0"/>
              <a:t>/ </a:t>
            </a:r>
            <a:r>
              <a:rPr lang="ko-KR" altLang="en-US" dirty="0"/>
              <a:t>함수 이름에 별명 붙이기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CB909C-7C55-4B2B-9920-1B3A8202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14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D6585A6-C9BF-46B0-9DEF-74C8B8588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190036"/>
              </p:ext>
            </p:extLst>
          </p:nvPr>
        </p:nvGraphicFramePr>
        <p:xfrm>
          <a:off x="2198452" y="2322397"/>
          <a:ext cx="3211748" cy="434086"/>
        </p:xfrm>
        <a:graphic>
          <a:graphicData uri="http://schemas.openxmlformats.org/drawingml/2006/table">
            <a:tbl>
              <a:tblPr>
                <a:gradFill rotWithShape="1">
                  <a:gsLst>
                    <a:gs pos="0">
                      <a:srgbClr val="2DA2BF">
                        <a:tint val="62000"/>
                        <a:satMod val="180000"/>
                      </a:srgbClr>
                    </a:gs>
                    <a:gs pos="65000">
                      <a:srgbClr val="2DA2BF">
                        <a:tint val="32000"/>
                        <a:satMod val="250000"/>
                      </a:srgbClr>
                    </a:gs>
                    <a:gs pos="100000">
                      <a:srgbClr val="2DA2BF">
                        <a:tint val="23000"/>
                        <a:satMod val="300000"/>
                      </a:srgbClr>
                    </a:gs>
                  </a:gsLst>
                  <a:lin ang="16200000" scaled="0"/>
                </a:gradFill>
                <a:effectLst>
                  <a:outerShdw blurRad="50800" dist="38100" dir="5400000" rotWithShape="0">
                    <a:srgbClr val="000000">
                      <a:alpha val="35000"/>
                    </a:srgbClr>
                  </a:outerShdw>
                </a:effectLst>
              </a:tblPr>
              <a:tblGrid>
                <a:gridCol w="3211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dirty="0">
                          <a:solidFill>
                            <a:srgbClr val="000000"/>
                          </a:solidFill>
                          <a:latin typeface="+mn-ea"/>
                        </a:rPr>
                        <a:t>import </a:t>
                      </a:r>
                      <a:r>
                        <a:rPr lang="ko-KR" altLang="en-US" sz="2000" kern="0" dirty="0">
                          <a:solidFill>
                            <a:srgbClr val="000000"/>
                          </a:solidFill>
                          <a:latin typeface="+mn-ea"/>
                        </a:rPr>
                        <a:t>모듈이름 </a:t>
                      </a:r>
                      <a:r>
                        <a:rPr lang="en-US" altLang="ko-KR" sz="2000" kern="0" dirty="0">
                          <a:solidFill>
                            <a:srgbClr val="000000"/>
                          </a:solidFill>
                          <a:latin typeface="+mn-ea"/>
                        </a:rPr>
                        <a:t>as </a:t>
                      </a:r>
                      <a:r>
                        <a:rPr lang="ko-KR" altLang="en-US" sz="2000" kern="0" dirty="0">
                          <a:solidFill>
                            <a:srgbClr val="000000"/>
                          </a:solidFill>
                          <a:latin typeface="+mn-ea"/>
                        </a:rPr>
                        <a:t>별칭</a:t>
                      </a:r>
                      <a:endParaRPr lang="en-US" altLang="ko-KR" sz="2000" kern="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rgbClr val="2DA2BF"/>
                      </a:solidFill>
                      <a:prstDash val="solid"/>
                    </a:lnL>
                    <a:lnR w="9525" cap="flat" cmpd="sng" algn="ctr">
                      <a:solidFill>
                        <a:srgbClr val="2DA2BF"/>
                      </a:solidFill>
                      <a:prstDash val="solid"/>
                    </a:lnR>
                    <a:lnT w="9525" cap="flat" cmpd="sng" algn="ctr">
                      <a:solidFill>
                        <a:srgbClr val="2DA2BF"/>
                      </a:solidFill>
                      <a:prstDash val="solid"/>
                    </a:lnT>
                    <a:lnB w="9525" cap="flat" cmpd="sng" algn="ctr">
                      <a:solidFill>
                        <a:srgbClr val="2DA2B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0C8862D-1AB9-4E43-A37B-1E2FBAA1D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465712"/>
              </p:ext>
            </p:extLst>
          </p:nvPr>
        </p:nvGraphicFramePr>
        <p:xfrm>
          <a:off x="2274652" y="4174959"/>
          <a:ext cx="4888148" cy="434086"/>
        </p:xfrm>
        <a:graphic>
          <a:graphicData uri="http://schemas.openxmlformats.org/drawingml/2006/table">
            <a:tbl>
              <a:tblPr>
                <a:gradFill rotWithShape="1">
                  <a:gsLst>
                    <a:gs pos="0">
                      <a:srgbClr val="2DA2BF">
                        <a:tint val="62000"/>
                        <a:satMod val="180000"/>
                      </a:srgbClr>
                    </a:gs>
                    <a:gs pos="65000">
                      <a:srgbClr val="2DA2BF">
                        <a:tint val="32000"/>
                        <a:satMod val="250000"/>
                      </a:srgbClr>
                    </a:gs>
                    <a:gs pos="100000">
                      <a:srgbClr val="2DA2BF">
                        <a:tint val="23000"/>
                        <a:satMod val="300000"/>
                      </a:srgbClr>
                    </a:gs>
                  </a:gsLst>
                  <a:lin ang="16200000" scaled="0"/>
                </a:gradFill>
                <a:effectLst>
                  <a:outerShdw blurRad="50800" dist="38100" dir="5400000" rotWithShape="0">
                    <a:srgbClr val="000000">
                      <a:alpha val="35000"/>
                    </a:srgbClr>
                  </a:outerShdw>
                </a:effectLst>
              </a:tblPr>
              <a:tblGrid>
                <a:gridCol w="4888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dirty="0">
                          <a:solidFill>
                            <a:srgbClr val="000000"/>
                          </a:solidFill>
                          <a:latin typeface="+mn-ea"/>
                        </a:rPr>
                        <a:t>from </a:t>
                      </a:r>
                      <a:r>
                        <a:rPr lang="ko-KR" altLang="en-US" sz="2000" kern="0" dirty="0">
                          <a:solidFill>
                            <a:srgbClr val="000000"/>
                          </a:solidFill>
                          <a:latin typeface="+mn-ea"/>
                        </a:rPr>
                        <a:t>모듈이름 </a:t>
                      </a:r>
                      <a:r>
                        <a:rPr lang="en-US" altLang="ko-KR" sz="2000" kern="0" dirty="0">
                          <a:solidFill>
                            <a:srgbClr val="000000"/>
                          </a:solidFill>
                          <a:latin typeface="+mn-ea"/>
                        </a:rPr>
                        <a:t>import </a:t>
                      </a:r>
                      <a:r>
                        <a:rPr lang="ko-KR" altLang="en-US" sz="2000" kern="0" dirty="0">
                          <a:solidFill>
                            <a:srgbClr val="000000"/>
                          </a:solidFill>
                          <a:latin typeface="+mn-ea"/>
                        </a:rPr>
                        <a:t>함수이름 </a:t>
                      </a:r>
                      <a:r>
                        <a:rPr lang="en-US" altLang="ko-KR" sz="2000" kern="0" dirty="0">
                          <a:solidFill>
                            <a:srgbClr val="000000"/>
                          </a:solidFill>
                          <a:latin typeface="+mn-ea"/>
                        </a:rPr>
                        <a:t>as </a:t>
                      </a:r>
                      <a:r>
                        <a:rPr lang="ko-KR" altLang="en-US" sz="2000" kern="0" dirty="0">
                          <a:solidFill>
                            <a:srgbClr val="000000"/>
                          </a:solidFill>
                          <a:latin typeface="+mn-ea"/>
                        </a:rPr>
                        <a:t>별칭</a:t>
                      </a:r>
                      <a:endParaRPr lang="en-US" altLang="ko-KR" sz="2000" kern="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rgbClr val="2DA2BF"/>
                      </a:solidFill>
                      <a:prstDash val="solid"/>
                    </a:lnL>
                    <a:lnR w="9525" cap="flat" cmpd="sng" algn="ctr">
                      <a:solidFill>
                        <a:srgbClr val="2DA2BF"/>
                      </a:solidFill>
                      <a:prstDash val="solid"/>
                    </a:lnR>
                    <a:lnT w="9525" cap="flat" cmpd="sng" algn="ctr">
                      <a:solidFill>
                        <a:srgbClr val="2DA2BF"/>
                      </a:solidFill>
                      <a:prstDash val="solid"/>
                    </a:lnT>
                    <a:lnB w="9525" cap="flat" cmpd="sng" algn="ctr">
                      <a:solidFill>
                        <a:srgbClr val="2DA2B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463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1C57C0C-3EFD-4610-8095-4166F53A1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모듈이름에 별칭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2D5B0D2-C3CF-4C17-8D29-F4053480D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</a:t>
            </a:r>
            <a:r>
              <a:rPr lang="en-US" altLang="ko-KR" dirty="0"/>
              <a:t>/ </a:t>
            </a:r>
            <a:r>
              <a:rPr lang="ko-KR" altLang="en-US" dirty="0"/>
              <a:t>함수 이름에 별명 붙이기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BE2495-630A-45F0-BFFA-6C53A263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47ABA-9A0B-42FF-AB32-C295BDDA3C5B}"/>
              </a:ext>
            </a:extLst>
          </p:cNvPr>
          <p:cNvSpPr txBox="1"/>
          <p:nvPr/>
        </p:nvSpPr>
        <p:spPr>
          <a:xfrm>
            <a:off x="827584" y="1859269"/>
            <a:ext cx="7488832" cy="224676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m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pow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sqrt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B84FC-E09C-43DE-9719-6ABC0DAD0089}"/>
              </a:ext>
            </a:extLst>
          </p:cNvPr>
          <p:cNvSpPr txBox="1"/>
          <p:nvPr/>
        </p:nvSpPr>
        <p:spPr>
          <a:xfrm>
            <a:off x="827584" y="4540918"/>
            <a:ext cx="7488832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8.0</a:t>
            </a:r>
          </a:p>
          <a:p>
            <a:r>
              <a:rPr lang="en-US" altLang="ko-KR" sz="2000" dirty="0"/>
              <a:t>2.0</a:t>
            </a:r>
            <a:endParaRPr lang="en-US" altLang="ko-KR" sz="20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846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1C57C0C-3EFD-4610-8095-4166F53A1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모듈 안의 함수이름에 별칭 사용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2D5B0D2-C3CF-4C17-8D29-F4053480D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</a:t>
            </a:r>
            <a:r>
              <a:rPr lang="en-US" altLang="ko-KR" dirty="0"/>
              <a:t>/ </a:t>
            </a:r>
            <a:r>
              <a:rPr lang="ko-KR" altLang="en-US" dirty="0"/>
              <a:t>함수 이름에 별명 붙이기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BE2495-630A-45F0-BFFA-6C53A263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47ABA-9A0B-42FF-AB32-C295BDDA3C5B}"/>
              </a:ext>
            </a:extLst>
          </p:cNvPr>
          <p:cNvSpPr txBox="1"/>
          <p:nvPr/>
        </p:nvSpPr>
        <p:spPr>
          <a:xfrm>
            <a:off x="827584" y="1859269"/>
            <a:ext cx="7488832" cy="224676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pow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sqrt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s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B84FC-E09C-43DE-9719-6ABC0DAD0089}"/>
              </a:ext>
            </a:extLst>
          </p:cNvPr>
          <p:cNvSpPr txBox="1"/>
          <p:nvPr/>
        </p:nvSpPr>
        <p:spPr>
          <a:xfrm>
            <a:off x="827584" y="4540918"/>
            <a:ext cx="7488832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8.0</a:t>
            </a:r>
          </a:p>
          <a:p>
            <a:r>
              <a:rPr lang="en-US" altLang="ko-KR" sz="2000" dirty="0"/>
              <a:t>2.0</a:t>
            </a:r>
            <a:endParaRPr lang="en-US" altLang="ko-KR" sz="20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46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9466357-A5AF-4EE7-B00D-50511C332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import</a:t>
            </a:r>
            <a:r>
              <a:rPr lang="ko-KR" altLang="en-US" dirty="0"/>
              <a:t>로 가져온 모듈을 지우고 싶을 때 </a:t>
            </a:r>
            <a:r>
              <a:rPr lang="en-US" altLang="ko-KR" dirty="0"/>
              <a:t>del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F12C471-52AD-4DD3-92F6-29387E91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모듈을 해제하고 싶으면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412558-8F1B-41BF-A2B2-D9BD95D8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D5F34-B0A9-4257-8F4E-86A57E04639B}"/>
              </a:ext>
            </a:extLst>
          </p:cNvPr>
          <p:cNvSpPr txBox="1"/>
          <p:nvPr/>
        </p:nvSpPr>
        <p:spPr>
          <a:xfrm>
            <a:off x="827584" y="1859269"/>
            <a:ext cx="7488832" cy="255454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pow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del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.pow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77B198-A00D-43C0-8F6A-748FB5C2C0D7}"/>
              </a:ext>
            </a:extLst>
          </p:cNvPr>
          <p:cNvSpPr txBox="1"/>
          <p:nvPr/>
        </p:nvSpPr>
        <p:spPr>
          <a:xfrm>
            <a:off x="827584" y="4694806"/>
            <a:ext cx="7488832" cy="163121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8.0</a:t>
            </a:r>
          </a:p>
          <a:p>
            <a:r>
              <a:rPr lang="en-US" altLang="ko-KR" sz="2000" dirty="0"/>
              <a:t>Traceback (most recent call last):</a:t>
            </a:r>
          </a:p>
          <a:p>
            <a:r>
              <a:rPr lang="en-US" altLang="ko-KR" sz="2000" dirty="0"/>
              <a:t>  File "c:\Python\</a:t>
            </a:r>
            <a:r>
              <a:rPr lang="en-US" altLang="ko-KR" sz="2000" dirty="0" err="1"/>
              <a:t>test.py</a:t>
            </a:r>
            <a:r>
              <a:rPr lang="en-US" altLang="ko-KR" sz="2000" dirty="0"/>
              <a:t>", line 8, in &lt;module&gt;</a:t>
            </a:r>
          </a:p>
          <a:p>
            <a:r>
              <a:rPr lang="en-US" altLang="ko-KR" sz="2000" dirty="0"/>
              <a:t>    a = </a:t>
            </a:r>
            <a:r>
              <a:rPr lang="en-US" altLang="ko-KR" sz="2000" dirty="0" err="1"/>
              <a:t>math.pow</a:t>
            </a:r>
            <a:r>
              <a:rPr lang="en-US" altLang="ko-KR" sz="2000" dirty="0"/>
              <a:t>(2, 3)</a:t>
            </a:r>
          </a:p>
          <a:p>
            <a:r>
              <a:rPr lang="en-US" altLang="ko-KR" sz="2000" dirty="0" err="1"/>
              <a:t>NameError</a:t>
            </a:r>
            <a:r>
              <a:rPr lang="en-US" altLang="ko-KR" sz="2000" dirty="0"/>
              <a:t>: name 'math' is not defined</a:t>
            </a:r>
            <a:endParaRPr lang="en-US" altLang="ko-KR" sz="20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모서리가 둥근 사각형 설명선 5">
            <a:extLst>
              <a:ext uri="{FF2B5EF4-FFF2-40B4-BE49-F238E27FC236}">
                <a16:creationId xmlns:a16="http://schemas.microsoft.com/office/drawing/2014/main" id="{06C7DE37-4705-4720-B2BA-543B956B9D09}"/>
              </a:ext>
            </a:extLst>
          </p:cNvPr>
          <p:cNvSpPr/>
          <p:nvPr/>
        </p:nvSpPr>
        <p:spPr>
          <a:xfrm>
            <a:off x="5042224" y="3992693"/>
            <a:ext cx="3620714" cy="939630"/>
          </a:xfrm>
          <a:prstGeom prst="wedgeRoundRectCallout">
            <a:avLst>
              <a:gd name="adj1" fmla="val -61023"/>
              <a:gd name="adj2" fmla="val 40297"/>
              <a:gd name="adj3" fmla="val 16667"/>
            </a:avLst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2DA2BF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del</a:t>
            </a:r>
            <a:r>
              <a:rPr lang="ko-KR" altLang="en-US" kern="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 </a:t>
            </a:r>
            <a:r>
              <a:rPr lang="en-US" altLang="ko-KR" kern="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math</a:t>
            </a:r>
            <a:r>
              <a:rPr lang="ko-KR" altLang="en-US" kern="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 전까지는 정상출력</a:t>
            </a:r>
            <a:endParaRPr lang="en-US" altLang="ko-KR" kern="0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지우고 다시 사용하려면 에러</a:t>
            </a:r>
            <a:endParaRPr kumimoji="0" lang="en-US" altLang="ko-KR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598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094A2EA-D7F1-439A-9973-D3B335AF1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이제 사용자 정의 모듈을 만들어 보자</a:t>
            </a:r>
            <a:endParaRPr lang="en-US" altLang="ko-KR" dirty="0"/>
          </a:p>
          <a:p>
            <a:pPr lvl="1"/>
            <a:r>
              <a:rPr lang="ko-KR" altLang="en-US" dirty="0"/>
              <a:t>사실 모듈이라는 것은 </a:t>
            </a:r>
            <a:r>
              <a:rPr lang="ko-KR" altLang="en-US" dirty="0" err="1"/>
              <a:t>파이썬</a:t>
            </a:r>
            <a:r>
              <a:rPr lang="ko-KR" altLang="en-US" dirty="0"/>
              <a:t> 파일 </a:t>
            </a:r>
            <a:r>
              <a:rPr lang="en-US" altLang="ko-KR" dirty="0"/>
              <a:t>( .</a:t>
            </a:r>
            <a:r>
              <a:rPr lang="en-US" altLang="ko-KR" dirty="0" err="1"/>
              <a:t>py</a:t>
            </a:r>
            <a:r>
              <a:rPr lang="en-US" altLang="ko-KR" dirty="0"/>
              <a:t> )</a:t>
            </a:r>
          </a:p>
          <a:p>
            <a:pPr lvl="1"/>
            <a:r>
              <a:rPr lang="ko-KR" altLang="en-US" dirty="0"/>
              <a:t>그 파일의 이름이 바로 모듈의 이름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매번 비슷한 함수를 작성한다면 코드도 길어지고 중복이 생김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공통되는 부분을 빼내서 모듈로 만든다면 효율적</a:t>
            </a:r>
            <a:r>
              <a:rPr lang="en-US" altLang="ko-KR" dirty="0">
                <a:sym typeface="Wingdings" panose="05000000000000000000" pitchFamily="2" charset="2"/>
              </a:rPr>
              <a:t>!!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CE3BE2-3551-4580-9166-2D070BBB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만들기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C2E41B-1043-4AD7-90AB-AA62EE7E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616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C0ED224-9DBC-4681-BD41-2B81E9391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5" y="903921"/>
            <a:ext cx="8830521" cy="5487650"/>
          </a:xfrm>
        </p:spPr>
        <p:txBody>
          <a:bodyPr/>
          <a:lstStyle/>
          <a:p>
            <a:r>
              <a:rPr lang="ko-KR" altLang="en-US" dirty="0"/>
              <a:t>새로운 스크립트를 만든다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실행 하는 스크립트 </a:t>
            </a:r>
            <a:r>
              <a:rPr lang="en-US" altLang="ko-KR" dirty="0"/>
              <a:t>: </a:t>
            </a:r>
            <a:r>
              <a:rPr lang="en-US" altLang="ko-KR" dirty="0" err="1"/>
              <a:t>main.py</a:t>
            </a:r>
            <a:endParaRPr lang="en-US" altLang="ko-KR" dirty="0"/>
          </a:p>
          <a:p>
            <a:pPr lvl="1"/>
            <a:r>
              <a:rPr lang="ko-KR" altLang="en-US" dirty="0"/>
              <a:t>모듈로 사용할 스크립트</a:t>
            </a:r>
            <a:r>
              <a:rPr lang="en-US" altLang="ko-KR" dirty="0"/>
              <a:t>: </a:t>
            </a:r>
            <a:r>
              <a:rPr lang="en-US" altLang="ko-KR" dirty="0" err="1"/>
              <a:t>my_mod.py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DE30536-DDE0-479D-95C9-D95BA9DB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만들기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DAD985-1D63-4453-B6E5-F99C752A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8151" y="6844558"/>
            <a:ext cx="475849" cy="300683"/>
          </a:xfrm>
        </p:spPr>
        <p:txBody>
          <a:bodyPr/>
          <a:lstStyle/>
          <a:p>
            <a:fld id="{00E3E47B-18CA-4D6B-B6F6-D68BEDC2F4E9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68AFEC-B5D7-4B9B-AFD5-75BB58E7A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41" y="3078768"/>
            <a:ext cx="3162741" cy="3019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B8213C2-6B58-49FF-9864-7E629F079B51}"/>
              </a:ext>
            </a:extLst>
          </p:cNvPr>
          <p:cNvSpPr/>
          <p:nvPr/>
        </p:nvSpPr>
        <p:spPr>
          <a:xfrm>
            <a:off x="2738888" y="3935486"/>
            <a:ext cx="314326" cy="306314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E6C535B-8940-4AAB-91CB-79045950D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528" y="3078768"/>
            <a:ext cx="3096057" cy="2486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472125-C553-47F0-A8D9-4BC1FE48E585}"/>
              </a:ext>
            </a:extLst>
          </p:cNvPr>
          <p:cNvSpPr/>
          <p:nvPr/>
        </p:nvSpPr>
        <p:spPr>
          <a:xfrm>
            <a:off x="6044063" y="4173610"/>
            <a:ext cx="1152526" cy="36346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모서리가 둥근 사각형 설명선 5">
            <a:extLst>
              <a:ext uri="{FF2B5EF4-FFF2-40B4-BE49-F238E27FC236}">
                <a16:creationId xmlns:a16="http://schemas.microsoft.com/office/drawing/2014/main" id="{8E41A7F7-EAF0-46A9-B630-7A732BCF5C87}"/>
              </a:ext>
            </a:extLst>
          </p:cNvPr>
          <p:cNvSpPr/>
          <p:nvPr/>
        </p:nvSpPr>
        <p:spPr>
          <a:xfrm>
            <a:off x="6180739" y="5661979"/>
            <a:ext cx="2803606" cy="729592"/>
          </a:xfrm>
          <a:prstGeom prst="wedgeRoundRectCallout">
            <a:avLst>
              <a:gd name="adj1" fmla="val -28737"/>
              <a:gd name="adj2" fmla="val -90808"/>
              <a:gd name="adj3" fmla="val 16667"/>
            </a:avLst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2DA2BF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경로가 같아야 한다</a:t>
            </a:r>
            <a:r>
              <a:rPr lang="en-US" altLang="ko-KR" kern="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.</a:t>
            </a:r>
            <a:endParaRPr kumimoji="0" lang="en-US" altLang="ko-KR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0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2067014-935C-45DC-AA80-FFAA51989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24" y="1508945"/>
            <a:ext cx="3881340" cy="4525963"/>
          </a:xfrm>
        </p:spPr>
        <p:txBody>
          <a:bodyPr>
            <a:normAutofit/>
          </a:bodyPr>
          <a:lstStyle/>
          <a:p>
            <a:r>
              <a:rPr lang="ko-KR" altLang="en-US" sz="2000"/>
              <a:t>한 줄 씩 실행할 때는</a:t>
            </a:r>
            <a:endParaRPr lang="en-US" altLang="ko-KR" sz="2000"/>
          </a:p>
          <a:p>
            <a:pPr marL="109728" indent="0">
              <a:buNone/>
            </a:pPr>
            <a:r>
              <a:rPr lang="en-US" altLang="ko-KR" sz="2000"/>
              <a:t>   </a:t>
            </a:r>
            <a:r>
              <a:rPr lang="ko-KR" altLang="en-US" sz="2000"/>
              <a:t>터미널에서 인터프리터 사용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A3490C6-6EED-449C-B141-525CB5CD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예제 실습 진행하면서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6E9C85-49E0-4BF4-8D75-3E447E658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139"/>
          <a:stretch/>
        </p:blipFill>
        <p:spPr>
          <a:xfrm>
            <a:off x="657024" y="2762623"/>
            <a:ext cx="3539139" cy="2326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E4FA88-3BE5-4155-8E19-67896898C5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82" t="5721" r="55571" b="56148"/>
          <a:stretch/>
        </p:blipFill>
        <p:spPr>
          <a:xfrm>
            <a:off x="4953119" y="2762624"/>
            <a:ext cx="3145363" cy="2326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모서리가 둥근 사각형 설명선 5">
            <a:extLst>
              <a:ext uri="{FF2B5EF4-FFF2-40B4-BE49-F238E27FC236}">
                <a16:creationId xmlns:a16="http://schemas.microsoft.com/office/drawing/2014/main" id="{8B6AC8B1-8EBB-477E-820C-98C1D02261AC}"/>
              </a:ext>
            </a:extLst>
          </p:cNvPr>
          <p:cNvSpPr/>
          <p:nvPr/>
        </p:nvSpPr>
        <p:spPr>
          <a:xfrm>
            <a:off x="5868144" y="5052747"/>
            <a:ext cx="3145364" cy="1123653"/>
          </a:xfrm>
          <a:prstGeom prst="wedgeRoundRectCallout">
            <a:avLst>
              <a:gd name="adj1" fmla="val -21131"/>
              <a:gd name="adj2" fmla="val -65950"/>
              <a:gd name="adj3" fmla="val 16667"/>
            </a:avLst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2DA2BF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이 경우 터미널 인터프리터는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ctr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종료 시켜야 결과를 볼 수 있음</a:t>
            </a:r>
            <a:endParaRPr kumimoji="0" lang="en-US" altLang="ko-K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&gt;&gt;&gt; exit()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  또는 </a:t>
            </a:r>
            <a:r>
              <a:rPr kumimoji="0" lang="en-US" altLang="ko-KR" sz="1600" b="0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Ctrl+z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엔터</a:t>
            </a:r>
            <a:endParaRPr kumimoji="0" lang="en-US" altLang="ko-K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8C3FA131-1F14-492D-81FF-E4ED6B543042}"/>
              </a:ext>
            </a:extLst>
          </p:cNvPr>
          <p:cNvSpPr txBox="1">
            <a:spLocks/>
          </p:cNvSpPr>
          <p:nvPr/>
        </p:nvSpPr>
        <p:spPr>
          <a:xfrm>
            <a:off x="4596358" y="1498404"/>
            <a:ext cx="3466728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lnSpc>
                <a:spcPct val="150000"/>
              </a:lnSpc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lnSpc>
                <a:spcPct val="150000"/>
              </a:lnSpc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lnSpc>
                <a:spcPct val="150000"/>
              </a:lnSpc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lnSpc>
                <a:spcPct val="150000"/>
              </a:lnSpc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28600" lvl="0" indent="-228600" defTabSz="914400"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prstClr val="black"/>
                </a:solidFill>
                <a:latin typeface="Lucida Sans Unicode"/>
              </a:rPr>
              <a:t>여러 줄을 작성할 때는</a:t>
            </a:r>
            <a:endParaRPr lang="en-US" altLang="ko-KR" sz="2000">
              <a:solidFill>
                <a:prstClr val="black"/>
              </a:solidFill>
              <a:latin typeface="Lucida Sans Unicode"/>
            </a:endParaRPr>
          </a:p>
          <a:p>
            <a:pPr marL="109728" indent="0" defTabSz="914400">
              <a:buClr>
                <a:srgbClr val="2DA2BF"/>
              </a:buClr>
              <a:buFont typeface="Wingdings 3"/>
              <a:buNone/>
            </a:pPr>
            <a:r>
              <a:rPr lang="en-US" altLang="ko-KR" sz="2000">
                <a:solidFill>
                  <a:prstClr val="black"/>
                </a:solidFill>
                <a:latin typeface="Lucida Sans Unicode"/>
              </a:rPr>
              <a:t>  </a:t>
            </a:r>
            <a:r>
              <a:rPr lang="ko-KR" altLang="en-US" sz="2000">
                <a:solidFill>
                  <a:prstClr val="black"/>
                </a:solidFill>
                <a:latin typeface="Lucida Sans Unicode"/>
              </a:rPr>
              <a:t>편집기를 사용</a:t>
            </a:r>
          </a:p>
        </p:txBody>
      </p:sp>
    </p:spTree>
    <p:extLst>
      <p:ext uri="{BB962C8B-B14F-4D97-AF65-F5344CB8AC3E}">
        <p14:creationId xmlns:p14="http://schemas.microsoft.com/office/powerpoint/2010/main" val="833496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1D3CAAE-6D2E-4281-B31F-5B38C82F2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my_mod.py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3282E5-A5D9-4EBE-AD21-2606DB13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만들기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F7ED0C-DC57-42F2-BB8A-6C3339BD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E2178-752A-4507-BB9D-DFB30E60056F}"/>
              </a:ext>
            </a:extLst>
          </p:cNvPr>
          <p:cNvSpPr txBox="1"/>
          <p:nvPr/>
        </p:nvSpPr>
        <p:spPr>
          <a:xfrm>
            <a:off x="827584" y="2142659"/>
            <a:ext cx="7488832" cy="224676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70C1"/>
                </a:solidFill>
                <a:latin typeface="Consolas" panose="020B0609020204030204" pitchFamily="49" charset="0"/>
              </a:rPr>
              <a:t>PI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3.141592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sub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017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1D3CAAE-6D2E-4281-B31F-5B38C82F2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main.py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3282E5-A5D9-4EBE-AD21-2606DB13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만들기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F7ED0C-DC57-42F2-BB8A-6C3339BD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BFBA0-B055-4C80-B446-CAA9DB31F1EE}"/>
              </a:ext>
            </a:extLst>
          </p:cNvPr>
          <p:cNvSpPr txBox="1"/>
          <p:nvPr/>
        </p:nvSpPr>
        <p:spPr>
          <a:xfrm>
            <a:off x="827584" y="1781979"/>
            <a:ext cx="7488832" cy="286232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my_mod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my_mod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my_mod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sub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my_mod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PI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AD3BF-FBE0-4E2D-9266-E272AE3357BC}"/>
              </a:ext>
            </a:extLst>
          </p:cNvPr>
          <p:cNvSpPr txBox="1"/>
          <p:nvPr/>
        </p:nvSpPr>
        <p:spPr>
          <a:xfrm>
            <a:off x="827584" y="4944463"/>
            <a:ext cx="7488832" cy="1015663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8</a:t>
            </a:r>
          </a:p>
          <a:p>
            <a:r>
              <a:rPr lang="en-US" altLang="ko-KR" sz="2000" dirty="0"/>
              <a:t>2</a:t>
            </a:r>
          </a:p>
          <a:p>
            <a:r>
              <a:rPr lang="en-US" altLang="ko-KR" sz="2000" dirty="0"/>
              <a:t>3.141592</a:t>
            </a:r>
            <a:endParaRPr lang="en-US" altLang="ko-KR" sz="20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830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7447E01-35AD-44D5-9195-4F8EEC46A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그런데 모듈 스크립트도 그냥 일반 </a:t>
            </a:r>
            <a:r>
              <a:rPr lang="ko-KR" altLang="en-US" dirty="0" err="1"/>
              <a:t>파이썬</a:t>
            </a:r>
            <a:r>
              <a:rPr lang="ko-KR" altLang="en-US" dirty="0"/>
              <a:t> 스크립트</a:t>
            </a:r>
            <a:endParaRPr lang="en-US" altLang="ko-KR" dirty="0"/>
          </a:p>
          <a:p>
            <a:pPr lvl="1"/>
            <a:r>
              <a:rPr lang="ko-KR" altLang="en-US" dirty="0"/>
              <a:t>실행하는 부분이 있을 수 있음</a:t>
            </a:r>
            <a:endParaRPr lang="en-US" altLang="ko-KR" dirty="0"/>
          </a:p>
          <a:p>
            <a:r>
              <a:rPr lang="en-US" altLang="ko-KR" dirty="0" err="1"/>
              <a:t>my_mod.py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6ADEABE-B434-42FF-8C6C-6D2EB05C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 </a:t>
            </a:r>
            <a:r>
              <a:rPr lang="ko-KR" altLang="en-US" dirty="0"/>
              <a:t>변수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D9DFD8-2898-4F08-829B-5FCE6EFC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8FB861-AA23-4578-8660-231D0439C3E1}"/>
              </a:ext>
            </a:extLst>
          </p:cNvPr>
          <p:cNvSpPr txBox="1"/>
          <p:nvPr/>
        </p:nvSpPr>
        <p:spPr>
          <a:xfrm>
            <a:off x="827584" y="3203246"/>
            <a:ext cx="7488832" cy="286232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70C1"/>
                </a:solidFill>
                <a:latin typeface="Consolas" panose="020B0609020204030204" pitchFamily="49" charset="0"/>
              </a:rPr>
              <a:t>PI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3.141592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sub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'*** </a:t>
            </a:r>
            <a:r>
              <a:rPr lang="en-US" altLang="ko-KR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main.py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에서는 보이면 안되는 부분 ***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9228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378686D-179B-47DF-974A-2B3B2D157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상태에서 </a:t>
            </a:r>
            <a:r>
              <a:rPr lang="en-US" altLang="ko-KR" dirty="0" err="1"/>
              <a:t>main.py</a:t>
            </a:r>
            <a:r>
              <a:rPr lang="ko-KR" altLang="en-US" dirty="0"/>
              <a:t>를 실행하면</a:t>
            </a:r>
            <a:endParaRPr lang="en-US" altLang="ko-KR" dirty="0"/>
          </a:p>
          <a:p>
            <a:pPr lvl="1"/>
            <a:r>
              <a:rPr lang="ko-KR" altLang="en-US" dirty="0"/>
              <a:t>모듈 </a:t>
            </a:r>
            <a:r>
              <a:rPr lang="ko-KR" altLang="en-US" dirty="0" err="1"/>
              <a:t>임폴트</a:t>
            </a:r>
            <a:r>
              <a:rPr lang="ko-KR" altLang="en-US" dirty="0"/>
              <a:t> 할 때 모듈 안의 실행하는 부분도 동작함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main.py</a:t>
            </a:r>
            <a:r>
              <a:rPr lang="en-US" altLang="ko-KR" dirty="0"/>
              <a:t> </a:t>
            </a:r>
            <a:r>
              <a:rPr lang="ko-KR" altLang="en-US" dirty="0"/>
              <a:t>에서 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1C5DD81-49A4-409F-B17A-0A1A75CDA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 </a:t>
            </a:r>
            <a:r>
              <a:rPr lang="ko-KR" altLang="en-US" dirty="0"/>
              <a:t>변수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562208-6EA1-4150-9422-F31A1BF9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3D42C-0D94-42E7-BFED-D552F1E09EA5}"/>
              </a:ext>
            </a:extLst>
          </p:cNvPr>
          <p:cNvSpPr txBox="1"/>
          <p:nvPr/>
        </p:nvSpPr>
        <p:spPr>
          <a:xfrm>
            <a:off x="827584" y="3864963"/>
            <a:ext cx="7488832" cy="1323439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*** </a:t>
            </a:r>
            <a:r>
              <a:rPr lang="en-US" altLang="ko-KR" sz="2000" dirty="0" err="1"/>
              <a:t>main.py</a:t>
            </a:r>
            <a:r>
              <a:rPr lang="ko-KR" altLang="en-US" sz="2000" dirty="0"/>
              <a:t>에서는 보이면 안되는 부분 ***</a:t>
            </a:r>
          </a:p>
          <a:p>
            <a:r>
              <a:rPr lang="en-US" altLang="ko-KR" sz="2000" dirty="0"/>
              <a:t>8</a:t>
            </a:r>
          </a:p>
          <a:p>
            <a:r>
              <a:rPr lang="en-US" altLang="ko-KR" sz="2000" dirty="0"/>
              <a:t>2</a:t>
            </a:r>
          </a:p>
          <a:p>
            <a:r>
              <a:rPr lang="en-US" altLang="ko-KR" sz="2000" dirty="0"/>
              <a:t>3.141592</a:t>
            </a:r>
            <a:endParaRPr lang="en-US" altLang="ko-KR" sz="20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12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B6D6A3F-295F-4F76-9927-0758EC9E9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이것을 막을 때 사용하는 것이 </a:t>
            </a:r>
            <a:r>
              <a:rPr lang="en-US" altLang="ko-KR" dirty="0"/>
              <a:t>__name__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ko-KR" altLang="en-US" dirty="0"/>
              <a:t>내부적으로 사용되는 특별한 변수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자기 스크립트가 실행 중이면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__name__</a:t>
            </a:r>
            <a:r>
              <a:rPr lang="ko-KR" altLang="en-US" dirty="0"/>
              <a:t> 변수  </a:t>
            </a:r>
            <a:r>
              <a:rPr lang="en-US" altLang="ko-KR" dirty="0">
                <a:sym typeface="Wingdings" panose="05000000000000000000" pitchFamily="2" charset="2"/>
              </a:rPr>
              <a:t>  “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__main__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 라는 값이  들어가 있음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/>
              <a:t>모듈로 실행되고 있으면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__name__</a:t>
            </a:r>
            <a:r>
              <a:rPr lang="ko-KR" altLang="en-US" dirty="0"/>
              <a:t> 변수  </a:t>
            </a:r>
            <a:r>
              <a:rPr lang="en-US" altLang="ko-KR" dirty="0">
                <a:sym typeface="Wingdings" panose="05000000000000000000" pitchFamily="2" charset="2"/>
              </a:rPr>
              <a:t>   </a:t>
            </a:r>
            <a:r>
              <a:rPr lang="ko-KR" altLang="en-US" dirty="0">
                <a:sym typeface="Wingdings" panose="05000000000000000000" pitchFamily="2" charset="2"/>
              </a:rPr>
              <a:t>모듈의 이름이 들어가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BDF0AF9-B532-4512-8AA1-3C1BF68D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 </a:t>
            </a:r>
            <a:r>
              <a:rPr lang="ko-KR" altLang="en-US" dirty="0"/>
              <a:t>변수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918FE6-3EEC-4188-B1A8-624FC889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206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FBDA9C6-AE10-4893-BE85-193DC732C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my_mod.py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4AF22BC-3F88-4239-A6F5-F12567D7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 </a:t>
            </a:r>
            <a:r>
              <a:rPr lang="ko-KR" altLang="en-US" dirty="0"/>
              <a:t>변수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AA0021-3587-4FA7-A225-072B0F06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A79BD8-57CA-4193-98F2-756D1A913306}"/>
              </a:ext>
            </a:extLst>
          </p:cNvPr>
          <p:cNvSpPr txBox="1"/>
          <p:nvPr/>
        </p:nvSpPr>
        <p:spPr>
          <a:xfrm>
            <a:off x="827584" y="1843950"/>
            <a:ext cx="7488832" cy="317009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70C1"/>
                </a:solidFill>
                <a:latin typeface="Consolas" panose="020B0609020204030204" pitchFamily="49" charset="0"/>
              </a:rPr>
              <a:t>PI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3.141592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sub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__name__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"__main__"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'*** </a:t>
            </a:r>
            <a:r>
              <a:rPr lang="en-US" altLang="ko-KR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main.py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에서는 보이면 안되는 부분 ***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292BF-CA82-4F7B-A71E-DBB4DCB7A2EA}"/>
              </a:ext>
            </a:extLst>
          </p:cNvPr>
          <p:cNvSpPr txBox="1"/>
          <p:nvPr/>
        </p:nvSpPr>
        <p:spPr>
          <a:xfrm>
            <a:off x="827584" y="5360276"/>
            <a:ext cx="7488832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*** </a:t>
            </a:r>
            <a:r>
              <a:rPr lang="en-US" altLang="ko-KR" sz="2000" dirty="0" err="1"/>
              <a:t>main.py</a:t>
            </a:r>
            <a:r>
              <a:rPr lang="ko-KR" altLang="en-US" sz="2000" dirty="0"/>
              <a:t>에서는 보이면 안되는 부분 ***</a:t>
            </a:r>
            <a:endParaRPr lang="en-US" altLang="ko-KR" sz="20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850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52B58A4-C243-4F1D-8237-71E97B17B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main.py</a:t>
            </a:r>
            <a:r>
              <a:rPr lang="en-US" altLang="ko-KR" dirty="0"/>
              <a:t> </a:t>
            </a:r>
            <a:r>
              <a:rPr lang="ko-KR" altLang="en-US" dirty="0"/>
              <a:t>를 그대로 실행하면</a:t>
            </a:r>
            <a:endParaRPr lang="en-US" altLang="ko-KR" dirty="0"/>
          </a:p>
          <a:p>
            <a:pPr lvl="1"/>
            <a:r>
              <a:rPr lang="en-US" altLang="ko-KR" dirty="0" err="1"/>
              <a:t>my_mod.py</a:t>
            </a:r>
            <a:r>
              <a:rPr lang="ko-KR" altLang="en-US" dirty="0"/>
              <a:t>의 </a:t>
            </a:r>
            <a:r>
              <a:rPr lang="en-US" altLang="ko-KR" dirty="0"/>
              <a:t>__name__ </a:t>
            </a:r>
            <a:r>
              <a:rPr lang="ko-KR" altLang="en-US" dirty="0"/>
              <a:t>변수에 값이 </a:t>
            </a:r>
            <a:r>
              <a:rPr lang="en-US" altLang="ko-KR" dirty="0" err="1"/>
              <a:t>my_mod</a:t>
            </a:r>
            <a:r>
              <a:rPr lang="ko-KR" altLang="en-US" dirty="0"/>
              <a:t>가 되면서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불필요한 부분 없이 </a:t>
            </a:r>
            <a:r>
              <a:rPr lang="en-US" altLang="ko-KR" dirty="0" err="1"/>
              <a:t>main.py</a:t>
            </a:r>
            <a:r>
              <a:rPr lang="ko-KR" altLang="en-US" dirty="0"/>
              <a:t>를 실행할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3C2F3D0-A713-4994-898C-C62871FE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 </a:t>
            </a:r>
            <a:r>
              <a:rPr lang="ko-KR" altLang="en-US" dirty="0"/>
              <a:t>변수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C62BE9-236D-4243-8BA2-5EF64EB8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45EA2-7768-4467-AD62-13F994363D38}"/>
              </a:ext>
            </a:extLst>
          </p:cNvPr>
          <p:cNvSpPr txBox="1"/>
          <p:nvPr/>
        </p:nvSpPr>
        <p:spPr>
          <a:xfrm>
            <a:off x="827584" y="3518237"/>
            <a:ext cx="7488832" cy="1015663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8</a:t>
            </a:r>
          </a:p>
          <a:p>
            <a:r>
              <a:rPr lang="en-US" altLang="ko-KR" sz="2000" dirty="0"/>
              <a:t>2</a:t>
            </a:r>
          </a:p>
          <a:p>
            <a:r>
              <a:rPr lang="en-US" altLang="ko-KR" sz="2000" dirty="0"/>
              <a:t>3.141592</a:t>
            </a:r>
            <a:endParaRPr lang="en-US" altLang="ko-KR" sz="20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625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E159866-9C4D-4D4F-BD47-96F4BFA7C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표준 모듈</a:t>
            </a:r>
            <a:r>
              <a:rPr lang="en-US" altLang="ko-KR" dirty="0"/>
              <a:t>(Standard Module)</a:t>
            </a:r>
          </a:p>
          <a:p>
            <a:pPr lvl="1"/>
            <a:r>
              <a:rPr lang="ko-KR" altLang="en-US" dirty="0" err="1"/>
              <a:t>파이썬에</a:t>
            </a:r>
            <a:r>
              <a:rPr lang="ko-KR" altLang="en-US" dirty="0"/>
              <a:t> 기본으로 설치된 모듈</a:t>
            </a:r>
            <a:r>
              <a:rPr lang="en-US" altLang="ko-KR" dirty="0"/>
              <a:t>, </a:t>
            </a:r>
            <a:r>
              <a:rPr lang="ko-KR" altLang="en-US" dirty="0"/>
              <a:t>패키지</a:t>
            </a:r>
            <a:r>
              <a:rPr lang="en-US" altLang="ko-KR" dirty="0"/>
              <a:t>, </a:t>
            </a:r>
            <a:r>
              <a:rPr lang="ko-KR" altLang="en-US" dirty="0"/>
              <a:t>내장함수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파이썬</a:t>
            </a:r>
            <a:r>
              <a:rPr lang="ko-KR" altLang="en-US" dirty="0">
                <a:sym typeface="Wingdings" panose="05000000000000000000" pitchFamily="2" charset="2"/>
              </a:rPr>
              <a:t> 표준 라이브러리 </a:t>
            </a:r>
            <a:r>
              <a:rPr lang="en-US" altLang="ko-KR" dirty="0">
                <a:sym typeface="Wingdings" panose="05000000000000000000" pitchFamily="2" charset="2"/>
              </a:rPr>
              <a:t>(Python Standard Library, </a:t>
            </a:r>
            <a:r>
              <a:rPr lang="en-US" altLang="ko-KR" dirty="0" err="1">
                <a:sym typeface="Wingdings" panose="05000000000000000000" pitchFamily="2" charset="2"/>
              </a:rPr>
              <a:t>PSL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다양한 분야의 전문가들이 작성하여 많은 테스트를 거쳤기 때문에 매우 안정된 좋은 코드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코드를 작성하기 전에 유사한 </a:t>
            </a:r>
            <a:r>
              <a:rPr lang="ko-KR" altLang="en-US" dirty="0" err="1">
                <a:sym typeface="Wingdings" panose="05000000000000000000" pitchFamily="2" charset="2"/>
              </a:rPr>
              <a:t>파이썬</a:t>
            </a:r>
            <a:r>
              <a:rPr lang="ko-KR" altLang="en-US" dirty="0">
                <a:sym typeface="Wingdings" panose="05000000000000000000" pitchFamily="2" charset="2"/>
              </a:rPr>
              <a:t> 표준 모듈이 있는지 확인하는 것이 좋음</a:t>
            </a:r>
            <a:r>
              <a:rPr lang="en-US" altLang="ko-KR" dirty="0">
                <a:sym typeface="Wingdings" panose="05000000000000000000" pitchFamily="2" charset="2"/>
              </a:rPr>
              <a:t>     </a:t>
            </a:r>
            <a:r>
              <a:rPr lang="ko-KR" altLang="en-US" dirty="0">
                <a:sym typeface="Wingdings" panose="05000000000000000000" pitchFamily="2" charset="2"/>
              </a:rPr>
              <a:t>많이 사용되는 것들을 알아보자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AF69F53-5923-405C-9FD8-F451E580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표준 모듈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668FC4-F0AA-4C88-9952-42080DA2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488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93E78EA-11D2-4F83-AA17-8A60EB262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  <a:endParaRPr lang="en-US" altLang="ko-KR" dirty="0"/>
          </a:p>
          <a:p>
            <a:pPr lvl="1"/>
            <a:r>
              <a:rPr lang="ko-KR" altLang="en-US" dirty="0"/>
              <a:t>임의의 수</a:t>
            </a:r>
            <a:r>
              <a:rPr lang="en-US" altLang="ko-KR" dirty="0"/>
              <a:t>(</a:t>
            </a:r>
            <a:r>
              <a:rPr lang="ko-KR" altLang="en-US" dirty="0"/>
              <a:t>난수</a:t>
            </a:r>
            <a:r>
              <a:rPr lang="en-US" altLang="ko-KR" dirty="0"/>
              <a:t>)</a:t>
            </a:r>
            <a:r>
              <a:rPr lang="ko-KR" altLang="en-US" dirty="0"/>
              <a:t>를 생성하거나 리스트 내의 요소를 무작위로 선택 또는 섞는 함수 포함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02A3F53-7B69-4F11-AD66-B43F8BA8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26F1C2-5171-4A03-BCF0-426EA413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28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9030047-36AF-4156-9678-ECBBCD173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943038"/>
              </p:ext>
            </p:extLst>
          </p:nvPr>
        </p:nvGraphicFramePr>
        <p:xfrm>
          <a:off x="598042" y="2990760"/>
          <a:ext cx="8064896" cy="3240362"/>
        </p:xfrm>
        <a:graphic>
          <a:graphicData uri="http://schemas.openxmlformats.org/drawingml/2006/table">
            <a:tbl>
              <a:tblPr/>
              <a:tblGrid>
                <a:gridCol w="2525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444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192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choice(list)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주어진 리스트의 아이템을 무작위로 선택한다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192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randint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(start, stop)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start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부터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stop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사이의 수 중에서 임의의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난수를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반환한다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027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random()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 ~ 1.0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사이의 임의의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난수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반환한다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027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randrange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(start, stop)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Start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stop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미만의 임의의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난수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반환한다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027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shuffle(list)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주어진 리스트의 내용을 섞는다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453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sample()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지정된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개수의 요소를 임의로 선택한다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314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B16DA50-E949-4BF8-9607-04D27F7E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indent="0" algn="just" fontAlgn="base">
              <a:lnSpc>
                <a:spcPct val="160000"/>
              </a:lnSpc>
              <a:spcBef>
                <a:spcPts val="100"/>
              </a:spcBef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+mn-ea"/>
              </a:rPr>
              <a:t>randint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(start, stop) : </a:t>
            </a:r>
            <a:r>
              <a:rPr lang="en-US" altLang="ko-KR" kern="0" dirty="0" err="1">
                <a:solidFill>
                  <a:srgbClr val="000000"/>
                </a:solidFill>
                <a:latin typeface="+mn-ea"/>
              </a:rPr>
              <a:t>start~stop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사이 랜덤정수 반환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2700" indent="0" algn="just" fontAlgn="base">
              <a:lnSpc>
                <a:spcPct val="160000"/>
              </a:lnSpc>
              <a:spcBef>
                <a:spcPts val="100"/>
              </a:spcBef>
            </a:pP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2700" indent="0" algn="just" fontAlgn="base">
              <a:lnSpc>
                <a:spcPct val="160000"/>
              </a:lnSpc>
              <a:spcBef>
                <a:spcPts val="100"/>
              </a:spcBef>
            </a:pP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2700" indent="0" algn="just" fontAlgn="base">
              <a:lnSpc>
                <a:spcPct val="160000"/>
              </a:lnSpc>
              <a:spcBef>
                <a:spcPts val="100"/>
              </a:spcBef>
            </a:pP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2700" indent="0" algn="just" fontAlgn="base">
              <a:lnSpc>
                <a:spcPct val="160000"/>
              </a:lnSpc>
              <a:spcBef>
                <a:spcPts val="100"/>
              </a:spcBef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random( ) : 0 ~ 1.0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사이의 랜덤 실수를 반환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D90ADA1-9035-44A4-87F5-267A3EAD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318D5A-18D9-4D2F-8826-7364F269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0C038-711A-4E4D-A8FA-9B1CF51F3623}"/>
              </a:ext>
            </a:extLst>
          </p:cNvPr>
          <p:cNvSpPr txBox="1"/>
          <p:nvPr/>
        </p:nvSpPr>
        <p:spPr>
          <a:xfrm>
            <a:off x="827584" y="1685454"/>
            <a:ext cx="7488832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</a:p>
          <a:p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randint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 )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EF3703-733F-470C-B565-4360FE6C3BDF}"/>
              </a:ext>
            </a:extLst>
          </p:cNvPr>
          <p:cNvSpPr txBox="1"/>
          <p:nvPr/>
        </p:nvSpPr>
        <p:spPr>
          <a:xfrm>
            <a:off x="827584" y="2893838"/>
            <a:ext cx="7488832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6</a:t>
            </a:r>
            <a:endParaRPr lang="en-US" altLang="ko-KR" sz="20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78F75-BD3C-40F9-9FAA-D6F3D9FC5C4C}"/>
              </a:ext>
            </a:extLst>
          </p:cNvPr>
          <p:cNvSpPr txBox="1"/>
          <p:nvPr/>
        </p:nvSpPr>
        <p:spPr>
          <a:xfrm>
            <a:off x="827584" y="4446942"/>
            <a:ext cx="7488832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() )    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3027D0-06A2-42A8-A4A0-4A052A2261DE}"/>
              </a:ext>
            </a:extLst>
          </p:cNvPr>
          <p:cNvSpPr txBox="1"/>
          <p:nvPr/>
        </p:nvSpPr>
        <p:spPr>
          <a:xfrm>
            <a:off x="827584" y="5643134"/>
            <a:ext cx="7488832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0.8450364824089059</a:t>
            </a:r>
          </a:p>
        </p:txBody>
      </p:sp>
    </p:spTree>
    <p:extLst>
      <p:ext uri="{BB962C8B-B14F-4D97-AF65-F5344CB8AC3E}">
        <p14:creationId xmlns:p14="http://schemas.microsoft.com/office/powerpoint/2010/main" val="221971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26C94DA-7506-46E0-A3BD-BE51C7AD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모듈의 개념 </a:t>
            </a:r>
            <a:r>
              <a:rPr lang="ko-KR" altLang="en-US"/>
              <a:t>이해와 활용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3070E-AFEA-4501-B0EB-D00827C01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4529" y="3648075"/>
            <a:ext cx="5299075" cy="23050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dirty="0"/>
              <a:t>효율적인 프로그래밍을 위한 모듈 개념 학습</a:t>
            </a: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모듈의 생성과 사용방법</a:t>
            </a: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프로그램 모듈화에 대해 실습</a:t>
            </a: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다양한 표준 라이브러리와 표준 모듈 소개</a:t>
            </a:r>
          </a:p>
        </p:txBody>
      </p:sp>
    </p:spTree>
    <p:extLst>
      <p:ext uri="{BB962C8B-B14F-4D97-AF65-F5344CB8AC3E}">
        <p14:creationId xmlns:p14="http://schemas.microsoft.com/office/powerpoint/2010/main" val="1603317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B16DA50-E949-4BF8-9607-04D27F7E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indent="0" algn="just" fontAlgn="base">
              <a:lnSpc>
                <a:spcPct val="160000"/>
              </a:lnSpc>
              <a:spcBef>
                <a:spcPts val="100"/>
              </a:spcBef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choice(list) :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리스트 항목을 랜덤하게 반환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2700" indent="0" algn="just" fontAlgn="base">
              <a:lnSpc>
                <a:spcPct val="160000"/>
              </a:lnSpc>
              <a:spcBef>
                <a:spcPts val="100"/>
              </a:spcBef>
            </a:pP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2700" indent="0" algn="just" fontAlgn="base">
              <a:lnSpc>
                <a:spcPct val="160000"/>
              </a:lnSpc>
              <a:spcBef>
                <a:spcPts val="100"/>
              </a:spcBef>
            </a:pP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2700" indent="0" algn="just" fontAlgn="base">
              <a:lnSpc>
                <a:spcPct val="160000"/>
              </a:lnSpc>
              <a:spcBef>
                <a:spcPts val="100"/>
              </a:spcBef>
            </a:pP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2700" indent="0" algn="just" fontAlgn="base">
              <a:lnSpc>
                <a:spcPct val="160000"/>
              </a:lnSpc>
              <a:spcBef>
                <a:spcPts val="100"/>
              </a:spcBef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shuffle(list) :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리스트 항목을 랜덤하게 섞음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D90ADA1-9035-44A4-87F5-267A3EAD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318D5A-18D9-4D2F-8826-7364F269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0C038-711A-4E4D-A8FA-9B1CF51F3623}"/>
              </a:ext>
            </a:extLst>
          </p:cNvPr>
          <p:cNvSpPr txBox="1"/>
          <p:nvPr/>
        </p:nvSpPr>
        <p:spPr>
          <a:xfrm>
            <a:off x="827584" y="1685454"/>
            <a:ext cx="7488832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'red'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'green'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'blue'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choice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 ) 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EF3703-733F-470C-B565-4360FE6C3BDF}"/>
              </a:ext>
            </a:extLst>
          </p:cNvPr>
          <p:cNvSpPr txBox="1"/>
          <p:nvPr/>
        </p:nvSpPr>
        <p:spPr>
          <a:xfrm>
            <a:off x="827584" y="2893838"/>
            <a:ext cx="7488832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78F75-BD3C-40F9-9FAA-D6F3D9FC5C4C}"/>
              </a:ext>
            </a:extLst>
          </p:cNvPr>
          <p:cNvSpPr txBox="1"/>
          <p:nvPr/>
        </p:nvSpPr>
        <p:spPr>
          <a:xfrm>
            <a:off x="827584" y="4455106"/>
            <a:ext cx="7488832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'red'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'green'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'blue'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shuffle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)  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3027D0-06A2-42A8-A4A0-4A052A2261DE}"/>
              </a:ext>
            </a:extLst>
          </p:cNvPr>
          <p:cNvSpPr txBox="1"/>
          <p:nvPr/>
        </p:nvSpPr>
        <p:spPr>
          <a:xfrm>
            <a:off x="827584" y="5945914"/>
            <a:ext cx="7488832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['blue', 'green', 'red']</a:t>
            </a:r>
          </a:p>
        </p:txBody>
      </p:sp>
    </p:spTree>
    <p:extLst>
      <p:ext uri="{BB962C8B-B14F-4D97-AF65-F5344CB8AC3E}">
        <p14:creationId xmlns:p14="http://schemas.microsoft.com/office/powerpoint/2010/main" val="1360577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1441753-E69A-4378-A8DC-56EBB142A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sys(System specific parameters and functions) </a:t>
            </a:r>
            <a:r>
              <a:rPr lang="ko-KR" altLang="en-US" dirty="0"/>
              <a:t>모듈</a:t>
            </a:r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인터프리터가 제공하는 시스템과 관련된 정보 제공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4C2CD2A-CB11-4A52-98AE-5C75C114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</a:t>
            </a:r>
            <a:r>
              <a:rPr lang="ko-KR" altLang="en-US" dirty="0"/>
              <a:t> 모듈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2A50D5-9F59-4B12-84BC-F767F63A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31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7E71941-D4B3-4E1C-98CD-90D1C2C5F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383988"/>
              </p:ext>
            </p:extLst>
          </p:nvPr>
        </p:nvGraphicFramePr>
        <p:xfrm>
          <a:off x="791580" y="2553983"/>
          <a:ext cx="7560840" cy="3528391"/>
        </p:xfrm>
        <a:graphic>
          <a:graphicData uri="http://schemas.openxmlformats.org/drawingml/2006/table">
            <a:tbl>
              <a:tblPr/>
              <a:tblGrid>
                <a:gridCol w="3219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1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566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4828" marR="54828" marT="15158" marB="151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의미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4828" marR="54828" marT="15158" marB="151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566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copyright</a:t>
                      </a:r>
                    </a:p>
                  </a:txBody>
                  <a:tcPr marL="54828" marR="54828" marT="15158" marB="151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현재 설치된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파이썬의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저작권을 반환한다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4828" marR="54828" marT="15158" marB="151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7973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exc_info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4828" marR="54828" marT="15158" marB="151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현재 발생 중인 예외 정보를 반환한다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예외가 없는 경우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None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을 반환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4828" marR="54828" marT="15158" marB="151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566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exit</a:t>
                      </a:r>
                    </a:p>
                  </a:txBody>
                  <a:tcPr marL="54828" marR="54828" marT="15158" marB="151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현재 프로세스를 강제로 종료한다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4828" marR="54828" marT="15158" marB="151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6154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getdefaultencoding()</a:t>
                      </a:r>
                    </a:p>
                  </a:txBody>
                  <a:tcPr marL="54828" marR="54828" marT="15158" marB="151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현재 사용 중인 문자열 코딩 방법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utf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-8, ASCII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등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을 반환한다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4828" marR="54828" marT="15158" marB="151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566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getrefcount()</a:t>
                      </a:r>
                    </a:p>
                  </a:txBody>
                  <a:tcPr marL="54828" marR="54828" marT="15158" marB="151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객체를 참조하는 카운트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개수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를 반환한다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4828" marR="54828" marT="15158" marB="151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9716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CDEDDF0-373E-4B52-8CE5-69E6883B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</a:t>
            </a:r>
            <a:r>
              <a:rPr lang="ko-KR" altLang="en-US" dirty="0"/>
              <a:t> 모듈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88C310-073A-497A-922D-026F438A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32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5E42E0D-4659-4415-968C-872BAD783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676678"/>
              </p:ext>
            </p:extLst>
          </p:nvPr>
        </p:nvGraphicFramePr>
        <p:xfrm>
          <a:off x="528504" y="1501916"/>
          <a:ext cx="8280920" cy="3854168"/>
        </p:xfrm>
        <a:graphic>
          <a:graphicData uri="http://schemas.openxmlformats.org/drawingml/2006/table">
            <a:tbl>
              <a:tblPr/>
              <a:tblGrid>
                <a:gridCol w="2163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7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23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828" marR="54828" marT="15158" marB="151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828" marR="54828" marT="15158" marB="151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63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getwindowsversion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</a:txBody>
                  <a:tcPr marL="54828" marR="54828" marT="15158" marB="151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윈도우 버전을 반환한다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828" marR="54828" marT="15158" marB="151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263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modules</a:t>
                      </a:r>
                    </a:p>
                  </a:txBody>
                  <a:tcPr marL="54828" marR="54828" marT="15158" marB="151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import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 모듈이름을 반환한다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828" marR="54828" marT="15158" marB="151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263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path</a:t>
                      </a:r>
                    </a:p>
                  </a:txBody>
                  <a:tcPr marL="54828" marR="54828" marT="15158" marB="151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모듈의 설치 경로를 반환한다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828" marR="54828" marT="15158" marB="151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263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prefix</a:t>
                      </a:r>
                    </a:p>
                  </a:txBody>
                  <a:tcPr marL="54828" marR="54828" marT="15158" marB="151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파이썬이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설치된 경로를 반환한다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828" marR="54828" marT="15158" marB="151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6643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</a:p>
                  </a:txBody>
                  <a:tcPr marL="54828" marR="54828" marT="15158" marB="151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파이썬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버전을 반환한다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인터프리터 버전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빌드넘버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사용된 컴파일러에 대한 문자열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828" marR="54828" marT="15158" marB="151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8450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version_info</a:t>
                      </a:r>
                    </a:p>
                  </a:txBody>
                  <a:tcPr marL="54828" marR="54828" marT="15158" marB="151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파이썬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버전을 반환한다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major, minor, micro, release level, serial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대한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tuple)</a:t>
                      </a:r>
                    </a:p>
                  </a:txBody>
                  <a:tcPr marL="54828" marR="54828" marT="15158" marB="151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413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E23FE8A-20D3-4D0F-B587-5328FF55B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path : </a:t>
            </a:r>
            <a:r>
              <a:rPr lang="ko-KR" altLang="en-US" dirty="0"/>
              <a:t>모듈을 설치 경로를 반환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727F8C2-76A0-4CFA-AA60-392BF9568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</a:t>
            </a:r>
            <a:r>
              <a:rPr lang="ko-KR" altLang="en-US" dirty="0"/>
              <a:t> 모듈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081DCC-4904-4ED9-B974-6F09D4BC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DCFF4-EB9B-4678-8800-4B7BA8426310}"/>
              </a:ext>
            </a:extLst>
          </p:cNvPr>
          <p:cNvSpPr txBox="1"/>
          <p:nvPr/>
        </p:nvSpPr>
        <p:spPr>
          <a:xfrm>
            <a:off x="827584" y="1685454"/>
            <a:ext cx="7488832" cy="70788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sys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sys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B090E8-35F1-4813-BA00-4CFB1EEFCCD7}"/>
              </a:ext>
            </a:extLst>
          </p:cNvPr>
          <p:cNvSpPr txBox="1"/>
          <p:nvPr/>
        </p:nvSpPr>
        <p:spPr>
          <a:xfrm>
            <a:off x="827584" y="2653518"/>
            <a:ext cx="7488832" cy="347787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['c:\\Python', 'C:\\Users\\CHOI\\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AppData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\\Local\\Programs\\Python\\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Python310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\\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python310.zip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', 'C:\\Users\\CHOI\\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AppData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\\Local\\Programs\\Python\\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Python310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\\DLLs', 'C:\\Users\\CHOI\\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AppData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\\Local\\Programs\\Python\\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Python310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\\lib', 'C:\\Users\\CHOI\\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AppData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\\Local\\Programs\\Python\\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Python310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', 'C:\\Users\\CHOI\\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AppData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\\Local\\Programs\\Python\\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Python310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\\lib\\site-packages']</a:t>
            </a:r>
          </a:p>
        </p:txBody>
      </p:sp>
    </p:spTree>
    <p:extLst>
      <p:ext uri="{BB962C8B-B14F-4D97-AF65-F5344CB8AC3E}">
        <p14:creationId xmlns:p14="http://schemas.microsoft.com/office/powerpoint/2010/main" val="1023396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B16DA50-E949-4BF8-9607-04D27F7E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indent="0" algn="just" fontAlgn="base">
              <a:lnSpc>
                <a:spcPct val="160000"/>
              </a:lnSpc>
              <a:spcBef>
                <a:spcPts val="100"/>
              </a:spcBef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prefix : </a:t>
            </a:r>
            <a:r>
              <a:rPr lang="ko-KR" altLang="en-US" kern="0" dirty="0" err="1">
                <a:solidFill>
                  <a:srgbClr val="000000"/>
                </a:solidFill>
                <a:latin typeface="+mn-ea"/>
              </a:rPr>
              <a:t>파이썬이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설치된 경로</a:t>
            </a:r>
          </a:p>
          <a:p>
            <a:pPr marL="12700" indent="0" algn="just" fontAlgn="base">
              <a:lnSpc>
                <a:spcPct val="160000"/>
              </a:lnSpc>
              <a:spcBef>
                <a:spcPts val="100"/>
              </a:spcBef>
            </a:pP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2700" indent="0" algn="just" fontAlgn="base">
              <a:lnSpc>
                <a:spcPct val="160000"/>
              </a:lnSpc>
              <a:spcBef>
                <a:spcPts val="100"/>
              </a:spcBef>
            </a:pP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2700" indent="0" algn="just" fontAlgn="base">
              <a:lnSpc>
                <a:spcPct val="160000"/>
              </a:lnSpc>
              <a:spcBef>
                <a:spcPts val="100"/>
              </a:spcBef>
            </a:pP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2700" indent="0" algn="just" fontAlgn="base">
              <a:lnSpc>
                <a:spcPct val="160000"/>
              </a:lnSpc>
              <a:spcBef>
                <a:spcPts val="100"/>
              </a:spcBef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/>
              <a:t>version : </a:t>
            </a:r>
            <a:r>
              <a:rPr lang="ko-KR" altLang="en-US" dirty="0"/>
              <a:t>현재 설치된 </a:t>
            </a:r>
            <a:r>
              <a:rPr lang="ko-KR" altLang="en-US" dirty="0" err="1"/>
              <a:t>파이썬</a:t>
            </a:r>
            <a:r>
              <a:rPr lang="ko-KR" altLang="en-US" dirty="0"/>
              <a:t> 버전</a:t>
            </a:r>
          </a:p>
          <a:p>
            <a:pPr marL="12700" indent="0" algn="just" fontAlgn="base">
              <a:lnSpc>
                <a:spcPct val="160000"/>
              </a:lnSpc>
              <a:spcBef>
                <a:spcPts val="100"/>
              </a:spcBef>
            </a:pPr>
            <a:endParaRPr lang="en-US" altLang="ko-KR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D90ADA1-9035-44A4-87F5-267A3EAD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</a:t>
            </a:r>
            <a:r>
              <a:rPr lang="ko-KR" altLang="en-US" dirty="0"/>
              <a:t> 모듈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318D5A-18D9-4D2F-8826-7364F269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0C038-711A-4E4D-A8FA-9B1CF51F3623}"/>
              </a:ext>
            </a:extLst>
          </p:cNvPr>
          <p:cNvSpPr txBox="1"/>
          <p:nvPr/>
        </p:nvSpPr>
        <p:spPr>
          <a:xfrm>
            <a:off x="827584" y="1685454"/>
            <a:ext cx="7488832" cy="70788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fr-F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sys</a:t>
            </a:r>
            <a:endParaRPr lang="fr-FR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fr-F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sys</a:t>
            </a:r>
            <a:r>
              <a:rPr lang="fr-F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prefix</a:t>
            </a:r>
            <a:r>
              <a:rPr lang="fr-F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EF3703-733F-470C-B565-4360FE6C3BDF}"/>
              </a:ext>
            </a:extLst>
          </p:cNvPr>
          <p:cNvSpPr txBox="1"/>
          <p:nvPr/>
        </p:nvSpPr>
        <p:spPr>
          <a:xfrm>
            <a:off x="827584" y="2572911"/>
            <a:ext cx="7488832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C:\Users\CHOI\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AppData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\Local\Programs\Python\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Python310</a:t>
            </a:r>
            <a:endParaRPr lang="en-US" altLang="ko-KR" sz="20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78F75-BD3C-40F9-9FAA-D6F3D9FC5C4C}"/>
              </a:ext>
            </a:extLst>
          </p:cNvPr>
          <p:cNvSpPr txBox="1"/>
          <p:nvPr/>
        </p:nvSpPr>
        <p:spPr>
          <a:xfrm>
            <a:off x="827584" y="4455106"/>
            <a:ext cx="7488832" cy="70788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fr-F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sys</a:t>
            </a:r>
            <a:endParaRPr lang="fr-FR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fr-F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sys</a:t>
            </a:r>
            <a:r>
              <a:rPr lang="fr-F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prefix</a:t>
            </a:r>
            <a:r>
              <a:rPr lang="fr-F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3027D0-06A2-42A8-A4A0-4A052A2261DE}"/>
              </a:ext>
            </a:extLst>
          </p:cNvPr>
          <p:cNvSpPr txBox="1"/>
          <p:nvPr/>
        </p:nvSpPr>
        <p:spPr>
          <a:xfrm>
            <a:off x="827584" y="5355713"/>
            <a:ext cx="7488832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3.10.0 (tags/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v3.10.0:b494f59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Oct  4 2021, 19:00:18) [MSC 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v.1929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64 bit (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AMD64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411138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F3FB20A-A654-4074-8D55-27980A974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os</a:t>
            </a:r>
            <a:r>
              <a:rPr lang="en-US" altLang="ko-KR" dirty="0"/>
              <a:t>(operating system) </a:t>
            </a:r>
            <a:r>
              <a:rPr lang="ko-KR" altLang="en-US" dirty="0"/>
              <a:t>모듈</a:t>
            </a:r>
            <a:endParaRPr lang="en-US" altLang="ko-KR" dirty="0"/>
          </a:p>
          <a:p>
            <a:pPr lvl="1"/>
            <a:r>
              <a:rPr lang="ko-KR" altLang="en-US" dirty="0" err="1"/>
              <a:t>파이썬이</a:t>
            </a:r>
            <a:r>
              <a:rPr lang="ko-KR" altLang="en-US" dirty="0"/>
              <a:t> 실행되는 운영체제와 관계없이 운영체제의 기본적인 기능을 다룰 수 있도록 해주는 모듈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D59A8E8-1ACE-4222-B936-4004C442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939D40-3B6A-4359-84F5-CF218FF6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35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92A262E-FA45-451A-A013-3BD0C1AB9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901833"/>
              </p:ext>
            </p:extLst>
          </p:nvPr>
        </p:nvGraphicFramePr>
        <p:xfrm>
          <a:off x="598042" y="3013774"/>
          <a:ext cx="8064896" cy="3096342"/>
        </p:xfrm>
        <a:graphic>
          <a:graphicData uri="http://schemas.openxmlformats.org/drawingml/2006/table">
            <a:tbl>
              <a:tblPr/>
              <a:tblGrid>
                <a:gridCol w="2448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057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함수이름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chdir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('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디렉토리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')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디렉토리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위치를 변경한다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environ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시스템의 환경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변숫값을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보여준다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getcwd()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디렉토리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위치를 반환한다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listdir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디렉토리의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파일과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디렉토리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리스트를 반환한다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mkdir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디렉토리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')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새로운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디렉토리를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만든다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583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0092D50-E64B-4C6E-926D-A29EDB26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984307-1A8B-4FF3-83B9-559DA636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36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DF52576-2089-462C-8CB1-0592EC2EB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899552"/>
              </p:ext>
            </p:extLst>
          </p:nvPr>
        </p:nvGraphicFramePr>
        <p:xfrm>
          <a:off x="598042" y="1752424"/>
          <a:ext cx="8064896" cy="3353152"/>
        </p:xfrm>
        <a:graphic>
          <a:graphicData uri="http://schemas.openxmlformats.org/drawingml/2006/table">
            <a:tbl>
              <a:tblPr/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073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함수이름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548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name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파이썬이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실행되는 운영체제의 이름을 반환한다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('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', '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posix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', 'mac'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73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popen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 명령어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 명령어를 수행하고 그 결과를 반환한다</a:t>
                      </a: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548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rename</a:t>
                      </a:r>
                      <a:r>
                        <a:rPr lang="en-US" altLang="ko-KR" sz="1600" kern="0" spc="-4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kern="0" spc="-4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 이름</a:t>
                      </a:r>
                      <a:r>
                        <a:rPr lang="en-US" altLang="ko-KR" sz="1600" kern="0" spc="-4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-4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새로운 파일 이름</a:t>
                      </a:r>
                      <a:r>
                        <a:rPr lang="en-US" altLang="ko-KR" sz="1600" kern="0" spc="-4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파일을 새로운 이름으로 변경한다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073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system(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 명령어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 명령어를 수행한다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837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unlink(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 이름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파일을 삭제한다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078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CF37E19-C60D-46A3-85FE-C764A119B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system(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시스템 명령어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) :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시스템 명령어 실행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21C5985-6F17-429A-9096-304202B8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A8FF3D-4BA9-4C1D-849D-038E97B1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971B26-269B-4CC1-9BF7-A1CF833D7793}"/>
              </a:ext>
            </a:extLst>
          </p:cNvPr>
          <p:cNvSpPr txBox="1"/>
          <p:nvPr/>
        </p:nvSpPr>
        <p:spPr>
          <a:xfrm>
            <a:off x="827584" y="1685454"/>
            <a:ext cx="7488832" cy="70788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os</a:t>
            </a:r>
            <a:endParaRPr lang="pt-BR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os</a:t>
            </a:r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system</a:t>
            </a:r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'calc'</a:t>
            </a:r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CDCEB7-2C86-425C-9B76-DF9EBDEBB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711" y="2762239"/>
            <a:ext cx="2886737" cy="367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2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B16DA50-E949-4BF8-9607-04D27F7E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indent="0" algn="just" fontAlgn="base">
              <a:lnSpc>
                <a:spcPct val="160000"/>
              </a:lnSpc>
              <a:spcBef>
                <a:spcPts val="100"/>
              </a:spcBef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+mn-ea"/>
              </a:rPr>
              <a:t>listdir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() :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현재 경로의 파일과 디렉토리 리스트 반환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2700" indent="0" algn="just" fontAlgn="base">
              <a:lnSpc>
                <a:spcPct val="160000"/>
              </a:lnSpc>
              <a:spcBef>
                <a:spcPts val="100"/>
              </a:spcBef>
            </a:pPr>
            <a:endParaRPr lang="ko-KR" altLang="en-US" kern="0" dirty="0">
              <a:solidFill>
                <a:srgbClr val="000000"/>
              </a:solidFill>
              <a:latin typeface="+mn-ea"/>
            </a:endParaRPr>
          </a:p>
          <a:p>
            <a:pPr marL="12700" indent="0" algn="just" fontAlgn="base">
              <a:lnSpc>
                <a:spcPct val="160000"/>
              </a:lnSpc>
              <a:spcBef>
                <a:spcPts val="100"/>
              </a:spcBef>
            </a:pP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2700" indent="0" algn="just" fontAlgn="base">
              <a:lnSpc>
                <a:spcPct val="160000"/>
              </a:lnSpc>
              <a:spcBef>
                <a:spcPts val="100"/>
              </a:spcBef>
            </a:pP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2700" indent="0" algn="just" fontAlgn="base">
              <a:lnSpc>
                <a:spcPct val="160000"/>
              </a:lnSpc>
              <a:spcBef>
                <a:spcPts val="100"/>
              </a:spcBef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+mn-ea"/>
              </a:rPr>
              <a:t>mkdir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('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디렉토리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_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이름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’) :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새로운 디렉토리 생성</a:t>
            </a:r>
            <a:endParaRPr lang="ko-KR" altLang="en-US" dirty="0"/>
          </a:p>
          <a:p>
            <a:pPr marL="12700" indent="0" algn="just" fontAlgn="base">
              <a:lnSpc>
                <a:spcPct val="160000"/>
              </a:lnSpc>
              <a:spcBef>
                <a:spcPts val="100"/>
              </a:spcBef>
            </a:pPr>
            <a:endParaRPr lang="en-US" altLang="ko-KR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D90ADA1-9035-44A4-87F5-267A3EAD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318D5A-18D9-4D2F-8826-7364F269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0C038-711A-4E4D-A8FA-9B1CF51F3623}"/>
              </a:ext>
            </a:extLst>
          </p:cNvPr>
          <p:cNvSpPr txBox="1"/>
          <p:nvPr/>
        </p:nvSpPr>
        <p:spPr>
          <a:xfrm>
            <a:off x="827584" y="1685454"/>
            <a:ext cx="7488832" cy="70788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os</a:t>
            </a:r>
            <a:endParaRPr lang="pt-BR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pt-BR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os</a:t>
            </a:r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listdir</a:t>
            </a:r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()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EF3703-733F-470C-B565-4360FE6C3BDF}"/>
              </a:ext>
            </a:extLst>
          </p:cNvPr>
          <p:cNvSpPr txBox="1"/>
          <p:nvPr/>
        </p:nvSpPr>
        <p:spPr>
          <a:xfrm>
            <a:off x="827584" y="2572911"/>
            <a:ext cx="7488832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['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main.py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', '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my_mod.py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', '__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pycache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__']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78F75-BD3C-40F9-9FAA-D6F3D9FC5C4C}"/>
              </a:ext>
            </a:extLst>
          </p:cNvPr>
          <p:cNvSpPr txBox="1"/>
          <p:nvPr/>
        </p:nvSpPr>
        <p:spPr>
          <a:xfrm>
            <a:off x="827584" y="4455106"/>
            <a:ext cx="7488832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os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os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mkdir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"TEST"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os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listdir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()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3027D0-06A2-42A8-A4A0-4A052A2261DE}"/>
              </a:ext>
            </a:extLst>
          </p:cNvPr>
          <p:cNvSpPr txBox="1"/>
          <p:nvPr/>
        </p:nvSpPr>
        <p:spPr>
          <a:xfrm>
            <a:off x="827584" y="5608326"/>
            <a:ext cx="7488832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['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main.py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', '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my_mod.py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', 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'TEST'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'__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pycache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__']</a:t>
            </a:r>
          </a:p>
        </p:txBody>
      </p:sp>
    </p:spTree>
    <p:extLst>
      <p:ext uri="{BB962C8B-B14F-4D97-AF65-F5344CB8AC3E}">
        <p14:creationId xmlns:p14="http://schemas.microsoft.com/office/powerpoint/2010/main" val="11967551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8AE37E-7923-45C3-9A0C-39B2865E2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time</a:t>
            </a:r>
            <a:r>
              <a:rPr lang="ko-KR" altLang="en-US" dirty="0"/>
              <a:t> 모듈</a:t>
            </a:r>
            <a:endParaRPr lang="en-US" altLang="ko-KR" dirty="0"/>
          </a:p>
          <a:p>
            <a:pPr lvl="1"/>
            <a:r>
              <a:rPr lang="ko-KR" altLang="en-US" dirty="0"/>
              <a:t>시간을 얻어 와서 다양한 형식으로 표시하는 모듈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time( ) </a:t>
            </a:r>
            <a:endParaRPr lang="en-US" altLang="ko-KR" dirty="0"/>
          </a:p>
          <a:p>
            <a:pPr lvl="1"/>
            <a:r>
              <a:rPr lang="en-US" altLang="ko-KR" dirty="0"/>
              <a:t>time</a:t>
            </a:r>
            <a:r>
              <a:rPr lang="ko-KR" altLang="en-US" dirty="0"/>
              <a:t> 모듈의 </a:t>
            </a:r>
            <a:r>
              <a:rPr lang="en-US" altLang="ko-KR" dirty="0"/>
              <a:t>time</a:t>
            </a:r>
            <a:r>
              <a:rPr lang="ko-KR" altLang="en-US" dirty="0"/>
              <a:t>함수를 호출하면 기준 시간</a:t>
            </a:r>
            <a:r>
              <a:rPr lang="en-US" altLang="ko-KR" dirty="0"/>
              <a:t>   1970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</a:t>
            </a:r>
            <a:r>
              <a:rPr lang="en-US" altLang="ko-KR" dirty="0"/>
              <a:t>0</a:t>
            </a:r>
            <a:r>
              <a:rPr lang="ko-KR" altLang="en-US" dirty="0"/>
              <a:t>시 </a:t>
            </a:r>
            <a:r>
              <a:rPr lang="en-US" altLang="ko-KR" dirty="0"/>
              <a:t>0</a:t>
            </a:r>
            <a:r>
              <a:rPr lang="ko-KR" altLang="en-US" dirty="0"/>
              <a:t>분 </a:t>
            </a:r>
            <a:r>
              <a:rPr lang="en-US" altLang="ko-KR" dirty="0"/>
              <a:t>0</a:t>
            </a:r>
            <a:r>
              <a:rPr lang="ko-KR" altLang="en-US" dirty="0"/>
              <a:t>초 이후 경과한 시간을 </a:t>
            </a:r>
            <a:r>
              <a:rPr lang="en-US" altLang="ko-KR" dirty="0"/>
              <a:t> </a:t>
            </a:r>
            <a:r>
              <a:rPr lang="ko-KR" altLang="en-US" dirty="0"/>
              <a:t>초 단위로 반환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시간대는 </a:t>
            </a:r>
            <a:r>
              <a:rPr lang="en-US" altLang="ko-KR" dirty="0"/>
              <a:t>UTC(Universal Time </a:t>
            </a:r>
            <a:r>
              <a:rPr lang="en-US" altLang="ko-KR" dirty="0" err="1"/>
              <a:t>Coodinated</a:t>
            </a:r>
            <a:r>
              <a:rPr lang="en-US" altLang="ko-KR" dirty="0"/>
              <a:t>, </a:t>
            </a:r>
            <a:r>
              <a:rPr lang="ko-KR" altLang="en-US" dirty="0" err="1"/>
              <a:t>협정시</a:t>
            </a:r>
            <a:r>
              <a:rPr lang="en-US" altLang="ko-KR" dirty="0"/>
              <a:t>)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그리니치</a:t>
            </a:r>
            <a:r>
              <a:rPr lang="ko-KR" altLang="en-US" dirty="0">
                <a:sym typeface="Wingdings" panose="05000000000000000000" pitchFamily="2" charset="2"/>
              </a:rPr>
              <a:t> 표준시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70B714-C508-4129-A3CB-5645D43B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</a:t>
            </a:r>
            <a:r>
              <a:rPr lang="ko-KR" altLang="en-US" dirty="0"/>
              <a:t> 모듈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1DAFC4-E173-4F8E-BD64-B57CF1F4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73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A35EB0-CE31-4EA2-A927-00422EAA7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프로그램이 간단할 경우 </a:t>
            </a:r>
            <a:endParaRPr lang="en-US" altLang="ko-KR"/>
          </a:p>
          <a:p>
            <a:pPr lvl="1"/>
            <a:r>
              <a:rPr lang="ko-KR" altLang="en-US"/>
              <a:t>몇 개의 함수와 호출을 조합하는 것으로 코딩할수 있음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프로그램이 복잡해지고 길어지면 </a:t>
            </a:r>
            <a:endParaRPr lang="en-US" altLang="ko-KR"/>
          </a:p>
          <a:p>
            <a:pPr lvl="1"/>
            <a:r>
              <a:rPr lang="ko-KR" altLang="en-US"/>
              <a:t>이것을 하나의 코드로 관리하는 것이 어려워짐</a:t>
            </a:r>
            <a:endParaRPr lang="en-US" altLang="ko-KR"/>
          </a:p>
          <a:p>
            <a:pPr lvl="1"/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잘 만들어 둔 프로그램을 재활용하는 것이 필요</a:t>
            </a:r>
            <a:r>
              <a:rPr lang="en-US" altLang="ko-KR">
                <a:sym typeface="Wingdings" panose="05000000000000000000" pitchFamily="2" charset="2"/>
              </a:rPr>
              <a:t>!! 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4A804C3-453A-478B-86B1-1C4C146C5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모듈의 필요성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CF80D3-07E9-4084-B08F-BF50649C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4172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B16DA50-E949-4BF8-9607-04D27F7E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indent="0" algn="just" fontAlgn="base">
              <a:lnSpc>
                <a:spcPct val="160000"/>
              </a:lnSpc>
              <a:spcBef>
                <a:spcPts val="100"/>
              </a:spcBef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time() :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기준 시간 이후 경과한 시간을 초 단위 반환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469900" lvl="1" indent="0" algn="just" fontAlgn="base">
              <a:lnSpc>
                <a:spcPct val="160000"/>
              </a:lnSpc>
              <a:spcBef>
                <a:spcPts val="100"/>
              </a:spcBef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float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값이 반환됨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2700" indent="0" algn="just" fontAlgn="base">
              <a:lnSpc>
                <a:spcPct val="160000"/>
              </a:lnSpc>
              <a:spcBef>
                <a:spcPts val="100"/>
              </a:spcBef>
            </a:pPr>
            <a:endParaRPr lang="ko-KR" altLang="en-US" kern="0" dirty="0">
              <a:solidFill>
                <a:srgbClr val="000000"/>
              </a:solidFill>
              <a:latin typeface="+mn-ea"/>
            </a:endParaRPr>
          </a:p>
          <a:p>
            <a:pPr marL="12700" indent="0" algn="just" fontAlgn="base">
              <a:lnSpc>
                <a:spcPct val="160000"/>
              </a:lnSpc>
              <a:spcBef>
                <a:spcPts val="100"/>
              </a:spcBef>
            </a:pP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2700" indent="0" algn="just" fontAlgn="base">
              <a:lnSpc>
                <a:spcPct val="160000"/>
              </a:lnSpc>
              <a:spcBef>
                <a:spcPts val="100"/>
              </a:spcBef>
            </a:pP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2700" indent="0" algn="just" fontAlgn="base">
              <a:lnSpc>
                <a:spcPct val="160000"/>
              </a:lnSpc>
              <a:spcBef>
                <a:spcPts val="100"/>
              </a:spcBef>
            </a:pPr>
            <a:endParaRPr lang="en-US" altLang="ko-KR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D90ADA1-9035-44A4-87F5-267A3EAD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</a:t>
            </a:r>
            <a:r>
              <a:rPr lang="ko-KR" altLang="en-US" dirty="0"/>
              <a:t> 모듈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318D5A-18D9-4D2F-8826-7364F269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0C038-711A-4E4D-A8FA-9B1CF51F3623}"/>
              </a:ext>
            </a:extLst>
          </p:cNvPr>
          <p:cNvSpPr txBox="1"/>
          <p:nvPr/>
        </p:nvSpPr>
        <p:spPr>
          <a:xfrm>
            <a:off x="827584" y="2397457"/>
            <a:ext cx="7488832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fr-F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fr-FR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fr-F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fr-F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time</a:t>
            </a:r>
            <a:r>
              <a:rPr lang="fr-F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FR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fr-F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fr-F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EF3703-733F-470C-B565-4360FE6C3BDF}"/>
              </a:ext>
            </a:extLst>
          </p:cNvPr>
          <p:cNvSpPr txBox="1"/>
          <p:nvPr/>
        </p:nvSpPr>
        <p:spPr>
          <a:xfrm>
            <a:off x="827584" y="3688233"/>
            <a:ext cx="7488832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1641382963.2643576</a:t>
            </a:r>
          </a:p>
        </p:txBody>
      </p:sp>
      <p:sp>
        <p:nvSpPr>
          <p:cNvPr id="10" name="모서리가 둥근 사각형 설명선 5">
            <a:extLst>
              <a:ext uri="{FF2B5EF4-FFF2-40B4-BE49-F238E27FC236}">
                <a16:creationId xmlns:a16="http://schemas.microsoft.com/office/drawing/2014/main" id="{53CBF9CC-974C-4856-B050-43E66EADB7B4}"/>
              </a:ext>
            </a:extLst>
          </p:cNvPr>
          <p:cNvSpPr/>
          <p:nvPr/>
        </p:nvSpPr>
        <p:spPr>
          <a:xfrm>
            <a:off x="2103636" y="4363456"/>
            <a:ext cx="6559302" cy="1151252"/>
          </a:xfrm>
          <a:prstGeom prst="wedgeRoundRectCallout">
            <a:avLst>
              <a:gd name="adj1" fmla="val 14056"/>
              <a:gd name="adj2" fmla="val -80014"/>
              <a:gd name="adj3" fmla="val 16667"/>
            </a:avLst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2DA2BF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사람이 사용하는 방법이 </a:t>
            </a:r>
            <a:r>
              <a:rPr kumimoji="0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아니라서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 이상하게 보이겠지만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시간 측정 등 프로그래밍 할 때는 </a:t>
            </a:r>
            <a:r>
              <a:rPr lang="ko-KR" altLang="en-US" sz="2000" kern="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유용하게 사용된다</a:t>
            </a:r>
            <a:r>
              <a:rPr lang="en-US" altLang="ko-KR" sz="2000" kern="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92221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B16DA50-E949-4BF8-9607-04D27F7E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indent="0" algn="just" fontAlgn="base">
              <a:lnSpc>
                <a:spcPct val="160000"/>
              </a:lnSpc>
              <a:spcBef>
                <a:spcPts val="100"/>
              </a:spcBef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+mn-ea"/>
              </a:rPr>
              <a:t>localtime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경과한 초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) :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현재 지역의 시간대 출력</a:t>
            </a:r>
            <a:endParaRPr lang="ko-KR" altLang="en-US" dirty="0"/>
          </a:p>
          <a:p>
            <a:pPr marL="469900" lvl="1" indent="0" algn="just" fontAlgn="base">
              <a:lnSpc>
                <a:spcPct val="160000"/>
              </a:lnSpc>
              <a:spcBef>
                <a:spcPts val="100"/>
              </a:spcBef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+mn-ea"/>
              </a:rPr>
              <a:t>struct_time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객체에 정보를 넣어서 돌려줌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D90ADA1-9035-44A4-87F5-267A3EAD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</a:t>
            </a:r>
            <a:r>
              <a:rPr lang="ko-KR" altLang="en-US" dirty="0"/>
              <a:t> 모듈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318D5A-18D9-4D2F-8826-7364F269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78F75-BD3C-40F9-9FAA-D6F3D9FC5C4C}"/>
              </a:ext>
            </a:extLst>
          </p:cNvPr>
          <p:cNvSpPr txBox="1"/>
          <p:nvPr/>
        </p:nvSpPr>
        <p:spPr>
          <a:xfrm>
            <a:off x="827584" y="2403455"/>
            <a:ext cx="7488832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time_local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localtime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time_local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3027D0-06A2-42A8-A4A0-4A052A2261DE}"/>
              </a:ext>
            </a:extLst>
          </p:cNvPr>
          <p:cNvSpPr txBox="1"/>
          <p:nvPr/>
        </p:nvSpPr>
        <p:spPr>
          <a:xfrm>
            <a:off x="827584" y="3919615"/>
            <a:ext cx="7488832" cy="1015663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time.struct_time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tm_year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=2022, 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tm_mon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=1, 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tm_mday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=5, 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tm_hour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=20, 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tm_min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=50, 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tm_sec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=20, 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tm_wday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=2, 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tm_yday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=5, 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tm_isdst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=0)</a:t>
            </a:r>
          </a:p>
        </p:txBody>
      </p:sp>
      <p:sp>
        <p:nvSpPr>
          <p:cNvPr id="9" name="모서리가 둥근 사각형 설명선 5">
            <a:extLst>
              <a:ext uri="{FF2B5EF4-FFF2-40B4-BE49-F238E27FC236}">
                <a16:creationId xmlns:a16="http://schemas.microsoft.com/office/drawing/2014/main" id="{721287A6-DB0C-42CF-8356-1914E6581DB9}"/>
              </a:ext>
            </a:extLst>
          </p:cNvPr>
          <p:cNvSpPr/>
          <p:nvPr/>
        </p:nvSpPr>
        <p:spPr>
          <a:xfrm>
            <a:off x="3379688" y="5226427"/>
            <a:ext cx="4936728" cy="1412871"/>
          </a:xfrm>
          <a:prstGeom prst="wedgeRoundRectCallout">
            <a:avLst>
              <a:gd name="adj1" fmla="val 17047"/>
              <a:gd name="adj2" fmla="val -83691"/>
              <a:gd name="adj3" fmla="val 16667"/>
            </a:avLst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2DA2BF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tm_wday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는 요일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월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~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일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, 0~6)</a:t>
            </a:r>
          </a:p>
          <a:p>
            <a:pPr marL="0" marR="0" lvl="0" indent="0" algn="ctr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kern="0" dirty="0" err="1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tm_yday</a:t>
            </a:r>
            <a:r>
              <a:rPr lang="ko-KR" altLang="en-US" kern="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는 </a:t>
            </a:r>
            <a:r>
              <a:rPr lang="en-US" altLang="ko-KR" kern="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1</a:t>
            </a:r>
            <a:r>
              <a:rPr lang="ko-KR" altLang="en-US" kern="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월 </a:t>
            </a:r>
            <a:r>
              <a:rPr lang="en-US" altLang="ko-KR" kern="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1</a:t>
            </a:r>
            <a:r>
              <a:rPr lang="ko-KR" altLang="en-US" kern="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일부터 경과한 일수</a:t>
            </a:r>
            <a:endParaRPr lang="en-US" altLang="ko-KR" kern="0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  <a:p>
            <a:pPr lvl="0" algn="ctr" defTabSz="914400" latinLnBrk="1">
              <a:lnSpc>
                <a:spcPct val="150000"/>
              </a:lnSpc>
              <a:defRPr/>
            </a:pP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tm_</a:t>
            </a:r>
            <a:r>
              <a:rPr lang="en-US" altLang="ko-KR" kern="0" dirty="0" err="1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isdst</a:t>
            </a:r>
            <a:r>
              <a:rPr lang="en-US" altLang="ko-KR" kern="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 </a:t>
            </a:r>
            <a:r>
              <a:rPr lang="ko-KR" altLang="en-US" kern="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는 </a:t>
            </a:r>
            <a:r>
              <a:rPr lang="ko-KR" altLang="en-US" kern="0" dirty="0" err="1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섬머타임</a:t>
            </a:r>
            <a:r>
              <a:rPr lang="ko-KR" altLang="en-US" kern="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 적용여부</a:t>
            </a:r>
            <a:endParaRPr lang="en-US" altLang="ko-KR" kern="0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398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D0F7505-88B0-4702-83F0-CD359EEA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strftime</a:t>
            </a:r>
            <a:r>
              <a:rPr lang="en-US" altLang="ko-KR" dirty="0"/>
              <a:t>( </a:t>
            </a:r>
            <a:r>
              <a:rPr lang="ko-KR" altLang="en-US" dirty="0"/>
              <a:t>시간 객체</a:t>
            </a:r>
            <a:r>
              <a:rPr lang="en-US" altLang="ko-KR" dirty="0"/>
              <a:t> ) </a:t>
            </a:r>
          </a:p>
          <a:p>
            <a:pPr lvl="1"/>
            <a:r>
              <a:rPr lang="en-US" altLang="ko-KR" dirty="0" err="1"/>
              <a:t>time.localtime</a:t>
            </a:r>
            <a:r>
              <a:rPr lang="ko-KR" altLang="en-US" dirty="0"/>
              <a:t>이 만든 시간 객체를 원하는 포맷으로 출력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D10B62E-BD8F-40C1-98A9-F8B5B10D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</a:t>
            </a:r>
            <a:r>
              <a:rPr lang="ko-KR" altLang="en-US" dirty="0"/>
              <a:t> 모듈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603AF0-3195-4C7C-9B45-2BBA7D5D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42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D534F89-AC3F-4B26-9F5E-23A858002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076861"/>
              </p:ext>
            </p:extLst>
          </p:nvPr>
        </p:nvGraphicFramePr>
        <p:xfrm>
          <a:off x="963318" y="2316901"/>
          <a:ext cx="7217364" cy="4074670"/>
        </p:xfrm>
        <a:graphic>
          <a:graphicData uri="http://schemas.openxmlformats.org/drawingml/2006/table">
            <a:tbl>
              <a:tblPr/>
              <a:tblGrid>
                <a:gridCol w="903582">
                  <a:extLst>
                    <a:ext uri="{9D8B030D-6E8A-4147-A177-3AD203B41FA5}">
                      <a16:colId xmlns:a16="http://schemas.microsoft.com/office/drawing/2014/main" val="3674339662"/>
                    </a:ext>
                  </a:extLst>
                </a:gridCol>
                <a:gridCol w="3907994">
                  <a:extLst>
                    <a:ext uri="{9D8B030D-6E8A-4147-A177-3AD203B41FA5}">
                      <a16:colId xmlns:a16="http://schemas.microsoft.com/office/drawing/2014/main" val="3140104740"/>
                    </a:ext>
                  </a:extLst>
                </a:gridCol>
                <a:gridCol w="2405788">
                  <a:extLst>
                    <a:ext uri="{9D8B030D-6E8A-4147-A177-3AD203B41FA5}">
                      <a16:colId xmlns:a16="http://schemas.microsoft.com/office/drawing/2014/main" val="1598086128"/>
                    </a:ext>
                  </a:extLst>
                </a:gridCol>
              </a:tblGrid>
              <a:tr h="4074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</a:rPr>
                        <a:t>코드</a:t>
                      </a: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</a:rPr>
                        <a:t>설명</a:t>
                      </a: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</a:rPr>
                        <a:t>예</a:t>
                      </a: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07583"/>
                  </a:ext>
                </a:extLst>
              </a:tr>
              <a:tr h="4074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N_Code"/>
                        </a:rPr>
                        <a:t>%a</a:t>
                      </a:r>
                      <a:endParaRPr lang="en-US" sz="1600" dirty="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</a:rPr>
                        <a:t>요일 </a:t>
                      </a:r>
                      <a:r>
                        <a:rPr lang="ko-KR" altLang="en-US" sz="1600" dirty="0" err="1">
                          <a:effectLst/>
                        </a:rPr>
                        <a:t>줄임말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N_Code"/>
                        </a:rPr>
                        <a:t>Sun, Mon, ... Sat</a:t>
                      </a:r>
                      <a:endParaRPr lang="en-US" sz="16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32535"/>
                  </a:ext>
                </a:extLst>
              </a:tr>
              <a:tr h="4074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N_Code"/>
                        </a:rPr>
                        <a:t>%A</a:t>
                      </a:r>
                      <a:endParaRPr lang="en-US" sz="1600" dirty="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</a:rPr>
                        <a:t>요일</a:t>
                      </a: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N_Code"/>
                        </a:rPr>
                        <a:t>Sunday, Monday, ..., Saturday</a:t>
                      </a:r>
                      <a:endParaRPr lang="en-US" sz="1400" dirty="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166672"/>
                  </a:ext>
                </a:extLst>
              </a:tr>
              <a:tr h="40746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N_Code"/>
                        </a:rPr>
                        <a:t>%w</a:t>
                      </a:r>
                      <a:endParaRPr lang="en-US" sz="16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</a:rPr>
                        <a:t>요일을 숫자로 표시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월요일</a:t>
                      </a:r>
                      <a:r>
                        <a:rPr lang="en-US" altLang="ko-KR" sz="1600" dirty="0">
                          <a:effectLst/>
                        </a:rPr>
                        <a:t>~</a:t>
                      </a:r>
                      <a:r>
                        <a:rPr lang="ko-KR" altLang="en-US" sz="1600" dirty="0">
                          <a:effectLst/>
                        </a:rPr>
                        <a:t>일요일</a:t>
                      </a:r>
                      <a:r>
                        <a:rPr lang="en-US" altLang="ko-KR" sz="1600" dirty="0">
                          <a:effectLst/>
                        </a:rPr>
                        <a:t>, 0~6</a:t>
                      </a: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>
                          <a:effectLst/>
                          <a:latin typeface="N_Code"/>
                        </a:rPr>
                        <a:t>0, 1, ..., 6</a:t>
                      </a:r>
                      <a:endParaRPr lang="ko-KR" altLang="en-US" sz="16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661469"/>
                  </a:ext>
                </a:extLst>
              </a:tr>
              <a:tr h="4074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N_Code"/>
                        </a:rPr>
                        <a:t>%d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rgbClr val="FF0000"/>
                          </a:solidFill>
                          <a:effectLst/>
                        </a:rPr>
                        <a:t>일</a:t>
                      </a: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rgbClr val="FF0000"/>
                          </a:solidFill>
                          <a:effectLst/>
                          <a:latin typeface="N_Code"/>
                        </a:rPr>
                        <a:t>01, 02, ..., 31</a:t>
                      </a:r>
                      <a:endParaRPr lang="ko-KR" altLang="en-US" sz="16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333943"/>
                  </a:ext>
                </a:extLst>
              </a:tr>
              <a:tr h="4074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N_Code"/>
                        </a:rPr>
                        <a:t>%b</a:t>
                      </a:r>
                      <a:endParaRPr lang="en-US" sz="1600" dirty="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</a:rPr>
                        <a:t>월 </a:t>
                      </a:r>
                      <a:r>
                        <a:rPr lang="ko-KR" altLang="en-US" sz="1600" dirty="0" err="1">
                          <a:effectLst/>
                        </a:rPr>
                        <a:t>줄임말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N_Code"/>
                        </a:rPr>
                        <a:t>Jan, Feb, ..., Dec</a:t>
                      </a:r>
                      <a:endParaRPr lang="en-US" sz="16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678468"/>
                  </a:ext>
                </a:extLst>
              </a:tr>
              <a:tr h="4074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N_Code"/>
                        </a:rPr>
                        <a:t>%B</a:t>
                      </a:r>
                      <a:endParaRPr lang="en-US" sz="1600" dirty="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</a:rPr>
                        <a:t>월</a:t>
                      </a: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N_Code"/>
                        </a:rPr>
                        <a:t>January, </a:t>
                      </a:r>
                      <a:r>
                        <a:rPr lang="en-US" sz="1400" dirty="0" err="1">
                          <a:effectLst/>
                          <a:latin typeface="N_Code"/>
                        </a:rPr>
                        <a:t>February,..,December</a:t>
                      </a:r>
                      <a:endParaRPr lang="en-US" sz="1400" dirty="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73235"/>
                  </a:ext>
                </a:extLst>
              </a:tr>
              <a:tr h="4074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N_Code"/>
                        </a:rPr>
                        <a:t>%m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rgbClr val="FF0000"/>
                          </a:solidFill>
                          <a:effectLst/>
                        </a:rPr>
                        <a:t>숫자 월</a:t>
                      </a: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rgbClr val="FF0000"/>
                          </a:solidFill>
                          <a:effectLst/>
                          <a:latin typeface="N_Code"/>
                        </a:rPr>
                        <a:t>01, 02, ..., 12</a:t>
                      </a:r>
                      <a:endParaRPr lang="ko-KR" altLang="en-US" sz="16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390824"/>
                  </a:ext>
                </a:extLst>
              </a:tr>
              <a:tr h="4074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N_Code"/>
                        </a:rPr>
                        <a:t>%y</a:t>
                      </a:r>
                      <a:endParaRPr lang="en-US" sz="1600" dirty="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</a:rPr>
                        <a:t>두 자릿수 연도</a:t>
                      </a: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effectLst/>
                          <a:latin typeface="N_Code"/>
                        </a:rPr>
                        <a:t>01, 02, ..., 99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782766"/>
                  </a:ext>
                </a:extLst>
              </a:tr>
              <a:tr h="4074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N_Code"/>
                        </a:rPr>
                        <a:t>%Y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rgbClr val="FF0000"/>
                          </a:solidFill>
                          <a:effectLst/>
                        </a:rPr>
                        <a:t>네 자릿수 연도</a:t>
                      </a: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solidFill>
                            <a:srgbClr val="FF0000"/>
                          </a:solidFill>
                          <a:effectLst/>
                          <a:latin typeface="N_Code"/>
                        </a:rPr>
                        <a:t>0001, 0002, ..., 2021, 2022</a:t>
                      </a:r>
                      <a:endParaRPr lang="ko-KR" altLang="en-US" sz="1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860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9707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2BAD4CD-1FB7-4C01-B7E0-9076FF6B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</a:t>
            </a:r>
            <a:r>
              <a:rPr lang="ko-KR" altLang="en-US" dirty="0"/>
              <a:t> 모듈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1B242E-42ED-4B17-A381-49D2D35E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43</a:t>
            </a:fld>
            <a:endParaRPr lang="ko-KR" altLang="en-US"/>
          </a:p>
        </p:txBody>
      </p:sp>
      <p:graphicFrame>
        <p:nvGraphicFramePr>
          <p:cNvPr id="9" name="내용 개체 틀 4">
            <a:extLst>
              <a:ext uri="{FF2B5EF4-FFF2-40B4-BE49-F238E27FC236}">
                <a16:creationId xmlns:a16="http://schemas.microsoft.com/office/drawing/2014/main" id="{DD0DF802-B814-43BF-8192-1E6EBE45D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688220"/>
              </p:ext>
            </p:extLst>
          </p:nvPr>
        </p:nvGraphicFramePr>
        <p:xfrm>
          <a:off x="986100" y="818710"/>
          <a:ext cx="7171800" cy="5670251"/>
        </p:xfrm>
        <a:graphic>
          <a:graphicData uri="http://schemas.openxmlformats.org/drawingml/2006/table">
            <a:tbl>
              <a:tblPr/>
              <a:tblGrid>
                <a:gridCol w="919001">
                  <a:extLst>
                    <a:ext uri="{9D8B030D-6E8A-4147-A177-3AD203B41FA5}">
                      <a16:colId xmlns:a16="http://schemas.microsoft.com/office/drawing/2014/main" val="3365478457"/>
                    </a:ext>
                  </a:extLst>
                </a:gridCol>
                <a:gridCol w="3862199">
                  <a:extLst>
                    <a:ext uri="{9D8B030D-6E8A-4147-A177-3AD203B41FA5}">
                      <a16:colId xmlns:a16="http://schemas.microsoft.com/office/drawing/2014/main" val="4253685911"/>
                    </a:ext>
                  </a:extLst>
                </a:gridCol>
                <a:gridCol w="2390600">
                  <a:extLst>
                    <a:ext uri="{9D8B030D-6E8A-4147-A177-3AD203B41FA5}">
                      <a16:colId xmlns:a16="http://schemas.microsoft.com/office/drawing/2014/main" val="886489643"/>
                    </a:ext>
                  </a:extLst>
                </a:gridCol>
              </a:tblGrid>
              <a:tr h="43682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</a:rPr>
                        <a:t>코드</a:t>
                      </a: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</a:rPr>
                        <a:t>설명</a:t>
                      </a: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</a:rPr>
                        <a:t>예</a:t>
                      </a: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437993"/>
                  </a:ext>
                </a:extLst>
              </a:tr>
              <a:tr h="43611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N_Code"/>
                        </a:rPr>
                        <a:t>%H</a:t>
                      </a:r>
                      <a:endParaRPr lang="en-US" sz="1600" dirty="0">
                        <a:effectLst/>
                      </a:endParaRPr>
                    </a:p>
                  </a:txBody>
                  <a:tcPr marL="83151" marR="83151" marT="41576" marB="415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</a:rPr>
                        <a:t>시간</a:t>
                      </a:r>
                      <a:r>
                        <a:rPr lang="en-US" altLang="ko-KR" sz="1600" dirty="0">
                          <a:effectLst/>
                        </a:rPr>
                        <a:t>(24</a:t>
                      </a:r>
                      <a:r>
                        <a:rPr lang="ko-KR" altLang="en-US" sz="1600" dirty="0">
                          <a:effectLst/>
                        </a:rPr>
                        <a:t>시간</a:t>
                      </a:r>
                      <a:r>
                        <a:rPr lang="en-US" altLang="ko-KR" sz="1600" dirty="0">
                          <a:effectLst/>
                        </a:rPr>
                        <a:t>)</a:t>
                      </a:r>
                    </a:p>
                  </a:txBody>
                  <a:tcPr marL="83151" marR="83151" marT="41576" marB="415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effectLst/>
                          <a:latin typeface="N_Code"/>
                        </a:rPr>
                        <a:t>00, 01, ..., 23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83151" marR="83151" marT="41576" marB="415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884802"/>
                  </a:ext>
                </a:extLst>
              </a:tr>
              <a:tr h="43611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N_Code"/>
                        </a:rPr>
                        <a:t>%I</a:t>
                      </a:r>
                      <a:endParaRPr lang="en-US" sz="1600" dirty="0">
                        <a:effectLst/>
                      </a:endParaRPr>
                    </a:p>
                  </a:txBody>
                  <a:tcPr marL="83151" marR="83151" marT="41576" marB="415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</a:rPr>
                        <a:t>시간</a:t>
                      </a:r>
                      <a:r>
                        <a:rPr lang="en-US" altLang="ko-KR" sz="1600" dirty="0">
                          <a:effectLst/>
                        </a:rPr>
                        <a:t>(12</a:t>
                      </a:r>
                      <a:r>
                        <a:rPr lang="ko-KR" altLang="en-US" sz="1600" dirty="0">
                          <a:effectLst/>
                        </a:rPr>
                        <a:t>시간</a:t>
                      </a:r>
                      <a:r>
                        <a:rPr lang="en-US" altLang="ko-KR" sz="1600" dirty="0">
                          <a:effectLst/>
                        </a:rPr>
                        <a:t>)</a:t>
                      </a:r>
                    </a:p>
                  </a:txBody>
                  <a:tcPr marL="83151" marR="83151" marT="41576" marB="415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>
                          <a:effectLst/>
                          <a:latin typeface="N_Code"/>
                        </a:rPr>
                        <a:t>01, 02, ..., 12</a:t>
                      </a:r>
                      <a:endParaRPr lang="ko-KR" altLang="en-US" sz="1600">
                        <a:effectLst/>
                      </a:endParaRPr>
                    </a:p>
                  </a:txBody>
                  <a:tcPr marL="83151" marR="83151" marT="41576" marB="415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723037"/>
                  </a:ext>
                </a:extLst>
              </a:tr>
              <a:tr h="43611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N_Code"/>
                        </a:rPr>
                        <a:t>%p</a:t>
                      </a:r>
                      <a:endParaRPr lang="en-US" sz="1600" dirty="0">
                        <a:effectLst/>
                      </a:endParaRPr>
                    </a:p>
                  </a:txBody>
                  <a:tcPr marL="83151" marR="83151" marT="41576" marB="415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AM, PM</a:t>
                      </a:r>
                    </a:p>
                  </a:txBody>
                  <a:tcPr marL="83151" marR="83151" marT="41576" marB="415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N_Code"/>
                        </a:rPr>
                        <a:t>AM, PM</a:t>
                      </a:r>
                      <a:endParaRPr lang="en-US" sz="1600">
                        <a:effectLst/>
                      </a:endParaRPr>
                    </a:p>
                  </a:txBody>
                  <a:tcPr marL="83151" marR="83151" marT="41576" marB="415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384971"/>
                  </a:ext>
                </a:extLst>
              </a:tr>
              <a:tr h="43611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N_Code"/>
                        </a:rPr>
                        <a:t>%M</a:t>
                      </a:r>
                      <a:endParaRPr lang="en-US" sz="1600" dirty="0">
                        <a:effectLst/>
                      </a:endParaRPr>
                    </a:p>
                  </a:txBody>
                  <a:tcPr marL="83151" marR="83151" marT="41576" marB="415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</a:rPr>
                        <a:t>분</a:t>
                      </a:r>
                    </a:p>
                  </a:txBody>
                  <a:tcPr marL="83151" marR="83151" marT="41576" marB="415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>
                          <a:effectLst/>
                          <a:latin typeface="N_Code"/>
                        </a:rPr>
                        <a:t>00, 01, ..., 59</a:t>
                      </a:r>
                      <a:endParaRPr lang="ko-KR" altLang="en-US" sz="1600">
                        <a:effectLst/>
                      </a:endParaRPr>
                    </a:p>
                  </a:txBody>
                  <a:tcPr marL="83151" marR="83151" marT="41576" marB="415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9690"/>
                  </a:ext>
                </a:extLst>
              </a:tr>
              <a:tr h="43611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N_Code"/>
                        </a:rPr>
                        <a:t>%S</a:t>
                      </a:r>
                      <a:endParaRPr lang="en-US" sz="1600" dirty="0">
                        <a:effectLst/>
                      </a:endParaRPr>
                    </a:p>
                  </a:txBody>
                  <a:tcPr marL="83151" marR="83151" marT="41576" marB="415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</a:rPr>
                        <a:t>초</a:t>
                      </a:r>
                    </a:p>
                  </a:txBody>
                  <a:tcPr marL="83151" marR="83151" marT="41576" marB="415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>
                          <a:effectLst/>
                          <a:latin typeface="N_Code"/>
                        </a:rPr>
                        <a:t>00, 01, ..., 59</a:t>
                      </a:r>
                      <a:endParaRPr lang="ko-KR" altLang="en-US" sz="1600">
                        <a:effectLst/>
                      </a:endParaRPr>
                    </a:p>
                  </a:txBody>
                  <a:tcPr marL="83151" marR="83151" marT="41576" marB="415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833354"/>
                  </a:ext>
                </a:extLst>
              </a:tr>
              <a:tr h="43611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N_Code"/>
                        </a:rPr>
                        <a:t>%Z</a:t>
                      </a:r>
                      <a:endParaRPr lang="en-US" sz="1600" dirty="0">
                        <a:effectLst/>
                      </a:endParaRPr>
                    </a:p>
                  </a:txBody>
                  <a:tcPr marL="83151" marR="83151" marT="41576" marB="415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</a:rPr>
                        <a:t>시간대</a:t>
                      </a:r>
                    </a:p>
                  </a:txBody>
                  <a:tcPr marL="83151" marR="83151" marT="41576" marB="415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  <a:latin typeface="N_Code"/>
                        </a:rPr>
                        <a:t>대한민국 표준시</a:t>
                      </a:r>
                      <a:endParaRPr lang="ko-KR" altLang="en-US" sz="1600">
                        <a:effectLst/>
                      </a:endParaRPr>
                    </a:p>
                  </a:txBody>
                  <a:tcPr marL="83151" marR="83151" marT="41576" marB="415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766341"/>
                  </a:ext>
                </a:extLst>
              </a:tr>
              <a:tr h="43611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N_Code"/>
                        </a:rPr>
                        <a:t>%j</a:t>
                      </a:r>
                      <a:endParaRPr lang="en-US" sz="1600" dirty="0">
                        <a:effectLst/>
                      </a:endParaRPr>
                    </a:p>
                  </a:txBody>
                  <a:tcPr marL="83151" marR="83151" marT="41576" marB="415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effectLst/>
                        </a:rPr>
                        <a:t>1</a:t>
                      </a:r>
                      <a:r>
                        <a:rPr lang="ko-KR" altLang="en-US" sz="1600" dirty="0">
                          <a:effectLst/>
                        </a:rPr>
                        <a:t>월 </a:t>
                      </a:r>
                      <a:r>
                        <a:rPr lang="en-US" altLang="ko-KR" sz="1600" dirty="0">
                          <a:effectLst/>
                        </a:rPr>
                        <a:t>1</a:t>
                      </a:r>
                      <a:r>
                        <a:rPr lang="ko-KR" altLang="en-US" sz="1600" dirty="0">
                          <a:effectLst/>
                        </a:rPr>
                        <a:t>일부터 경과한 일수</a:t>
                      </a:r>
                    </a:p>
                  </a:txBody>
                  <a:tcPr marL="83151" marR="83151" marT="41576" marB="415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>
                          <a:effectLst/>
                          <a:latin typeface="N_Code"/>
                        </a:rPr>
                        <a:t>001, 002, ..., 366</a:t>
                      </a:r>
                      <a:endParaRPr lang="ko-KR" altLang="en-US" sz="1600">
                        <a:effectLst/>
                      </a:endParaRPr>
                    </a:p>
                  </a:txBody>
                  <a:tcPr marL="83151" marR="83151" marT="41576" marB="415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600132"/>
                  </a:ext>
                </a:extLst>
              </a:tr>
              <a:tr h="43611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N_Code"/>
                        </a:rPr>
                        <a:t>%U</a:t>
                      </a:r>
                      <a:endParaRPr lang="en-US" sz="1600" dirty="0">
                        <a:effectLst/>
                      </a:endParaRPr>
                    </a:p>
                  </a:txBody>
                  <a:tcPr marL="83151" marR="83151" marT="41576" marB="415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effectLst/>
                        </a:rPr>
                        <a:t>1</a:t>
                      </a:r>
                      <a:r>
                        <a:rPr lang="ko-KR" altLang="en-US" sz="1600" dirty="0">
                          <a:effectLst/>
                        </a:rPr>
                        <a:t>년중 주차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월요일이 한 주의 시작으로</a:t>
                      </a:r>
                    </a:p>
                  </a:txBody>
                  <a:tcPr marL="83151" marR="83151" marT="41576" marB="415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>
                          <a:effectLst/>
                          <a:latin typeface="N_Code"/>
                        </a:rPr>
                        <a:t>00, 01, ..., 53</a:t>
                      </a:r>
                      <a:endParaRPr lang="ko-KR" altLang="en-US" sz="1600">
                        <a:effectLst/>
                      </a:endParaRPr>
                    </a:p>
                  </a:txBody>
                  <a:tcPr marL="83151" marR="83151" marT="41576" marB="415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42684"/>
                  </a:ext>
                </a:extLst>
              </a:tr>
              <a:tr h="43611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N_Code"/>
                        </a:rPr>
                        <a:t>%W</a:t>
                      </a:r>
                      <a:endParaRPr lang="en-US" sz="1600" dirty="0">
                        <a:effectLst/>
                      </a:endParaRPr>
                    </a:p>
                  </a:txBody>
                  <a:tcPr marL="83151" marR="83151" marT="41576" marB="415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effectLst/>
                        </a:rPr>
                        <a:t>1</a:t>
                      </a:r>
                      <a:r>
                        <a:rPr lang="ko-KR" altLang="en-US" sz="1600" dirty="0">
                          <a:effectLst/>
                        </a:rPr>
                        <a:t>년중 주차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월요일이 한 주의 시작으로</a:t>
                      </a:r>
                    </a:p>
                  </a:txBody>
                  <a:tcPr marL="83151" marR="83151" marT="41576" marB="415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>
                          <a:effectLst/>
                          <a:latin typeface="N_Code"/>
                        </a:rPr>
                        <a:t>00, 01, ..., 53</a:t>
                      </a:r>
                      <a:endParaRPr lang="ko-KR" altLang="en-US" sz="1600">
                        <a:effectLst/>
                      </a:endParaRPr>
                    </a:p>
                  </a:txBody>
                  <a:tcPr marL="83151" marR="83151" marT="41576" marB="415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381167"/>
                  </a:ext>
                </a:extLst>
              </a:tr>
              <a:tr h="43611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N_Code"/>
                        </a:rPr>
                        <a:t>%c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3151" marR="83151" marT="41576" marB="415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rgbClr val="FF0000"/>
                          </a:solidFill>
                          <a:effectLst/>
                        </a:rPr>
                        <a:t>날짜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effectLst/>
                        </a:rPr>
                        <a:t>요일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effectLst/>
                        </a:rPr>
                        <a:t>시간을 출력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effectLst/>
                        </a:rPr>
                        <a:t>현재 시간대 기준</a:t>
                      </a:r>
                    </a:p>
                  </a:txBody>
                  <a:tcPr marL="83151" marR="83151" marT="41576" marB="415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N_Code"/>
                        </a:rPr>
                        <a:t>Sat May 19 11:14:27 2018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3151" marR="83151" marT="41576" marB="415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832297"/>
                  </a:ext>
                </a:extLst>
              </a:tr>
              <a:tr h="43611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N_Code"/>
                        </a:rPr>
                        <a:t>%x</a:t>
                      </a:r>
                      <a:endParaRPr lang="en-US" sz="1600" dirty="0">
                        <a:effectLst/>
                      </a:endParaRPr>
                    </a:p>
                  </a:txBody>
                  <a:tcPr marL="83151" marR="83151" marT="41576" marB="415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</a:rPr>
                        <a:t>날짜를 출력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현재 시간대 기준</a:t>
                      </a:r>
                    </a:p>
                  </a:txBody>
                  <a:tcPr marL="83151" marR="83151" marT="41576" marB="415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>
                          <a:effectLst/>
                          <a:latin typeface="N_Code"/>
                        </a:rPr>
                        <a:t>05/19/18</a:t>
                      </a:r>
                      <a:endParaRPr lang="ko-KR" altLang="en-US" sz="1600">
                        <a:effectLst/>
                      </a:endParaRPr>
                    </a:p>
                  </a:txBody>
                  <a:tcPr marL="83151" marR="83151" marT="41576" marB="415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220101"/>
                  </a:ext>
                </a:extLst>
              </a:tr>
              <a:tr h="43611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N_Code"/>
                        </a:rPr>
                        <a:t>%X</a:t>
                      </a:r>
                      <a:endParaRPr lang="en-US" sz="1600" dirty="0">
                        <a:effectLst/>
                      </a:endParaRPr>
                    </a:p>
                  </a:txBody>
                  <a:tcPr marL="83151" marR="83151" marT="41576" marB="415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</a:rPr>
                        <a:t>시간을 출력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현재 시간대 기준</a:t>
                      </a:r>
                    </a:p>
                  </a:txBody>
                  <a:tcPr marL="83151" marR="83151" marT="41576" marB="415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effectLst/>
                          <a:latin typeface="N_Code"/>
                        </a:rPr>
                        <a:t>'11:44:22'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83151" marR="83151" marT="41576" marB="415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430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1022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A49580-690E-482A-9F26-D597BA176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strftime</a:t>
            </a:r>
            <a:r>
              <a:rPr lang="en-US" altLang="ko-KR" dirty="0"/>
              <a:t>( </a:t>
            </a:r>
            <a:r>
              <a:rPr lang="ko-KR" altLang="en-US" dirty="0"/>
              <a:t>시간 객체</a:t>
            </a:r>
            <a:r>
              <a:rPr lang="en-US" altLang="ko-KR" dirty="0"/>
              <a:t> ) 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3908B21-F8F6-4FAF-A6F0-1278EEF5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</a:t>
            </a:r>
            <a:r>
              <a:rPr lang="ko-KR" altLang="en-US" dirty="0"/>
              <a:t> 모듈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4F8F59-1FB3-49BC-8E6A-4B64294AD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C3E44-5FEE-4ECB-AF56-D087DC47D018}"/>
              </a:ext>
            </a:extLst>
          </p:cNvPr>
          <p:cNvSpPr txBox="1"/>
          <p:nvPr/>
        </p:nvSpPr>
        <p:spPr>
          <a:xfrm>
            <a:off x="827584" y="1927557"/>
            <a:ext cx="7488832" cy="193899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time_local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localtime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strftime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'%Y-%m-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time_local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strftime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%c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time_local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12DADC-826E-42FC-BEA8-1CC44961012F}"/>
              </a:ext>
            </a:extLst>
          </p:cNvPr>
          <p:cNvSpPr txBox="1"/>
          <p:nvPr/>
        </p:nvSpPr>
        <p:spPr>
          <a:xfrm>
            <a:off x="827584" y="4109013"/>
            <a:ext cx="7488832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2022-01-06</a:t>
            </a:r>
          </a:p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Thu Jan  6 09:37:14 2022</a:t>
            </a:r>
          </a:p>
        </p:txBody>
      </p:sp>
    </p:spTree>
    <p:extLst>
      <p:ext uri="{BB962C8B-B14F-4D97-AF65-F5344CB8AC3E}">
        <p14:creationId xmlns:p14="http://schemas.microsoft.com/office/powerpoint/2010/main" val="26138735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7211B2E-2F87-46F8-842D-E4D6BAF20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sleep(</a:t>
            </a:r>
            <a:r>
              <a:rPr lang="ko-KR" altLang="en-US" dirty="0"/>
              <a:t>초</a:t>
            </a:r>
            <a:r>
              <a:rPr lang="en-US" altLang="ko-KR" dirty="0"/>
              <a:t>) : </a:t>
            </a:r>
            <a:r>
              <a:rPr lang="ko-KR" altLang="en-US" dirty="0"/>
              <a:t>해당 초 만큼 시간을 지연하는 함수</a:t>
            </a:r>
            <a:endParaRPr lang="en-US" altLang="ko-KR" dirty="0"/>
          </a:p>
          <a:p>
            <a:pPr lvl="1"/>
            <a:r>
              <a:rPr lang="ko-KR" altLang="en-US" dirty="0"/>
              <a:t>유용하게 사용되는 함수 중 하나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06AFDFB-1E0D-4F84-B4BD-6B44FE8F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</a:t>
            </a:r>
            <a:r>
              <a:rPr lang="ko-KR" altLang="en-US" dirty="0"/>
              <a:t> 모듈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64447C-A27B-488C-A22E-FD1CD127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BD8949-4A6D-42C5-9E29-407B46126D3B}"/>
              </a:ext>
            </a:extLst>
          </p:cNvPr>
          <p:cNvSpPr txBox="1"/>
          <p:nvPr/>
        </p:nvSpPr>
        <p:spPr>
          <a:xfrm>
            <a:off x="827584" y="2767280"/>
            <a:ext cx="7488832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sleep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       </a:t>
            </a:r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3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초 시간 지연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"3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초 지남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  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E004B-F4BA-4EFB-99CA-E3AEA6CE6CBA}"/>
              </a:ext>
            </a:extLst>
          </p:cNvPr>
          <p:cNvSpPr txBox="1"/>
          <p:nvPr/>
        </p:nvSpPr>
        <p:spPr>
          <a:xfrm>
            <a:off x="827584" y="4283440"/>
            <a:ext cx="7488832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ko-KR" altLang="en-US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초 지남</a:t>
            </a:r>
            <a:endParaRPr lang="en-US" altLang="ko-KR" sz="20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모서리가 둥근 사각형 설명선 5">
            <a:extLst>
              <a:ext uri="{FF2B5EF4-FFF2-40B4-BE49-F238E27FC236}">
                <a16:creationId xmlns:a16="http://schemas.microsoft.com/office/drawing/2014/main" id="{4D0428B2-18A4-45A1-A39C-EC1943A089C0}"/>
              </a:ext>
            </a:extLst>
          </p:cNvPr>
          <p:cNvSpPr/>
          <p:nvPr/>
        </p:nvSpPr>
        <p:spPr>
          <a:xfrm>
            <a:off x="3174550" y="5226427"/>
            <a:ext cx="5764312" cy="727651"/>
          </a:xfrm>
          <a:prstGeom prst="wedgeRoundRectCallout">
            <a:avLst>
              <a:gd name="adj1" fmla="val 17047"/>
              <a:gd name="adj2" fmla="val -83691"/>
              <a:gd name="adj3" fmla="val 16667"/>
            </a:avLst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2DA2BF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특정 센서의 결과를 기다리 위해 시간지연 한다 던지</a:t>
            </a:r>
            <a:endParaRPr lang="en-US" altLang="ko-KR" kern="0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24690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E86B5C4-13B8-4E49-AAAB-E7A95A0F3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time</a:t>
            </a:r>
            <a:r>
              <a:rPr lang="ko-KR" altLang="en-US" dirty="0"/>
              <a:t> 모듈 응용해보기</a:t>
            </a:r>
            <a:endParaRPr lang="en-US" altLang="ko-KR" dirty="0"/>
          </a:p>
          <a:p>
            <a:pPr lvl="1"/>
            <a:r>
              <a:rPr lang="ko-KR" altLang="en-US" dirty="0"/>
              <a:t>알고리즘 동작에 시간이 얼마나 걸리는지 측정해보자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77BC336-AB83-4BF4-9FBB-ECAE68BE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</a:t>
            </a:r>
            <a:r>
              <a:rPr lang="ko-KR" altLang="en-US" dirty="0"/>
              <a:t> 모듈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81A519-D1D8-4D6D-B2AD-53B073C4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F33A8-1AB6-4767-89EA-1B078ADDF05F}"/>
              </a:ext>
            </a:extLst>
          </p:cNvPr>
          <p:cNvSpPr txBox="1"/>
          <p:nvPr/>
        </p:nvSpPr>
        <p:spPr>
          <a:xfrm>
            <a:off x="827584" y="2168427"/>
            <a:ext cx="7488832" cy="378565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fib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):     </a:t>
            </a:r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피보나치 수열 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start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fib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start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E73D3-8D89-402E-84B9-80DB1248CCA6}"/>
              </a:ext>
            </a:extLst>
          </p:cNvPr>
          <p:cNvSpPr txBox="1"/>
          <p:nvPr/>
        </p:nvSpPr>
        <p:spPr>
          <a:xfrm>
            <a:off x="827584" y="6101081"/>
            <a:ext cx="7488832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1 1 2 3 5 8 13 21 34 55 89 144 233 377 610 987 1597 2584 4181 6765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0.00098419189453125</a:t>
            </a:r>
          </a:p>
        </p:txBody>
      </p:sp>
      <p:sp>
        <p:nvSpPr>
          <p:cNvPr id="7" name="모서리가 둥근 사각형 설명선 5">
            <a:extLst>
              <a:ext uri="{FF2B5EF4-FFF2-40B4-BE49-F238E27FC236}">
                <a16:creationId xmlns:a16="http://schemas.microsoft.com/office/drawing/2014/main" id="{2633FEB5-DEBF-4CF8-A84F-EBB9D3BDFD1E}"/>
              </a:ext>
            </a:extLst>
          </p:cNvPr>
          <p:cNvSpPr/>
          <p:nvPr/>
        </p:nvSpPr>
        <p:spPr>
          <a:xfrm>
            <a:off x="4179171" y="5037305"/>
            <a:ext cx="4474125" cy="916774"/>
          </a:xfrm>
          <a:prstGeom prst="wedgeRoundRectCallout">
            <a:avLst>
              <a:gd name="adj1" fmla="val -57039"/>
              <a:gd name="adj2" fmla="val 22775"/>
              <a:gd name="adj3" fmla="val 16667"/>
            </a:avLst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2DA2BF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실행하는 컴퓨터에 따라 시간은 </a:t>
            </a:r>
            <a:endParaRPr lang="en-US" altLang="ko-KR" kern="0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아주 많이 달라짐</a:t>
            </a:r>
            <a:endParaRPr lang="en-US" altLang="ko-KR" kern="0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40657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6495E3C-9ACD-475A-9403-9E26EAADB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datetime </a:t>
            </a:r>
            <a:r>
              <a:rPr lang="ko-KR" altLang="en-US" dirty="0"/>
              <a:t>모듈</a:t>
            </a:r>
            <a:endParaRPr lang="en-US" altLang="ko-KR" dirty="0"/>
          </a:p>
          <a:p>
            <a:pPr lvl="1"/>
            <a:r>
              <a:rPr lang="ko-KR" altLang="en-US" dirty="0"/>
              <a:t>날짜와 시간을 관련 모듈</a:t>
            </a:r>
            <a:endParaRPr lang="en-US" altLang="ko-KR" dirty="0"/>
          </a:p>
          <a:p>
            <a:pPr lvl="1"/>
            <a:r>
              <a:rPr lang="en-US" altLang="ko-KR" dirty="0"/>
              <a:t>datetime </a:t>
            </a:r>
            <a:r>
              <a:rPr lang="ko-KR" altLang="en-US" dirty="0"/>
              <a:t>모듈 안에 </a:t>
            </a:r>
            <a:r>
              <a:rPr lang="en-US" altLang="ko-KR" dirty="0"/>
              <a:t>datetime </a:t>
            </a:r>
            <a:r>
              <a:rPr lang="ko-KR" altLang="en-US" dirty="0"/>
              <a:t>클래스를 사용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datetime.today</a:t>
            </a:r>
            <a:r>
              <a:rPr lang="en-US" altLang="ko-KR" dirty="0"/>
              <a:t>( ) : </a:t>
            </a:r>
            <a:r>
              <a:rPr lang="ko-KR" altLang="en-US" dirty="0"/>
              <a:t>현재의 날짜와 시간 반환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71E257D-4581-448C-B315-81537446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datetime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3C8340-A113-4D19-8C17-9E7793B6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EEB60-0D23-4B99-B4F5-9F21ACD0AFA4}"/>
              </a:ext>
            </a:extLst>
          </p:cNvPr>
          <p:cNvSpPr txBox="1"/>
          <p:nvPr/>
        </p:nvSpPr>
        <p:spPr>
          <a:xfrm>
            <a:off x="827584" y="4407942"/>
            <a:ext cx="7488832" cy="70788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nn-NO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datetime</a:t>
            </a:r>
            <a:endParaRPr lang="nn-NO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nn-NO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nn-NO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datetime</a:t>
            </a:r>
            <a:r>
              <a:rPr lang="nn-NO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datetime</a:t>
            </a:r>
            <a:r>
              <a:rPr lang="nn-NO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today</a:t>
            </a:r>
            <a:r>
              <a:rPr lang="nn-NO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()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EA4E2-77EB-41C9-A38D-EBB895812AE9}"/>
              </a:ext>
            </a:extLst>
          </p:cNvPr>
          <p:cNvSpPr txBox="1"/>
          <p:nvPr/>
        </p:nvSpPr>
        <p:spPr>
          <a:xfrm>
            <a:off x="827584" y="5353589"/>
            <a:ext cx="7488832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2022-01-06 10:41:47.138050</a:t>
            </a:r>
          </a:p>
        </p:txBody>
      </p:sp>
    </p:spTree>
    <p:extLst>
      <p:ext uri="{BB962C8B-B14F-4D97-AF65-F5344CB8AC3E}">
        <p14:creationId xmlns:p14="http://schemas.microsoft.com/office/powerpoint/2010/main" val="38400037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ECF4B5D-6196-4935-9E2C-07FA14269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날짜와 시간으로 객체 만들 수 있다</a:t>
            </a:r>
            <a:endParaRPr lang="en-US" altLang="ko-KR" dirty="0"/>
          </a:p>
          <a:p>
            <a:pPr lvl="1"/>
            <a:r>
              <a:rPr lang="en-US" altLang="ko-KR" dirty="0" err="1"/>
              <a:t>datetime.datetime</a:t>
            </a:r>
            <a:r>
              <a:rPr lang="en-US" altLang="ko-KR" dirty="0"/>
              <a:t>(year, month, day, hour=0, minute=0, second=0, microsecond=0)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CD2BCB2-F1E2-4B4C-8C0C-A1F609940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datetime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C03140-8AA4-404E-93A0-B586017A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D1E00-B86C-4022-8804-5B8529B97C71}"/>
              </a:ext>
            </a:extLst>
          </p:cNvPr>
          <p:cNvSpPr txBox="1"/>
          <p:nvPr/>
        </p:nvSpPr>
        <p:spPr>
          <a:xfrm>
            <a:off x="827584" y="3272070"/>
            <a:ext cx="7488832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nn-NO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datetime</a:t>
            </a:r>
            <a:endParaRPr lang="nn-NO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nn-NO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datetime</a:t>
            </a:r>
            <a:r>
              <a:rPr lang="nn-NO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datetime</a:t>
            </a:r>
            <a:r>
              <a:rPr lang="nn-NO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2022</a:t>
            </a:r>
            <a:r>
              <a:rPr lang="nn-NO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n-NO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nn-NO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n-NO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nn-NO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nn-NO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nn-NO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nn-NO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nn-NO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D7B73-0216-4A06-80CA-F65A7C8ECAC3}"/>
              </a:ext>
            </a:extLst>
          </p:cNvPr>
          <p:cNvSpPr txBox="1"/>
          <p:nvPr/>
        </p:nvSpPr>
        <p:spPr>
          <a:xfrm>
            <a:off x="827584" y="4893375"/>
            <a:ext cx="7488832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2022-01-06 00:00:00</a:t>
            </a:r>
          </a:p>
        </p:txBody>
      </p:sp>
    </p:spTree>
    <p:extLst>
      <p:ext uri="{BB962C8B-B14F-4D97-AF65-F5344CB8AC3E}">
        <p14:creationId xmlns:p14="http://schemas.microsoft.com/office/powerpoint/2010/main" val="16688830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ECF4B5D-6196-4935-9E2C-07FA14269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날짜 사이의 차이</a:t>
            </a:r>
            <a:endParaRPr lang="en-US" altLang="ko-KR" dirty="0"/>
          </a:p>
          <a:p>
            <a:pPr lvl="1"/>
            <a:r>
              <a:rPr lang="en-US" altLang="ko-KR" dirty="0" err="1"/>
              <a:t>datetime.timedelta</a:t>
            </a:r>
            <a:r>
              <a:rPr lang="en-US" altLang="ko-KR" dirty="0"/>
              <a:t>(days=0, seconds=0, microseconds=0, milliseconds=0, minutes=0, hours=0, weeks=0)</a:t>
            </a:r>
          </a:p>
          <a:p>
            <a:pPr lvl="1"/>
            <a:endParaRPr lang="en-US" altLang="ko-KR" b="1" dirty="0"/>
          </a:p>
          <a:p>
            <a:pPr lvl="1"/>
            <a:r>
              <a:rPr lang="ko-KR" altLang="en-US" dirty="0"/>
              <a:t>오늘부터 </a:t>
            </a:r>
            <a:r>
              <a:rPr lang="en-US" altLang="ko-KR" dirty="0"/>
              <a:t>3</a:t>
            </a:r>
            <a:r>
              <a:rPr lang="ko-KR" altLang="en-US" dirty="0"/>
              <a:t>일 뒤 날짜 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CD2BCB2-F1E2-4B4C-8C0C-A1F609940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datetime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C03140-8AA4-404E-93A0-B586017A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D1E00-B86C-4022-8804-5B8529B97C71}"/>
              </a:ext>
            </a:extLst>
          </p:cNvPr>
          <p:cNvSpPr txBox="1"/>
          <p:nvPr/>
        </p:nvSpPr>
        <p:spPr>
          <a:xfrm>
            <a:off x="827584" y="4034264"/>
            <a:ext cx="7488832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datetime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today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today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d_day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today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timedelta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days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d_day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D7B73-0216-4A06-80CA-F65A7C8ECAC3}"/>
              </a:ext>
            </a:extLst>
          </p:cNvPr>
          <p:cNvSpPr txBox="1"/>
          <p:nvPr/>
        </p:nvSpPr>
        <p:spPr>
          <a:xfrm>
            <a:off x="827584" y="5655569"/>
            <a:ext cx="7488832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2022-01-09 11:38:56.086769</a:t>
            </a:r>
          </a:p>
        </p:txBody>
      </p:sp>
    </p:spTree>
    <p:extLst>
      <p:ext uri="{BB962C8B-B14F-4D97-AF65-F5344CB8AC3E}">
        <p14:creationId xmlns:p14="http://schemas.microsoft.com/office/powerpoint/2010/main" val="58060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52F2CAE-BC02-4494-B084-F5940E3DE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모듈</a:t>
            </a:r>
            <a:r>
              <a:rPr lang="en-US" altLang="ko-KR"/>
              <a:t>(Module)</a:t>
            </a:r>
          </a:p>
          <a:p>
            <a:pPr lvl="1"/>
            <a:r>
              <a:rPr lang="en-US" altLang="ko-KR"/>
              <a:t>IT </a:t>
            </a:r>
            <a:r>
              <a:rPr lang="ko-KR" altLang="en-US"/>
              <a:t>분야에서 독립적인 하나의 소프트웨어나 하드웨어 요소</a:t>
            </a:r>
            <a:endParaRPr lang="en-US" altLang="ko-KR"/>
          </a:p>
          <a:p>
            <a:pPr lvl="1"/>
            <a:r>
              <a:rPr lang="ko-KR" altLang="en-US"/>
              <a:t>프로그램의 기능을 독립적인 부품으로 분리한 것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파이썬에서는</a:t>
            </a:r>
            <a:endParaRPr lang="en-US" altLang="ko-KR"/>
          </a:p>
          <a:p>
            <a:pPr lvl="1"/>
            <a:r>
              <a:rPr lang="ko-KR" altLang="en-US"/>
              <a:t>필요한 함수나</a:t>
            </a:r>
            <a:r>
              <a:rPr lang="en-US" altLang="ko-KR"/>
              <a:t> </a:t>
            </a:r>
            <a:r>
              <a:rPr lang="ko-KR" altLang="en-US"/>
              <a:t>변수</a:t>
            </a:r>
            <a:r>
              <a:rPr lang="en-US" altLang="ko-KR"/>
              <a:t>, </a:t>
            </a:r>
            <a:r>
              <a:rPr lang="ko-KR" altLang="en-US"/>
              <a:t>클래스를 모아 놓은 스크립트 파일</a:t>
            </a:r>
            <a:r>
              <a:rPr lang="en-US" altLang="ko-KR"/>
              <a:t>(.py)</a:t>
            </a:r>
          </a:p>
          <a:p>
            <a:pPr lvl="1"/>
            <a:r>
              <a:rPr lang="ko-KR" altLang="en-US"/>
              <a:t>미리 만들어 놓은 모듈을 사용하거나 사용자가 직접 만들어 사용할 수 있음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3E16B0C-983E-425A-8E3B-70295557B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CCCBA8-3FE9-48AF-B01C-FB0BF596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2087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571001F-A163-4754-869E-CB62A50CB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datetime </a:t>
            </a:r>
            <a:r>
              <a:rPr lang="ko-KR" altLang="en-US" dirty="0"/>
              <a:t>모듈 응용해보기</a:t>
            </a:r>
            <a:endParaRPr lang="en-US" altLang="ko-KR" dirty="0"/>
          </a:p>
          <a:p>
            <a:pPr lvl="1"/>
            <a:r>
              <a:rPr lang="ko-KR" altLang="en-US" dirty="0"/>
              <a:t>제대가 몇일 남았는지 알아보자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제대 날짜가 </a:t>
            </a:r>
            <a:r>
              <a:rPr lang="en-US" altLang="ko-KR" dirty="0"/>
              <a:t>2022. 9. 30 </a:t>
            </a:r>
            <a:r>
              <a:rPr lang="ko-KR" altLang="en-US" dirty="0"/>
              <a:t>일 이라고 가정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BF2697E-D416-4770-A660-37209BC4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datetime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9BE7D3-2AB6-4446-B241-849370A8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458EE-F3F3-4665-AA56-EEA9F89E3EC3}"/>
              </a:ext>
            </a:extLst>
          </p:cNvPr>
          <p:cNvSpPr txBox="1"/>
          <p:nvPr/>
        </p:nvSpPr>
        <p:spPr>
          <a:xfrm>
            <a:off x="827584" y="3094464"/>
            <a:ext cx="7488832" cy="224676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datetime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today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today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end_day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2022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d_day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end_day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today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d_day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50D1D5-8470-437A-80A2-F677E72FB40B}"/>
              </a:ext>
            </a:extLst>
          </p:cNvPr>
          <p:cNvSpPr txBox="1"/>
          <p:nvPr/>
        </p:nvSpPr>
        <p:spPr>
          <a:xfrm>
            <a:off x="827584" y="5677824"/>
            <a:ext cx="7488832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266 days, 12:11:42.261196</a:t>
            </a:r>
          </a:p>
        </p:txBody>
      </p:sp>
    </p:spTree>
    <p:extLst>
      <p:ext uri="{BB962C8B-B14F-4D97-AF65-F5344CB8AC3E}">
        <p14:creationId xmlns:p14="http://schemas.microsoft.com/office/powerpoint/2010/main" val="39669495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A6B45C-744C-4D83-983E-6ECDD48FF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calendar</a:t>
            </a:r>
            <a:r>
              <a:rPr lang="ko-KR" altLang="en-US" dirty="0"/>
              <a:t> 모듈</a:t>
            </a:r>
            <a:endParaRPr lang="en-US" altLang="ko-KR" dirty="0"/>
          </a:p>
          <a:p>
            <a:pPr lvl="1"/>
            <a:r>
              <a:rPr lang="ko-KR" altLang="en-US" dirty="0"/>
              <a:t>달력 기능을 제공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DE7ADF3-2E2B-4734-AD20-0CB24188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calendar</a:t>
            </a:r>
            <a:r>
              <a:rPr lang="ko-KR" altLang="en-US" dirty="0"/>
              <a:t> 모듈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D10391-A083-447A-9E96-D10FE952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51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B0DB9EB-6612-42BE-BAB6-9A3B96216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766347"/>
              </p:ext>
            </p:extLst>
          </p:nvPr>
        </p:nvGraphicFramePr>
        <p:xfrm>
          <a:off x="611560" y="2730818"/>
          <a:ext cx="7920880" cy="2646872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628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함수이름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calendar(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주어진 연도의 달력을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0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monthrange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주어진 연도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월이 어느 요일에 시작해서 며칠까지 있는지를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튜플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형태로 반환한다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month(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주어진 연도의 월에 대한 달력을 문자열로 반환한다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0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weekday(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연도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주어진 날짜가 어떤 요일인지를 반환한다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월요일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0 ~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일요일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6)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6788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67BFA5A-5BC7-497A-A773-D362DC963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month(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연도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월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) :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해당 월의 달력을 문자열로 반환</a:t>
            </a:r>
          </a:p>
          <a:p>
            <a:endParaRPr lang="ko-KR" altLang="en-US" kern="0" dirty="0">
              <a:solidFill>
                <a:srgbClr val="000000"/>
              </a:solidFill>
              <a:latin typeface="+mn-ea"/>
            </a:endParaRP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6E97BAE-9394-4CBC-85BE-D104F8CB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calendar</a:t>
            </a:r>
            <a:r>
              <a:rPr lang="ko-KR" altLang="en-US" dirty="0"/>
              <a:t> 모듈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0E529C-7129-4AA8-A217-D86284A91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EF8C2-6771-4746-99EC-EDF0C9D4E788}"/>
              </a:ext>
            </a:extLst>
          </p:cNvPr>
          <p:cNvSpPr txBox="1"/>
          <p:nvPr/>
        </p:nvSpPr>
        <p:spPr>
          <a:xfrm>
            <a:off x="827584" y="1887964"/>
            <a:ext cx="7488832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calendar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cal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calendar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month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2022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cal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71E0F-0AF4-4F8A-9020-183D3D45D1B5}"/>
              </a:ext>
            </a:extLst>
          </p:cNvPr>
          <p:cNvSpPr txBox="1"/>
          <p:nvPr/>
        </p:nvSpPr>
        <p:spPr>
          <a:xfrm>
            <a:off x="827584" y="3646598"/>
            <a:ext cx="7488832" cy="255454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 January 2022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Mo Tu We Th Fr Sa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Su</a:t>
            </a:r>
            <a:endParaRPr lang="en-US" altLang="ko-KR" sz="2000" dirty="0">
              <a:latin typeface="Consolas" panose="020B0609020204030204" pitchFamily="49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                1  2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 3  4  5  6  7  8  9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10 11 12 13 14 15 16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17 18 19 20 21 22 23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24 25 26 27 28 29 30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4651398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F361C65-AB04-4E6F-836B-3C6AA662E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지금까지는 표준 라이브러리의 표준 모듈을 사용했음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설치 시 자동으로 설치됨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r>
              <a:rPr lang="ko-KR" altLang="en-US" dirty="0" err="1"/>
              <a:t>써드</a:t>
            </a:r>
            <a:r>
              <a:rPr lang="ko-KR" altLang="en-US" dirty="0"/>
              <a:t> 파티(</a:t>
            </a:r>
            <a:r>
              <a:rPr lang="ko-KR" altLang="en-US" dirty="0" err="1"/>
              <a:t>3rd</a:t>
            </a:r>
            <a:r>
              <a:rPr lang="ko-KR" altLang="en-US" dirty="0"/>
              <a:t> </a:t>
            </a:r>
            <a:r>
              <a:rPr lang="ko-KR" altLang="en-US" dirty="0" err="1"/>
              <a:t>Party</a:t>
            </a:r>
            <a:r>
              <a:rPr lang="ko-KR" altLang="en-US" dirty="0"/>
              <a:t>) 모듈</a:t>
            </a:r>
            <a:endParaRPr lang="en-US" altLang="ko-KR" dirty="0"/>
          </a:p>
          <a:p>
            <a:pPr lvl="1"/>
            <a:r>
              <a:rPr lang="ko-KR" altLang="en-US" dirty="0"/>
              <a:t>외부 회사나 단체가 제공하는 모듈</a:t>
            </a:r>
            <a:endParaRPr lang="en-US" altLang="ko-KR" dirty="0"/>
          </a:p>
          <a:p>
            <a:pPr lvl="1"/>
            <a:r>
              <a:rPr lang="ko-KR" altLang="en-US" dirty="0"/>
              <a:t>별도로 직접 설치를 해줘야 사용할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파이썬에는</a:t>
            </a:r>
            <a:r>
              <a:rPr lang="ko-KR" altLang="en-US" dirty="0"/>
              <a:t> 정말 유용한 </a:t>
            </a:r>
            <a:r>
              <a:rPr lang="ko-KR" altLang="en-US" dirty="0" err="1"/>
              <a:t>써드</a:t>
            </a:r>
            <a:r>
              <a:rPr lang="ko-KR" altLang="en-US" dirty="0"/>
              <a:t> 파티 모듈들이 많다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파이썬이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/>
              <a:t>인기가 많은 이유 중 하나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C758EAB-B3CC-48A0-B085-D9678294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써드</a:t>
            </a:r>
            <a:r>
              <a:rPr lang="ko-KR" altLang="en-US" dirty="0"/>
              <a:t> 파티(</a:t>
            </a:r>
            <a:r>
              <a:rPr lang="ko-KR" altLang="en-US" dirty="0" err="1"/>
              <a:t>3rd</a:t>
            </a:r>
            <a:r>
              <a:rPr lang="ko-KR" altLang="en-US" dirty="0"/>
              <a:t> </a:t>
            </a:r>
            <a:r>
              <a:rPr lang="ko-KR" altLang="en-US" dirty="0" err="1"/>
              <a:t>Party</a:t>
            </a:r>
            <a:r>
              <a:rPr lang="ko-KR" altLang="en-US" dirty="0"/>
              <a:t>) 모듈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7297C1-29B5-46A4-81BA-6FCB633E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3486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2F4BD24-00D6-41FF-A41F-40C6FB9D1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5" y="903921"/>
            <a:ext cx="8830521" cy="5487650"/>
          </a:xfrm>
        </p:spPr>
        <p:txBody>
          <a:bodyPr/>
          <a:lstStyle/>
          <a:p>
            <a:r>
              <a:rPr lang="ko-KR" altLang="en-US" dirty="0"/>
              <a:t>외부 패키지</a:t>
            </a:r>
            <a:r>
              <a:rPr lang="en-US" altLang="ko-KR" dirty="0"/>
              <a:t>(</a:t>
            </a:r>
            <a:r>
              <a:rPr lang="ko-KR" altLang="en-US" dirty="0"/>
              <a:t>모듈 모음</a:t>
            </a:r>
            <a:r>
              <a:rPr lang="en-US" altLang="ko-KR" dirty="0"/>
              <a:t>)</a:t>
            </a:r>
            <a:r>
              <a:rPr lang="ko-KR" altLang="en-US" dirty="0"/>
              <a:t>를 설치해 보자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먼저 이런 다운로드를 관리해주는 </a:t>
            </a:r>
            <a:r>
              <a:rPr lang="en-US" altLang="ko-KR" dirty="0"/>
              <a:t>pip </a:t>
            </a:r>
            <a:r>
              <a:rPr lang="ko-KR" altLang="en-US" dirty="0"/>
              <a:t>프로그램 업데이트</a:t>
            </a:r>
            <a:endParaRPr lang="en-US" altLang="ko-KR" dirty="0"/>
          </a:p>
          <a:p>
            <a:pPr lvl="1"/>
            <a:r>
              <a:rPr lang="ko-KR" altLang="en-US" dirty="0"/>
              <a:t>터미널 창에서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032540D-51BD-4AF2-8E82-CC799518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Matplotlib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9A4F06-0051-4925-BED5-033C381D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98EAE-6119-46C6-8484-3CD5FA850324}"/>
              </a:ext>
            </a:extLst>
          </p:cNvPr>
          <p:cNvSpPr txBox="1"/>
          <p:nvPr/>
        </p:nvSpPr>
        <p:spPr>
          <a:xfrm>
            <a:off x="885289" y="2790295"/>
            <a:ext cx="7373422" cy="3970318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PS C:\Python&gt; </a:t>
            </a:r>
            <a:r>
              <a:rPr lang="it-IT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python -m pip install -U pip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Requirement already satisfied: pip in c:\users\choi\appdata\local\programs\python\python310\lib\site-packages (21.2.3)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Collecting pip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Downloading pip-21.3.1-py3-none-any.whl (1.7 MB)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|████████████████████████████████| 1.7 MB 6.4 MB/s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Installing collected packages: pip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Attempting uninstall: pip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Found existing installation: pip 21.2.3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Uninstalling pip-21.2.3: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Successfully uninstalled pip-21.2.3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Successfully installed pip-21.3.1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PS C:\Python&gt;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4932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2F4BD24-00D6-41FF-A41F-40C6FB9D1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5" y="903921"/>
            <a:ext cx="8830521" cy="5487650"/>
          </a:xfrm>
        </p:spPr>
        <p:txBody>
          <a:bodyPr/>
          <a:lstStyle/>
          <a:p>
            <a:r>
              <a:rPr lang="en-US" altLang="ko-KR" dirty="0"/>
              <a:t>Matplotlib </a:t>
            </a:r>
            <a:r>
              <a:rPr lang="ko-KR" altLang="en-US" dirty="0"/>
              <a:t>관련 패키지 다운로드 </a:t>
            </a:r>
            <a:r>
              <a:rPr lang="en-US" altLang="ko-KR" dirty="0"/>
              <a:t>&amp;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ko-KR" altLang="en-US" dirty="0"/>
              <a:t>터미널 창에서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032540D-51BD-4AF2-8E82-CC799518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Matplotlib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9A4F06-0051-4925-BED5-033C381D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98EAE-6119-46C6-8484-3CD5FA850324}"/>
              </a:ext>
            </a:extLst>
          </p:cNvPr>
          <p:cNvSpPr txBox="1"/>
          <p:nvPr/>
        </p:nvSpPr>
        <p:spPr>
          <a:xfrm>
            <a:off x="885289" y="2236298"/>
            <a:ext cx="7373422" cy="4524315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PS C:\Python&gt; </a:t>
            </a:r>
            <a:r>
              <a:rPr lang="it-IT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python -m pip install -U matplotlib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Collecting matplotlib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Downloading matplotlib-3.5.1-cp310-cp310-win_amd64.whl (7.2 MB)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|████████████████████████████████| 7.2 MB 6.8 MB/s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Collecting kiwisolver&gt;=1.0.1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Downloading kiwisolver-1.3.2-cp310-cp310-win_amd64.whl (52 kB)</a:t>
            </a:r>
          </a:p>
          <a:p>
            <a:endParaRPr lang="it-IT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........ (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생략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) 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........</a:t>
            </a:r>
          </a:p>
          <a:p>
            <a:endParaRPr lang="it-IT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Successfully installed cycler-0.11.0 fonttools-4.28.5 kiwisolver-1.3.2 matplotlib-3.5.1 numpy-1.22.0 packaging-21.3 pillow-9.0.0 pyparsing-3.0.6 python-dateutil-2.8.2 six-1.16.0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PS C:\Python&gt;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8682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6844E27-A208-4883-8138-536CECEA4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선형 그래프 그리기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4BCC8A8-7A4C-495B-8B3D-6E45F906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Matplotlib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81E42-D7FC-4049-A274-4C67CBB4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6FAD29-6DE4-4907-87A5-9E99F106FB4A}"/>
              </a:ext>
            </a:extLst>
          </p:cNvPr>
          <p:cNvSpPr txBox="1"/>
          <p:nvPr/>
        </p:nvSpPr>
        <p:spPr>
          <a:xfrm>
            <a:off x="827584" y="1633964"/>
            <a:ext cx="7488832" cy="255454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matplotlib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pyplot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plt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np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plot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96C648-A5F5-4137-983F-84ECE5935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375" y="2651421"/>
            <a:ext cx="4381709" cy="374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981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6844E27-A208-4883-8138-536CECEA4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바형 그래프 그리기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4BCC8A8-7A4C-495B-8B3D-6E45F906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Matplotlib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81E42-D7FC-4049-A274-4C67CBB4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6FAD29-6DE4-4907-87A5-9E99F106FB4A}"/>
              </a:ext>
            </a:extLst>
          </p:cNvPr>
          <p:cNvSpPr txBox="1"/>
          <p:nvPr/>
        </p:nvSpPr>
        <p:spPr>
          <a:xfrm>
            <a:off x="827584" y="1633964"/>
            <a:ext cx="7488832" cy="255454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matplotlib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pyplot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plt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np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arange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BBE326-55B7-4337-8D9A-1C7512C41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2911236"/>
            <a:ext cx="4054382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406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6844E27-A208-4883-8138-536CECEA4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함수 그래프 그리기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4BCC8A8-7A4C-495B-8B3D-6E45F906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Matplotlib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81E42-D7FC-4049-A274-4C67CBB4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6FAD29-6DE4-4907-87A5-9E99F106FB4A}"/>
              </a:ext>
            </a:extLst>
          </p:cNvPr>
          <p:cNvSpPr txBox="1"/>
          <p:nvPr/>
        </p:nvSpPr>
        <p:spPr>
          <a:xfrm>
            <a:off x="827584" y="1690062"/>
            <a:ext cx="7488832" cy="347787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matplotlib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pyplot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plt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np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arange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(-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xlabel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'x'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ylabel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'y'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plot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8ED36E-1AFF-494C-B13B-0716D498F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486" y="2876550"/>
            <a:ext cx="3920476" cy="33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27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6844E27-A208-4883-8138-536CECEA4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파이 차트 그리기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4BCC8A8-7A4C-495B-8B3D-6E45F906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Matplotlib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81E42-D7FC-4049-A274-4C67CBB4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6FAD29-6DE4-4907-87A5-9E99F106FB4A}"/>
              </a:ext>
            </a:extLst>
          </p:cNvPr>
          <p:cNvSpPr txBox="1"/>
          <p:nvPr/>
        </p:nvSpPr>
        <p:spPr>
          <a:xfrm>
            <a:off x="827584" y="1690062"/>
            <a:ext cx="7488832" cy="224676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matplotlib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pyplot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plt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ratio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34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32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18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labels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'Apple'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'Banana'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'Melon'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'Grapes'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pie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ratio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labels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labels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autopct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%.</a:t>
            </a:r>
            <a:r>
              <a:rPr lang="en-US" altLang="ko-K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1f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%%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E750FC-975B-48CD-9C2F-7CD1617AB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613" y="3706217"/>
            <a:ext cx="3578325" cy="305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5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BDA4E78-312D-4E65-A2C6-02DE3E5DD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미리 만들어진 모듈을 사용해보자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형식 </a:t>
            </a:r>
            <a:r>
              <a:rPr lang="en-US" altLang="ko-KR"/>
              <a:t>: </a:t>
            </a:r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F0F8083-69CF-481E-8DA8-1662D771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D8F692-5633-49E6-BEC0-60EDA3CF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6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E294762-433D-44E7-8D5F-1F056A3FF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013841"/>
              </p:ext>
            </p:extLst>
          </p:nvPr>
        </p:nvGraphicFramePr>
        <p:xfrm>
          <a:off x="1912702" y="1728089"/>
          <a:ext cx="4183298" cy="434086"/>
        </p:xfrm>
        <a:graphic>
          <a:graphicData uri="http://schemas.openxmlformats.org/drawingml/2006/table">
            <a:tbl>
              <a:tblPr>
                <a:gradFill rotWithShape="1">
                  <a:gsLst>
                    <a:gs pos="0">
                      <a:srgbClr val="2DA2BF">
                        <a:tint val="62000"/>
                        <a:satMod val="180000"/>
                      </a:srgbClr>
                    </a:gs>
                    <a:gs pos="65000">
                      <a:srgbClr val="2DA2BF">
                        <a:tint val="32000"/>
                        <a:satMod val="250000"/>
                      </a:srgbClr>
                    </a:gs>
                    <a:gs pos="100000">
                      <a:srgbClr val="2DA2BF">
                        <a:tint val="23000"/>
                        <a:satMod val="300000"/>
                      </a:srgbClr>
                    </a:gs>
                  </a:gsLst>
                  <a:lin ang="16200000" scaled="0"/>
                </a:gradFill>
                <a:effectLst>
                  <a:outerShdw blurRad="50800" dist="38100" dir="5400000" rotWithShape="0">
                    <a:srgbClr val="000000">
                      <a:alpha val="35000"/>
                    </a:srgbClr>
                  </a:outerShdw>
                </a:effectLst>
              </a:tblPr>
              <a:tblGrid>
                <a:gridCol w="4183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>
                          <a:solidFill>
                            <a:srgbClr val="000000"/>
                          </a:solidFill>
                          <a:latin typeface="+mn-ea"/>
                        </a:rPr>
                        <a:t>import</a:t>
                      </a:r>
                      <a:r>
                        <a:rPr lang="ko-KR" altLang="en-US" sz="2000" kern="0">
                          <a:solidFill>
                            <a:srgbClr val="000000"/>
                          </a:solidFill>
                          <a:latin typeface="+mn-ea"/>
                        </a:rPr>
                        <a:t> 모듈이름</a:t>
                      </a:r>
                      <a:r>
                        <a:rPr lang="en-US" altLang="ko-KR" sz="2000" kern="0">
                          <a:solidFill>
                            <a:srgbClr val="000000"/>
                          </a:solidFill>
                          <a:latin typeface="+mn-ea"/>
                        </a:rPr>
                        <a:t>1, </a:t>
                      </a:r>
                      <a:r>
                        <a:rPr lang="ko-KR" altLang="en-US" sz="2000" kern="0">
                          <a:solidFill>
                            <a:srgbClr val="000000"/>
                          </a:solidFill>
                          <a:latin typeface="+mn-ea"/>
                        </a:rPr>
                        <a:t>모듈이름</a:t>
                      </a:r>
                      <a:r>
                        <a:rPr lang="en-US" altLang="ko-KR" sz="2000" kern="0">
                          <a:solidFill>
                            <a:srgbClr val="000000"/>
                          </a:solidFill>
                          <a:latin typeface="+mn-ea"/>
                        </a:rPr>
                        <a:t>2, …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rgbClr val="2DA2BF"/>
                      </a:solidFill>
                      <a:prstDash val="solid"/>
                    </a:lnL>
                    <a:lnR w="9525" cap="flat" cmpd="sng" algn="ctr">
                      <a:solidFill>
                        <a:srgbClr val="2DA2BF"/>
                      </a:solidFill>
                      <a:prstDash val="solid"/>
                    </a:lnR>
                    <a:lnT w="9525" cap="flat" cmpd="sng" algn="ctr">
                      <a:solidFill>
                        <a:srgbClr val="2DA2BF"/>
                      </a:solidFill>
                      <a:prstDash val="solid"/>
                    </a:lnT>
                    <a:lnB w="9525" cap="flat" cmpd="sng" algn="ctr">
                      <a:solidFill>
                        <a:srgbClr val="2DA2B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4C1F80A6-24C7-4187-8E7C-318E54E9CD93}"/>
              </a:ext>
            </a:extLst>
          </p:cNvPr>
          <p:cNvSpPr/>
          <p:nvPr/>
        </p:nvSpPr>
        <p:spPr>
          <a:xfrm>
            <a:off x="994911" y="3135354"/>
            <a:ext cx="7307226" cy="14271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1. 표준 모듈: </a:t>
            </a:r>
            <a:r>
              <a:rPr lang="ko-KR" altLang="en-US" sz="2000" dirty="0" err="1"/>
              <a:t>파이썬에서</a:t>
            </a:r>
            <a:r>
              <a:rPr lang="ko-KR" altLang="en-US" sz="2000" dirty="0"/>
              <a:t> 제공하는 모듈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2. 사용자 정의 모듈: 직접 만들어서 사용하는 모듈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3. </a:t>
            </a:r>
            <a:r>
              <a:rPr lang="ko-KR" altLang="en-US" sz="2000" dirty="0" err="1"/>
              <a:t>써드</a:t>
            </a:r>
            <a:r>
              <a:rPr lang="ko-KR" altLang="en-US" sz="2000" dirty="0"/>
              <a:t> 파티(</a:t>
            </a:r>
            <a:r>
              <a:rPr lang="ko-KR" altLang="en-US" sz="2000" dirty="0" err="1"/>
              <a:t>3rd</a:t>
            </a:r>
            <a:r>
              <a:rPr lang="ko-KR" altLang="en-US" sz="2000" dirty="0"/>
              <a:t> </a:t>
            </a:r>
            <a:r>
              <a:rPr lang="ko-KR" altLang="en-US" sz="2000" dirty="0" err="1"/>
              <a:t>Party</a:t>
            </a:r>
            <a:r>
              <a:rPr lang="ko-KR" altLang="en-US" sz="2000" dirty="0"/>
              <a:t>) 모듈: 외부 회사나 단체가 제공하는 모듈</a:t>
            </a:r>
          </a:p>
        </p:txBody>
      </p:sp>
      <p:sp>
        <p:nvSpPr>
          <p:cNvPr id="10" name="모서리가 둥근 사각형 설명선 5">
            <a:extLst>
              <a:ext uri="{FF2B5EF4-FFF2-40B4-BE49-F238E27FC236}">
                <a16:creationId xmlns:a16="http://schemas.microsoft.com/office/drawing/2014/main" id="{9B2ED96B-CDB1-440B-BF09-C6852E9D6AC7}"/>
              </a:ext>
            </a:extLst>
          </p:cNvPr>
          <p:cNvSpPr/>
          <p:nvPr/>
        </p:nvSpPr>
        <p:spPr>
          <a:xfrm>
            <a:off x="5537524" y="5063235"/>
            <a:ext cx="3351571" cy="939630"/>
          </a:xfrm>
          <a:prstGeom prst="wedgeRoundRectCallout">
            <a:avLst>
              <a:gd name="adj1" fmla="val -32035"/>
              <a:gd name="adj2" fmla="val -68169"/>
              <a:gd name="adj3" fmla="val 16667"/>
            </a:avLst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2DA2BF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파이썬이 막강한 이유</a:t>
            </a:r>
            <a:r>
              <a:rPr lang="en-US" altLang="ko-KR" kern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!</a:t>
            </a:r>
          </a:p>
          <a:p>
            <a:pPr marL="0" marR="0" lvl="0" indent="0" algn="ctr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써드 파티 모듈이 강하기 때문</a:t>
            </a:r>
            <a:endParaRPr kumimoji="0" lang="en-US" altLang="ko-KR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72759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28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1A32729-B8AB-45D9-93DE-FB8C0D602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수학과 관련된 함수를 모아놓은 </a:t>
            </a:r>
            <a:r>
              <a:rPr lang="en-US" altLang="ko-KR"/>
              <a:t>math </a:t>
            </a:r>
            <a:r>
              <a:rPr lang="ko-KR" altLang="en-US"/>
              <a:t>모듈</a:t>
            </a:r>
          </a:p>
          <a:p>
            <a:pPr lvl="1"/>
            <a:r>
              <a:rPr lang="en-US" altLang="ko-KR"/>
              <a:t>dir( ) </a:t>
            </a:r>
            <a:r>
              <a:rPr lang="ko-KR" altLang="en-US"/>
              <a:t>함수는 모듈 안의 함수들과 변수들 리스트를 출력함</a:t>
            </a:r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5DD4FD2-B0AE-41A7-83E2-2DF47983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모듈 사용하기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7C5C8F-850D-41A6-A0FF-6AD67673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1746D-3A71-4698-BCEC-09B22F3AB260}"/>
              </a:ext>
            </a:extLst>
          </p:cNvPr>
          <p:cNvSpPr txBox="1"/>
          <p:nvPr/>
        </p:nvSpPr>
        <p:spPr>
          <a:xfrm>
            <a:off x="760909" y="2407719"/>
            <a:ext cx="7488832" cy="70788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b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dir</a:t>
            </a:r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24718B-ED24-4282-B925-6B77DDA81FDE}"/>
              </a:ext>
            </a:extLst>
          </p:cNvPr>
          <p:cNvSpPr txBox="1"/>
          <p:nvPr/>
        </p:nvSpPr>
        <p:spPr>
          <a:xfrm>
            <a:off x="760909" y="3399534"/>
            <a:ext cx="7488832" cy="255454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/>
              <a:t>['__doc__', '__loader__', '__name__', '__package__', '__spec__', 'acos', 'acosh', 'asin', 'asinh', 'atan', 'atan2', 'atanh', 'ceil', 'comb', 'copysign', 'cos', 'cosh', 'degrees', 'dist', 'e', 'erf', 'erfc', 'exp', 'expm1', 'fabs', 'factorial', 'floor', 'fmod', 'frexp', 'fsum', 'gamma', 'gcd', 'hypot', 'inf', 'isclose', 'isfinite', 'isinf', 'isnan', 'isqrt', 'lcm', 'ldexp', 'lgamma', 'log', 'log10', 'log1p', 'log2', 'modf', 'nan', 'nextafter', 'perm', </a:t>
            </a:r>
          </a:p>
          <a:p>
            <a:r>
              <a:rPr lang="en-US" altLang="ko-KR" sz="2000"/>
              <a:t>'pi', 'pow', 'prod', 'radians', 'remainder', 'sin', 'sinh', 'sqrt', 'tan', 'tanh', 'tau', 'trunc', 'ulp']</a:t>
            </a:r>
            <a:endParaRPr lang="en-US" altLang="ko-KR" sz="200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46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0F6A509-F59E-4284-AB5B-A094F92F9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편리한 함수들을 쉽게 사용할수 있다</a:t>
            </a:r>
            <a:r>
              <a:rPr lang="en-US" altLang="ko-KR"/>
              <a:t>!</a:t>
            </a:r>
          </a:p>
          <a:p>
            <a:pPr lvl="1"/>
            <a:r>
              <a:rPr lang="en-US" altLang="ko-KR"/>
              <a:t>factorial </a:t>
            </a:r>
            <a:r>
              <a:rPr lang="ko-KR" altLang="en-US"/>
              <a:t>구하기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EBC9AC0-7EDD-46DE-8949-B27D65DC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모듈 사용하기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912DDB-A8E6-4718-A7A5-3E55261AD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CE965-3C6F-4A26-ADBF-CFBB66C6C2E2}"/>
              </a:ext>
            </a:extLst>
          </p:cNvPr>
          <p:cNvSpPr txBox="1"/>
          <p:nvPr/>
        </p:nvSpPr>
        <p:spPr>
          <a:xfrm>
            <a:off x="326321" y="2491839"/>
            <a:ext cx="3973016" cy="230832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factorial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*=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'5! ='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factorial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9C0A4-EC33-45EA-8852-6F24D4A66667}"/>
              </a:ext>
            </a:extLst>
          </p:cNvPr>
          <p:cNvSpPr txBox="1"/>
          <p:nvPr/>
        </p:nvSpPr>
        <p:spPr>
          <a:xfrm>
            <a:off x="4466003" y="2496251"/>
            <a:ext cx="4551526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'5! = '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factorial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8F2330-0D3B-404F-A935-52938C8BA844}"/>
              </a:ext>
            </a:extLst>
          </p:cNvPr>
          <p:cNvSpPr txBox="1"/>
          <p:nvPr/>
        </p:nvSpPr>
        <p:spPr>
          <a:xfrm>
            <a:off x="326321" y="5120805"/>
            <a:ext cx="8616994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/>
              <a:t>5! =  120</a:t>
            </a:r>
            <a:endParaRPr lang="en-US" altLang="ko-KR" sz="200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02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09852CD-A9C3-4F56-9E9C-340ED9805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모듈 안에서 특정 함수만 불러오기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r>
              <a:rPr lang="en-US" altLang="ko-KR" dirty="0"/>
              <a:t>: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import</a:t>
            </a:r>
            <a:r>
              <a:rPr lang="ko-KR" altLang="en-US" dirty="0"/>
              <a:t>된 함수 호출 시 ＂함수이름＂ 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094B97-E781-4641-A856-E881D5A5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모듈 안에서 특정 함수만 불러오기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84DC42-F606-4CA0-9411-26743E24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9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47224DC-F2A5-44FD-9845-A6B60D980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498801"/>
              </p:ext>
            </p:extLst>
          </p:nvPr>
        </p:nvGraphicFramePr>
        <p:xfrm>
          <a:off x="1912702" y="1728089"/>
          <a:ext cx="4183298" cy="434086"/>
        </p:xfrm>
        <a:graphic>
          <a:graphicData uri="http://schemas.openxmlformats.org/drawingml/2006/table">
            <a:tbl>
              <a:tblPr>
                <a:gradFill rotWithShape="1">
                  <a:gsLst>
                    <a:gs pos="0">
                      <a:srgbClr val="2DA2BF">
                        <a:tint val="62000"/>
                        <a:satMod val="180000"/>
                      </a:srgbClr>
                    </a:gs>
                    <a:gs pos="65000">
                      <a:srgbClr val="2DA2BF">
                        <a:tint val="32000"/>
                        <a:satMod val="250000"/>
                      </a:srgbClr>
                    </a:gs>
                    <a:gs pos="100000">
                      <a:srgbClr val="2DA2BF">
                        <a:tint val="23000"/>
                        <a:satMod val="300000"/>
                      </a:srgbClr>
                    </a:gs>
                  </a:gsLst>
                  <a:lin ang="16200000" scaled="0"/>
                </a:gradFill>
                <a:effectLst>
                  <a:outerShdw blurRad="50800" dist="38100" dir="5400000" rotWithShape="0">
                    <a:srgbClr val="000000">
                      <a:alpha val="35000"/>
                    </a:srgbClr>
                  </a:outerShdw>
                </a:effectLst>
              </a:tblPr>
              <a:tblGrid>
                <a:gridCol w="4183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>
                          <a:solidFill>
                            <a:srgbClr val="000000"/>
                          </a:solidFill>
                          <a:latin typeface="+mn-ea"/>
                        </a:rPr>
                        <a:t>from </a:t>
                      </a:r>
                      <a:r>
                        <a:rPr lang="ko-KR" altLang="en-US" sz="2000" kern="0">
                          <a:solidFill>
                            <a:srgbClr val="000000"/>
                          </a:solidFill>
                          <a:latin typeface="+mn-ea"/>
                        </a:rPr>
                        <a:t>모듈이름 </a:t>
                      </a:r>
                      <a:r>
                        <a:rPr lang="en-US" altLang="ko-KR" sz="2000" kern="0">
                          <a:solidFill>
                            <a:srgbClr val="000000"/>
                          </a:solidFill>
                          <a:latin typeface="+mn-ea"/>
                        </a:rPr>
                        <a:t>import</a:t>
                      </a:r>
                      <a:r>
                        <a:rPr lang="ko-KR" altLang="en-US" sz="2000" kern="0">
                          <a:solidFill>
                            <a:srgbClr val="000000"/>
                          </a:solidFill>
                          <a:latin typeface="+mn-ea"/>
                        </a:rPr>
                        <a:t> 함수이름</a:t>
                      </a:r>
                      <a:endParaRPr lang="en-US" altLang="ko-KR" sz="2000" kern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rgbClr val="2DA2BF"/>
                      </a:solidFill>
                      <a:prstDash val="solid"/>
                    </a:lnL>
                    <a:lnR w="9525" cap="flat" cmpd="sng" algn="ctr">
                      <a:solidFill>
                        <a:srgbClr val="2DA2BF"/>
                      </a:solidFill>
                      <a:prstDash val="solid"/>
                    </a:lnR>
                    <a:lnT w="9525" cap="flat" cmpd="sng" algn="ctr">
                      <a:solidFill>
                        <a:srgbClr val="2DA2BF"/>
                      </a:solidFill>
                      <a:prstDash val="solid"/>
                    </a:lnT>
                    <a:lnB w="9525" cap="flat" cmpd="sng" algn="ctr">
                      <a:solidFill>
                        <a:srgbClr val="2DA2B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1914CD-9F94-42B4-AC93-7F2972B0DB01}"/>
              </a:ext>
            </a:extLst>
          </p:cNvPr>
          <p:cNvSpPr txBox="1"/>
          <p:nvPr/>
        </p:nvSpPr>
        <p:spPr>
          <a:xfrm>
            <a:off x="827584" y="3620792"/>
            <a:ext cx="7488832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factorial</a:t>
            </a:r>
            <a:endParaRPr lang="en-US" altLang="ko-KR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A31515"/>
                </a:solidFill>
                <a:latin typeface="Consolas" panose="020B0609020204030204" pitchFamily="49" charset="0"/>
              </a:rPr>
              <a:t>‘5! = '</a:t>
            </a:r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factorial</a:t>
            </a:r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C6A32-2A8A-4EC8-981C-5B3D44CA16D7}"/>
              </a:ext>
            </a:extLst>
          </p:cNvPr>
          <p:cNvSpPr txBox="1"/>
          <p:nvPr/>
        </p:nvSpPr>
        <p:spPr>
          <a:xfrm>
            <a:off x="827584" y="4829176"/>
            <a:ext cx="7488832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/>
              <a:t>5! =  120</a:t>
            </a:r>
            <a:endParaRPr lang="en-US" altLang="ko-KR" sz="200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89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6476</TotalTime>
  <Words>3860</Words>
  <Application>Microsoft Office PowerPoint</Application>
  <PresentationFormat>화면 슬라이드 쇼(4:3)</PresentationFormat>
  <Paragraphs>703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71" baseType="lpstr">
      <vt:lpstr>N_Code</vt:lpstr>
      <vt:lpstr>굴림</vt:lpstr>
      <vt:lpstr>맑은 고딕</vt:lpstr>
      <vt:lpstr>Arial</vt:lpstr>
      <vt:lpstr>Calibri</vt:lpstr>
      <vt:lpstr>Calibri Light</vt:lpstr>
      <vt:lpstr>Consolas</vt:lpstr>
      <vt:lpstr>Lucida Sans Unicode</vt:lpstr>
      <vt:lpstr>Wingdings</vt:lpstr>
      <vt:lpstr>Wingdings 3</vt:lpstr>
      <vt:lpstr>Office 테마</vt:lpstr>
      <vt:lpstr>컴퓨팅사고와 SW코딩</vt:lpstr>
      <vt:lpstr>예제 실습 진행하면서</vt:lpstr>
      <vt:lpstr>모듈의 개념 이해와 활용</vt:lpstr>
      <vt:lpstr>모듈의 필요성</vt:lpstr>
      <vt:lpstr>모듈</vt:lpstr>
      <vt:lpstr>모듈</vt:lpstr>
      <vt:lpstr>모듈 사용하기</vt:lpstr>
      <vt:lpstr>모듈 사용하기</vt:lpstr>
      <vt:lpstr>모듈 안에서 특정 함수만 불러오기</vt:lpstr>
      <vt:lpstr>모듈 안에서 특정 함수만 불러오기</vt:lpstr>
      <vt:lpstr>모듈 안에서 특정 함수만 불러오기</vt:lpstr>
      <vt:lpstr>모듈의 안의 모든 것 불러오기</vt:lpstr>
      <vt:lpstr>모듈의 안의 모든 것 불러오기</vt:lpstr>
      <vt:lpstr>모듈 / 함수 이름에 별명 붙이기</vt:lpstr>
      <vt:lpstr>모듈 / 함수 이름에 별명 붙이기</vt:lpstr>
      <vt:lpstr>모듈 / 함수 이름에 별명 붙이기</vt:lpstr>
      <vt:lpstr>모듈을 해제하고 싶으면</vt:lpstr>
      <vt:lpstr>모듈 만들기</vt:lpstr>
      <vt:lpstr>모듈 만들기</vt:lpstr>
      <vt:lpstr>모듈 만들기</vt:lpstr>
      <vt:lpstr>모듈 만들기</vt:lpstr>
      <vt:lpstr>__name__ 변수</vt:lpstr>
      <vt:lpstr>__name__ 변수</vt:lpstr>
      <vt:lpstr>__name__ 변수</vt:lpstr>
      <vt:lpstr>__name__ 변수</vt:lpstr>
      <vt:lpstr>__name__ 변수</vt:lpstr>
      <vt:lpstr>표준 모듈</vt:lpstr>
      <vt:lpstr>random 모듈</vt:lpstr>
      <vt:lpstr>random 모듈</vt:lpstr>
      <vt:lpstr>random 모듈</vt:lpstr>
      <vt:lpstr>sys 모듈</vt:lpstr>
      <vt:lpstr>sys 모듈</vt:lpstr>
      <vt:lpstr>sys 모듈</vt:lpstr>
      <vt:lpstr>sys 모듈</vt:lpstr>
      <vt:lpstr>os 모듈</vt:lpstr>
      <vt:lpstr>os 모듈</vt:lpstr>
      <vt:lpstr>os 모듈</vt:lpstr>
      <vt:lpstr>os 모듈</vt:lpstr>
      <vt:lpstr>time 모듈</vt:lpstr>
      <vt:lpstr>time 모듈</vt:lpstr>
      <vt:lpstr>time 모듈</vt:lpstr>
      <vt:lpstr>time 모듈</vt:lpstr>
      <vt:lpstr>time 모듈</vt:lpstr>
      <vt:lpstr>time 모듈</vt:lpstr>
      <vt:lpstr>time 모듈</vt:lpstr>
      <vt:lpstr>time 모듈</vt:lpstr>
      <vt:lpstr>datetime 모듈</vt:lpstr>
      <vt:lpstr>datetime 모듈</vt:lpstr>
      <vt:lpstr>datetime 모듈</vt:lpstr>
      <vt:lpstr>datetime 모듈</vt:lpstr>
      <vt:lpstr>calendar 모듈</vt:lpstr>
      <vt:lpstr>calendar 모듈</vt:lpstr>
      <vt:lpstr>써드 파티(3rd Party) 모듈</vt:lpstr>
      <vt:lpstr>Matplotlib 모듈</vt:lpstr>
      <vt:lpstr>Matplotlib 모듈</vt:lpstr>
      <vt:lpstr>Matplotlib 모듈</vt:lpstr>
      <vt:lpstr>Matplotlib 모듈</vt:lpstr>
      <vt:lpstr>Matplotlib 모듈</vt:lpstr>
      <vt:lpstr>Matplotlib 모듈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Howork</dc:creator>
  <cp:lastModifiedBy>Min Woo Choi</cp:lastModifiedBy>
  <cp:revision>188</cp:revision>
  <cp:lastPrinted>2021-12-29T00:16:45Z</cp:lastPrinted>
  <dcterms:created xsi:type="dcterms:W3CDTF">2021-12-28T23:45:20Z</dcterms:created>
  <dcterms:modified xsi:type="dcterms:W3CDTF">2022-01-06T15:00:50Z</dcterms:modified>
</cp:coreProperties>
</file>