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72"/>
  </p:notesMasterIdLst>
  <p:handoutMasterIdLst>
    <p:handoutMasterId r:id="rId73"/>
  </p:handoutMasterIdLst>
  <p:sldIdLst>
    <p:sldId id="256" r:id="rId3"/>
    <p:sldId id="258" r:id="rId4"/>
    <p:sldId id="1701" r:id="rId5"/>
    <p:sldId id="1702" r:id="rId6"/>
    <p:sldId id="1492" r:id="rId7"/>
    <p:sldId id="1469" r:id="rId8"/>
    <p:sldId id="1494" r:id="rId9"/>
    <p:sldId id="1495" r:id="rId10"/>
    <p:sldId id="1470" r:id="rId11"/>
    <p:sldId id="1496" r:id="rId12"/>
    <p:sldId id="1403" r:id="rId13"/>
    <p:sldId id="1404" r:id="rId14"/>
    <p:sldId id="1405" r:id="rId15"/>
    <p:sldId id="1406" r:id="rId16"/>
    <p:sldId id="1407" r:id="rId17"/>
    <p:sldId id="1408" r:id="rId18"/>
    <p:sldId id="1409" r:id="rId19"/>
    <p:sldId id="1430" r:id="rId20"/>
    <p:sldId id="1410" r:id="rId21"/>
    <p:sldId id="1456" r:id="rId22"/>
    <p:sldId id="1411" r:id="rId23"/>
    <p:sldId id="1457" r:id="rId24"/>
    <p:sldId id="1459" r:id="rId25"/>
    <p:sldId id="1460" r:id="rId26"/>
    <p:sldId id="1413" r:id="rId27"/>
    <p:sldId id="1412" r:id="rId28"/>
    <p:sldId id="1416" r:id="rId29"/>
    <p:sldId id="1417" r:id="rId30"/>
    <p:sldId id="1418" r:id="rId31"/>
    <p:sldId id="1419" r:id="rId32"/>
    <p:sldId id="1420" r:id="rId33"/>
    <p:sldId id="1415" r:id="rId34"/>
    <p:sldId id="1424" r:id="rId35"/>
    <p:sldId id="1421" r:id="rId36"/>
    <p:sldId id="1422" r:id="rId37"/>
    <p:sldId id="1425" r:id="rId38"/>
    <p:sldId id="1426" r:id="rId39"/>
    <p:sldId id="1427" r:id="rId40"/>
    <p:sldId id="1431" r:id="rId41"/>
    <p:sldId id="1428" r:id="rId42"/>
    <p:sldId id="1423" r:id="rId43"/>
    <p:sldId id="1445" r:id="rId44"/>
    <p:sldId id="1446" r:id="rId45"/>
    <p:sldId id="1447" r:id="rId46"/>
    <p:sldId id="1434" r:id="rId47"/>
    <p:sldId id="1435" r:id="rId48"/>
    <p:sldId id="1432" r:id="rId49"/>
    <p:sldId id="1433" r:id="rId50"/>
    <p:sldId id="1400" r:id="rId51"/>
    <p:sldId id="1439" r:id="rId52"/>
    <p:sldId id="1401" r:id="rId53"/>
    <p:sldId id="1440" r:id="rId54"/>
    <p:sldId id="1436" r:id="rId55"/>
    <p:sldId id="1437" r:id="rId56"/>
    <p:sldId id="1438" r:id="rId57"/>
    <p:sldId id="1448" r:id="rId58"/>
    <p:sldId id="1449" r:id="rId59"/>
    <p:sldId id="1450" r:id="rId60"/>
    <p:sldId id="1443" r:id="rId61"/>
    <p:sldId id="1451" r:id="rId62"/>
    <p:sldId id="1453" r:id="rId63"/>
    <p:sldId id="1452" r:id="rId64"/>
    <p:sldId id="1454" r:id="rId65"/>
    <p:sldId id="1462" r:id="rId66"/>
    <p:sldId id="1463" r:id="rId67"/>
    <p:sldId id="1464" r:id="rId68"/>
    <p:sldId id="1466" r:id="rId69"/>
    <p:sldId id="1467" r:id="rId70"/>
    <p:sldId id="260" r:id="rId7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92" autoAdjust="0"/>
    <p:restoredTop sz="94504" autoAdjust="0"/>
  </p:normalViewPr>
  <p:slideViewPr>
    <p:cSldViewPr>
      <p:cViewPr varScale="1">
        <p:scale>
          <a:sx n="123" d="100"/>
          <a:sy n="123" d="100"/>
        </p:scale>
        <p:origin x="1253" y="96"/>
      </p:cViewPr>
      <p:guideLst>
        <p:guide orient="horz" pos="981"/>
        <p:guide orient="horz" pos="912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6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827D7F-7BEC-4DE7-8F81-513A33DBE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B5AF5C-4370-498A-8349-4C31E4447C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F43F5-23A6-4AA6-B4F6-B14D2822D97A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16C2F-C31E-462E-911B-F82069F319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DCC700-BA3E-4F8A-ABB4-5F2DC9B52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8BE5-A7F8-4240-B2F6-231E71C5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98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FE5D638-838C-4871-B4F7-0053A62A0D0A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D8AD2F6-256C-4214-86F8-79EA875AA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0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AD2F6-256C-4214-86F8-79EA875AA61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5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9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19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575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96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800" b="1" smtClean="0"/>
            </a:lvl1pPr>
            <a:lvl2pPr>
              <a:defRPr lang="ko-KR" altLang="en-US" sz="1600" smtClean="0"/>
            </a:lvl2pPr>
            <a:lvl3pPr>
              <a:defRPr lang="ko-KR" altLang="en-US" sz="1400" smtClean="0"/>
            </a:lvl3pPr>
            <a:lvl4pPr>
              <a:defRPr lang="ko-KR" altLang="en-US" sz="1200" smtClean="0"/>
            </a:lvl4pPr>
            <a:lvl5pPr>
              <a:defRPr lang="en-US" sz="1200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7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2017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70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4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24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20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77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5022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BB06-4BBC-4805-ABA0-8D2CFD24F84A}" type="datetime1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41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2BDD-1DC6-4F5F-AAB5-615F03D86C7B}" type="datetime1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9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24A1-D0FB-4EE1-91D6-CCF9B70DA34A}" type="datetime1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1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98F4EB-0DD9-4282-AFF2-A56CF4B742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D7DCE8-E371-4428-B5C8-D12EC56F28D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6E59623-D4D1-4865-A1EE-D25EE294B6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2700"/>
            <a:ext cx="9144000" cy="1246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F221FD-AC0E-4696-83C6-ECB3E08A3A7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964" y="36476"/>
            <a:ext cx="1027376" cy="459206"/>
          </a:xfrm>
          <a:prstGeom prst="rect">
            <a:avLst/>
          </a:prstGeom>
        </p:spPr>
      </p:pic>
      <p:sp>
        <p:nvSpPr>
          <p:cNvPr id="13" name="제목 6">
            <a:extLst>
              <a:ext uri="{FF2B5EF4-FFF2-40B4-BE49-F238E27FC236}">
                <a16:creationId xmlns:a16="http://schemas.microsoft.com/office/drawing/2014/main" id="{82C94F7A-C6E3-40AC-9B37-95F6C3C4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138ED55B-DFC1-4FA0-A363-8AD05D248A88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2965-9837-4946-AF32-282D8ED5FAB7}" type="datetime1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4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8A7-4E05-4131-ADDC-473DC66237CD}" type="datetime1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A5A-7092-4069-AD39-1C867902EF12}" type="datetime1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1A4073B-FD97-46CE-8F83-F994520B4C8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6BD0333B-3DE1-4047-9056-8989378AD8D7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lang="en-US" altLang="en-US" sz="4200" b="1" kern="1200" dirty="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n-lt"/>
          <a:ea typeface="+mn-ea"/>
          <a:cs typeface="+mn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A9D-98AC-4339-97CD-9F1AA18E0633}" type="datetime1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7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9A0C-F13B-4BA4-980D-95111BDF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909" y="3429000"/>
            <a:ext cx="7888180" cy="1006045"/>
          </a:xfrm>
        </p:spPr>
        <p:txBody>
          <a:bodyPr/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컴퓨팅사고와 </a:t>
            </a:r>
            <a:r>
              <a:rPr lang="en-US" altLang="ko-KR" dirty="0">
                <a:sym typeface="Wingdings" panose="05000000000000000000" pitchFamily="2" charset="2"/>
              </a:rPr>
              <a:t>SW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20448-99F5-4F18-B514-F1473C346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891141"/>
            <a:ext cx="9143999" cy="75810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latin typeface="+mn-ea"/>
              </a:rPr>
              <a:t>SW</a:t>
            </a:r>
            <a:r>
              <a:rPr lang="ko-KR" altLang="en-US" dirty="0">
                <a:latin typeface="+mn-ea"/>
              </a:rPr>
              <a:t>코딩과 프로그래밍 언어</a:t>
            </a:r>
          </a:p>
        </p:txBody>
      </p:sp>
    </p:spTree>
    <p:extLst>
      <p:ext uri="{BB962C8B-B14F-4D97-AF65-F5344CB8AC3E}">
        <p14:creationId xmlns:p14="http://schemas.microsoft.com/office/powerpoint/2010/main" val="14256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49D3988-905D-4116-A5C4-355B4D2D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컴퓨터 프로그램</a:t>
            </a:r>
            <a:r>
              <a:rPr lang="ko-KR" altLang="en-US" dirty="0"/>
              <a:t>을 작성할 수 있는</a:t>
            </a:r>
            <a:endParaRPr lang="en-US" altLang="ko-KR" dirty="0"/>
          </a:p>
          <a:p>
            <a:pPr marL="109728" indent="0">
              <a:buNone/>
            </a:pPr>
            <a:r>
              <a:rPr lang="ko-KR" altLang="en-US" dirty="0"/>
              <a:t>  유명한 </a:t>
            </a:r>
            <a:r>
              <a:rPr lang="ko-KR" altLang="en-US" b="1" dirty="0">
                <a:solidFill>
                  <a:srgbClr val="FF0000"/>
                </a:solidFill>
              </a:rPr>
              <a:t>대화형</a:t>
            </a:r>
            <a:r>
              <a:rPr lang="en-US" altLang="ko-KR" dirty="0"/>
              <a:t>(</a:t>
            </a:r>
            <a:r>
              <a:rPr lang="ko-KR" altLang="en-US" dirty="0"/>
              <a:t>인터프리터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프로그래밍 언어</a:t>
            </a:r>
            <a:r>
              <a:rPr lang="ko-KR" altLang="en-US" dirty="0"/>
              <a:t>인  </a:t>
            </a: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 </a:t>
            </a:r>
            <a:r>
              <a:rPr lang="ko-KR" altLang="en-US" b="1" dirty="0" err="1">
                <a:solidFill>
                  <a:srgbClr val="FF0000"/>
                </a:solidFill>
              </a:rPr>
              <a:t>파이썬</a:t>
            </a:r>
            <a:r>
              <a:rPr lang="ko-KR" altLang="en-US" dirty="0" err="1"/>
              <a:t>을</a:t>
            </a:r>
            <a:r>
              <a:rPr lang="ko-KR" altLang="en-US" dirty="0"/>
              <a:t> 이용</a:t>
            </a: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rgbClr val="FF0000"/>
                </a:solidFill>
              </a:rPr>
              <a:t>SW</a:t>
            </a:r>
            <a:r>
              <a:rPr lang="ko-KR" altLang="en-US" b="1" dirty="0">
                <a:solidFill>
                  <a:srgbClr val="FF0000"/>
                </a:solidFill>
              </a:rPr>
              <a:t>코딩</a:t>
            </a:r>
            <a:r>
              <a:rPr lang="ko-KR" altLang="en-US" dirty="0"/>
              <a:t> 능력과 </a:t>
            </a:r>
            <a:r>
              <a:rPr lang="ko-KR" altLang="en-US" b="1" dirty="0">
                <a:solidFill>
                  <a:srgbClr val="FF0000"/>
                </a:solidFill>
              </a:rPr>
              <a:t>컴퓨팅사고력</a:t>
            </a:r>
            <a:r>
              <a:rPr lang="ko-KR" altLang="en-US" dirty="0"/>
              <a:t>을 키워보자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ACECCF-5192-4B24-9F64-3CE6EDD3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그래서 우리는</a:t>
            </a:r>
          </a:p>
        </p:txBody>
      </p:sp>
    </p:spTree>
    <p:extLst>
      <p:ext uri="{BB962C8B-B14F-4D97-AF65-F5344CB8AC3E}">
        <p14:creationId xmlns:p14="http://schemas.microsoft.com/office/powerpoint/2010/main" val="190151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016B9C1-70D5-44D1-9DEB-F42D2AEF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어떤 일의 진행계획이나 순서를 의미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컴퓨터 프로그램</a:t>
            </a:r>
            <a:endParaRPr lang="en-US" altLang="ko-KR" dirty="0"/>
          </a:p>
          <a:p>
            <a:pPr lvl="1"/>
            <a:r>
              <a:rPr lang="ko-KR" altLang="en-US" dirty="0"/>
              <a:t>컴퓨터에게 일을 시키기 위해 사람이 컴퓨터에게 내리는 명령어 리스트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2295B2-B9DD-4E23-8393-53124EF9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 프로그램</a:t>
            </a:r>
          </a:p>
        </p:txBody>
      </p:sp>
      <p:sp>
        <p:nvSpPr>
          <p:cNvPr id="4" name="모서리가 둥근 사각형 설명선 5">
            <a:extLst>
              <a:ext uri="{FF2B5EF4-FFF2-40B4-BE49-F238E27FC236}">
                <a16:creationId xmlns:a16="http://schemas.microsoft.com/office/drawing/2014/main" id="{7E469AB7-D179-4658-85EF-228279372405}"/>
              </a:ext>
            </a:extLst>
          </p:cNvPr>
          <p:cNvSpPr/>
          <p:nvPr/>
        </p:nvSpPr>
        <p:spPr>
          <a:xfrm>
            <a:off x="5652120" y="739241"/>
            <a:ext cx="3240360" cy="1224136"/>
          </a:xfrm>
          <a:prstGeom prst="wedgeRoundRectCallout">
            <a:avLst>
              <a:gd name="adj1" fmla="val -57816"/>
              <a:gd name="adj2" fmla="val 2575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IT</a:t>
            </a:r>
            <a:r>
              <a:rPr lang="ko-KR" altLang="en-US" dirty="0"/>
              <a:t>분야가 아닌 경우에도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dirty="0"/>
              <a:t>‘</a:t>
            </a:r>
            <a:r>
              <a:rPr lang="ko-KR" altLang="en-US" dirty="0"/>
              <a:t>프로그램</a:t>
            </a:r>
            <a:r>
              <a:rPr lang="en-US" altLang="ko-KR" dirty="0"/>
              <a:t>’</a:t>
            </a:r>
            <a:r>
              <a:rPr lang="ko-KR" altLang="en-US" dirty="0"/>
              <a:t>이라는 용어가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사용되지요</a:t>
            </a:r>
            <a:endParaRPr lang="en-US" altLang="ko-KR" dirty="0"/>
          </a:p>
        </p:txBody>
      </p:sp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263F62FD-99D5-4506-8374-D6B51315CD0A}"/>
              </a:ext>
            </a:extLst>
          </p:cNvPr>
          <p:cNvSpPr/>
          <p:nvPr/>
        </p:nvSpPr>
        <p:spPr>
          <a:xfrm>
            <a:off x="5734472" y="4894624"/>
            <a:ext cx="2952328" cy="1224136"/>
          </a:xfrm>
          <a:prstGeom prst="wedgeRoundRectCallout">
            <a:avLst>
              <a:gd name="adj1" fmla="val -56346"/>
              <a:gd name="adj2" fmla="val -19379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일종의 작업 지시서 같은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개념으로 이해하면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425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3D3E499-4255-462F-AC83-FF3F61AF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그런데 문제는 컴퓨터</a:t>
            </a:r>
            <a:r>
              <a:rPr lang="en-US" altLang="ko-KR" dirty="0"/>
              <a:t>(CPU)</a:t>
            </a:r>
            <a:r>
              <a:rPr lang="ko-KR" altLang="en-US" dirty="0"/>
              <a:t>는 사람의 언어를 이해할 수 없다는 것</a:t>
            </a:r>
            <a:endParaRPr lang="en-US" altLang="ko-KR" dirty="0"/>
          </a:p>
          <a:p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컴퓨터는 기계어</a:t>
            </a:r>
            <a:r>
              <a:rPr lang="en-US" altLang="ko-KR" dirty="0">
                <a:sym typeface="Wingdings" panose="05000000000000000000" pitchFamily="2" charset="2"/>
              </a:rPr>
              <a:t>(Machine Language)</a:t>
            </a:r>
            <a:r>
              <a:rPr lang="ko-KR" altLang="en-US" dirty="0">
                <a:sym typeface="Wingdings" panose="05000000000000000000" pitchFamily="2" charset="2"/>
              </a:rPr>
              <a:t>만 이해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</a:t>
            </a:r>
            <a:r>
              <a:rPr lang="ko-KR" altLang="en-US" dirty="0">
                <a:sym typeface="Wingdings" panose="05000000000000000000" pitchFamily="2" charset="2"/>
              </a:rPr>
              <a:t>할 수 있다</a:t>
            </a:r>
            <a:r>
              <a:rPr lang="en-US" altLang="ko-KR" dirty="0">
                <a:sym typeface="Wingdings" panose="05000000000000000000" pitchFamily="2" charset="2"/>
              </a:rPr>
              <a:t>!!!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7EC902-3A81-49F0-9212-C0FE2D34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</p:spTree>
    <p:extLst>
      <p:ext uri="{BB962C8B-B14F-4D97-AF65-F5344CB8AC3E}">
        <p14:creationId xmlns:p14="http://schemas.microsoft.com/office/powerpoint/2010/main" val="4035159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C0F1A3-F96B-4711-8F11-BE4F7C23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기계어</a:t>
            </a:r>
            <a:r>
              <a:rPr lang="en-US" altLang="ko-KR" dirty="0"/>
              <a:t> : </a:t>
            </a:r>
            <a:r>
              <a:rPr lang="ko-KR" altLang="en-US" dirty="0"/>
              <a:t>컴퓨터</a:t>
            </a:r>
            <a:r>
              <a:rPr lang="en-US" altLang="ko-KR" dirty="0"/>
              <a:t>(CPU)</a:t>
            </a:r>
            <a:r>
              <a:rPr lang="ko-KR" altLang="en-US" dirty="0"/>
              <a:t>가 알아듣는 유일한 언어</a:t>
            </a:r>
            <a:endParaRPr lang="en-US" altLang="ko-KR" dirty="0"/>
          </a:p>
          <a:p>
            <a:r>
              <a:rPr lang="ko-KR" altLang="en-US" dirty="0"/>
              <a:t>기계어는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로만 구성된다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9C4804-5DCC-48AB-B72B-1B2B6A9C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기계어</a:t>
            </a: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073ADC18-3B32-42A1-8FE9-060F996388D7}"/>
              </a:ext>
            </a:extLst>
          </p:cNvPr>
          <p:cNvSpPr/>
          <p:nvPr/>
        </p:nvSpPr>
        <p:spPr>
          <a:xfrm>
            <a:off x="5580112" y="5275745"/>
            <a:ext cx="3312368" cy="1224136"/>
          </a:xfrm>
          <a:prstGeom prst="wedgeRoundRectCallout">
            <a:avLst>
              <a:gd name="adj1" fmla="val -31904"/>
              <a:gd name="adj2" fmla="val -66843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진짜 초기에는 기계어를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사용하여 프로그램해야 했다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엄청 고생했겠지</a:t>
            </a:r>
            <a:r>
              <a:rPr lang="en-US" altLang="ko-KR" dirty="0"/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4BF85A-D809-4E94-A6AA-8B55DF60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068960"/>
            <a:ext cx="4066384" cy="1896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227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2BEA182-DF77-4F0D-9126-09E5C84D4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그래서 사람의 언어와 유사한 프로그래밍 언어가 개발된다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C63482-E7A5-4B14-97A3-09FE67C6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921798-ED3F-4221-A048-118AFDD2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277864"/>
            <a:ext cx="3141849" cy="1464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9CF75C-3A75-4075-8AFC-9B871E5DD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306" y="3500203"/>
            <a:ext cx="1804101" cy="966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B57EDC1-6428-4D6B-ADA2-484C857A1A78}"/>
              </a:ext>
            </a:extLst>
          </p:cNvPr>
          <p:cNvSpPr/>
          <p:nvPr/>
        </p:nvSpPr>
        <p:spPr>
          <a:xfrm>
            <a:off x="3648635" y="3663783"/>
            <a:ext cx="1324980" cy="55695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번역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597D1-F0D8-470B-8A7A-06409F59C465}"/>
              </a:ext>
            </a:extLst>
          </p:cNvPr>
          <p:cNvSpPr txBox="1"/>
          <p:nvPr/>
        </p:nvSpPr>
        <p:spPr>
          <a:xfrm>
            <a:off x="1436240" y="488883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FC9EE-048C-4270-ADDC-29094341CDE4}"/>
              </a:ext>
            </a:extLst>
          </p:cNvPr>
          <p:cNvSpPr txBox="1"/>
          <p:nvPr/>
        </p:nvSpPr>
        <p:spPr>
          <a:xfrm>
            <a:off x="6280406" y="48888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기계어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B3CEAC-1017-40C3-9B3E-314CD98DD58B}"/>
              </a:ext>
            </a:extLst>
          </p:cNvPr>
          <p:cNvSpPr txBox="1"/>
          <p:nvPr/>
        </p:nvSpPr>
        <p:spPr>
          <a:xfrm>
            <a:off x="3778583" y="33309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컴파일러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F2C525-DA9E-425E-BDF2-1EA7C589624F}"/>
              </a:ext>
            </a:extLst>
          </p:cNvPr>
          <p:cNvSpPr/>
          <p:nvPr/>
        </p:nvSpPr>
        <p:spPr>
          <a:xfrm>
            <a:off x="3716818" y="4405469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인터프리터</a:t>
            </a:r>
            <a:endParaRPr lang="ko-KR" altLang="en-US" sz="2000" dirty="0"/>
          </a:p>
        </p:txBody>
      </p:sp>
      <p:sp>
        <p:nvSpPr>
          <p:cNvPr id="14" name="모서리가 둥근 사각형 설명선 5">
            <a:extLst>
              <a:ext uri="{FF2B5EF4-FFF2-40B4-BE49-F238E27FC236}">
                <a16:creationId xmlns:a16="http://schemas.microsoft.com/office/drawing/2014/main" id="{2F60A6CA-FD46-427A-A1BD-41AF7AFC081B}"/>
              </a:ext>
            </a:extLst>
          </p:cNvPr>
          <p:cNvSpPr/>
          <p:nvPr/>
        </p:nvSpPr>
        <p:spPr>
          <a:xfrm>
            <a:off x="5778624" y="5670374"/>
            <a:ext cx="2880320" cy="1013049"/>
          </a:xfrm>
          <a:prstGeom prst="wedgeRoundRectCallout">
            <a:avLst>
              <a:gd name="adj1" fmla="val -15039"/>
              <a:gd name="adj2" fmla="val -73653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결국 </a:t>
            </a:r>
            <a:r>
              <a:rPr lang="en-US" altLang="ko-KR" sz="1600" dirty="0"/>
              <a:t>CPU</a:t>
            </a:r>
            <a:r>
              <a:rPr lang="ko-KR" altLang="en-US" sz="1600" dirty="0"/>
              <a:t>는 기계어만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이해할 수 </a:t>
            </a:r>
            <a:r>
              <a:rPr lang="ko-KR" altLang="en-US" sz="1600" dirty="0" err="1"/>
              <a:t>있으니깐</a:t>
            </a:r>
            <a:r>
              <a:rPr lang="en-US" altLang="ko-KR" sz="1600" dirty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02333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036582-44DD-4F57-9867-0E3F0B7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 언어의 분류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CCF2AF2-9693-4ED3-ADC4-5B3C486101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7584" y="2384883"/>
          <a:ext cx="7488832" cy="2088233"/>
        </p:xfrm>
        <a:graphic>
          <a:graphicData uri="http://schemas.openxmlformats.org/drawingml/2006/table">
            <a:tbl>
              <a:tblPr/>
              <a:tblGrid>
                <a:gridCol w="122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2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1200" b="0" kern="100" spc="-5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200" b="0" kern="100" spc="-5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</a:t>
                      </a:r>
                      <a:endParaRPr lang="ko-KR" altLang="en-US" sz="1200" b="0" kern="100" spc="-5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저급 언어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기계어</a:t>
                      </a:r>
                      <a:r>
                        <a:rPr lang="en-US" altLang="ko-KR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어셈블리어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하드웨어</a:t>
                      </a:r>
                      <a:r>
                        <a:rPr lang="en-US" altLang="ko-KR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</a:t>
                      </a:r>
                      <a:r>
                        <a:rPr lang="en-US" altLang="ko-KR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지향의 기계 중심 언어로</a:t>
                      </a:r>
                      <a:r>
                        <a:rPr lang="en-US" altLang="ko-KR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하드웨어와 밀접한 기능을 제어하는 프로그램을 작성하는 데 주로 사용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고급 언어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C, C++, Java, Python </a:t>
                      </a:r>
                      <a:r>
                        <a:rPr lang="ko-KR" altLang="en-US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 대부분 언어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프로그래밍하는 사람 중심 언어로</a:t>
                      </a:r>
                      <a:r>
                        <a:rPr lang="en-US" altLang="ko-KR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사람이 사용하는 기호 체계와 매우 흡사하며</a:t>
                      </a:r>
                      <a:r>
                        <a:rPr lang="en-US" altLang="ko-KR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kern="100" spc="-5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컴퓨터 기종과 관계없이 거의 동일하게 표현됨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8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707CCF0-E1D2-4DBE-8F4B-3EFA689F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컴파일러와 인터프리터의 차이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9533C6-9D6D-4577-B46A-1CC124962ACB}"/>
              </a:ext>
            </a:extLst>
          </p:cNvPr>
          <p:cNvGrpSpPr/>
          <p:nvPr/>
        </p:nvGrpSpPr>
        <p:grpSpPr>
          <a:xfrm>
            <a:off x="1225090" y="1988840"/>
            <a:ext cx="6693819" cy="3962966"/>
            <a:chOff x="1043608" y="2043488"/>
            <a:chExt cx="6693819" cy="3962966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30E8CE5-6947-434D-BC11-10C13AFB30F6}"/>
                </a:ext>
              </a:extLst>
            </p:cNvPr>
            <p:cNvSpPr/>
            <p:nvPr/>
          </p:nvSpPr>
          <p:spPr>
            <a:xfrm>
              <a:off x="1043608" y="2043488"/>
              <a:ext cx="1272555" cy="615821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고급 언어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프로그램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3BBDA95-3599-4478-A1BB-D50600EDC5EC}"/>
                </a:ext>
              </a:extLst>
            </p:cNvPr>
            <p:cNvSpPr/>
            <p:nvPr/>
          </p:nvSpPr>
          <p:spPr>
            <a:xfrm>
              <a:off x="2850696" y="2043488"/>
              <a:ext cx="1272555" cy="615821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컴파일러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436EAD3-44CE-4C7D-950F-C37DE0365D2A}"/>
                </a:ext>
              </a:extLst>
            </p:cNvPr>
            <p:cNvSpPr/>
            <p:nvPr/>
          </p:nvSpPr>
          <p:spPr>
            <a:xfrm>
              <a:off x="4657784" y="2043488"/>
              <a:ext cx="1272555" cy="615821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기계어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CF0157E1-378F-465E-9AEE-1F80E4AAC123}"/>
                </a:ext>
              </a:extLst>
            </p:cNvPr>
            <p:cNvSpPr/>
            <p:nvPr/>
          </p:nvSpPr>
          <p:spPr>
            <a:xfrm>
              <a:off x="6464872" y="2043488"/>
              <a:ext cx="1272555" cy="615821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실행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66A993C-0733-4B1B-A857-4FDA112674F7}"/>
                </a:ext>
              </a:extLst>
            </p:cNvPr>
            <p:cNvSpPr/>
            <p:nvPr/>
          </p:nvSpPr>
          <p:spPr>
            <a:xfrm>
              <a:off x="3754239" y="3107480"/>
              <a:ext cx="1272555" cy="615821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프로그램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전체 번역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4BBAD0B-2DC8-40CB-89A2-07EF3553EC0C}"/>
                </a:ext>
              </a:extLst>
            </p:cNvPr>
            <p:cNvSpPr/>
            <p:nvPr/>
          </p:nvSpPr>
          <p:spPr>
            <a:xfrm>
              <a:off x="1043608" y="4304059"/>
              <a:ext cx="1272555" cy="615821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고급 언어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프로그램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C106A75-A686-4F19-9013-51BAAAF5530B}"/>
                </a:ext>
              </a:extLst>
            </p:cNvPr>
            <p:cNvSpPr/>
            <p:nvPr/>
          </p:nvSpPr>
          <p:spPr>
            <a:xfrm>
              <a:off x="2849721" y="4304059"/>
              <a:ext cx="1272555" cy="615821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인터프리터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5AE70F5-A280-4FBE-A283-F143905BECEB}"/>
                </a:ext>
              </a:extLst>
            </p:cNvPr>
            <p:cNvSpPr/>
            <p:nvPr/>
          </p:nvSpPr>
          <p:spPr>
            <a:xfrm>
              <a:off x="4655834" y="4304059"/>
              <a:ext cx="1272555" cy="615821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기계어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0D00625-0EF5-4372-96AE-24578F1CBE14}"/>
                </a:ext>
              </a:extLst>
            </p:cNvPr>
            <p:cNvSpPr/>
            <p:nvPr/>
          </p:nvSpPr>
          <p:spPr>
            <a:xfrm>
              <a:off x="6461947" y="4304059"/>
              <a:ext cx="1272555" cy="615821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실행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AF990BC-FB47-48AC-92A9-8F0E435A72D3}"/>
                </a:ext>
              </a:extLst>
            </p:cNvPr>
            <p:cNvSpPr/>
            <p:nvPr/>
          </p:nvSpPr>
          <p:spPr>
            <a:xfrm>
              <a:off x="3754238" y="5390633"/>
              <a:ext cx="1272555" cy="615821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프로그램</a:t>
              </a: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+mn-cs"/>
                </a:rPr>
                <a:t>명령문 단위 번역</a:t>
              </a:r>
            </a:p>
          </p:txBody>
        </p: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C0365F9F-AAD6-4C09-AA5E-CD5ADEBACD21}"/>
                </a:ext>
              </a:extLst>
            </p:cNvPr>
            <p:cNvSpPr/>
            <p:nvPr/>
          </p:nvSpPr>
          <p:spPr>
            <a:xfrm>
              <a:off x="2379117" y="4547721"/>
              <a:ext cx="411975" cy="184938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7F8E4C78-2990-44B0-AECE-507D15F6B3F8}"/>
                </a:ext>
              </a:extLst>
            </p:cNvPr>
            <p:cNvSpPr/>
            <p:nvPr/>
          </p:nvSpPr>
          <p:spPr>
            <a:xfrm>
              <a:off x="4180989" y="4531831"/>
              <a:ext cx="411975" cy="184938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87E28C51-9944-454A-B220-5C9E394DA412}"/>
                </a:ext>
              </a:extLst>
            </p:cNvPr>
            <p:cNvSpPr/>
            <p:nvPr/>
          </p:nvSpPr>
          <p:spPr>
            <a:xfrm>
              <a:off x="5991249" y="4531831"/>
              <a:ext cx="411975" cy="184938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C065598C-1889-4826-A5AB-52BA9A942FE6}"/>
                </a:ext>
              </a:extLst>
            </p:cNvPr>
            <p:cNvSpPr/>
            <p:nvPr/>
          </p:nvSpPr>
          <p:spPr>
            <a:xfrm rot="16200000">
              <a:off x="4177100" y="4985570"/>
              <a:ext cx="411975" cy="184938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FB213CB9-C730-4D68-8DF5-82736861E33F}"/>
                </a:ext>
              </a:extLst>
            </p:cNvPr>
            <p:cNvSpPr/>
            <p:nvPr/>
          </p:nvSpPr>
          <p:spPr>
            <a:xfrm rot="16200000">
              <a:off x="4177100" y="2714604"/>
              <a:ext cx="411975" cy="184938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7E9F1E1D-8B27-472A-97B3-3D0D6B0E1714}"/>
                </a:ext>
              </a:extLst>
            </p:cNvPr>
            <p:cNvSpPr/>
            <p:nvPr/>
          </p:nvSpPr>
          <p:spPr>
            <a:xfrm>
              <a:off x="2384710" y="2264568"/>
              <a:ext cx="411975" cy="184938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9117E07F-E787-4B33-B4E4-7A89BF676619}"/>
                </a:ext>
              </a:extLst>
            </p:cNvPr>
            <p:cNvSpPr/>
            <p:nvPr/>
          </p:nvSpPr>
          <p:spPr>
            <a:xfrm>
              <a:off x="4186582" y="2248678"/>
              <a:ext cx="411975" cy="184938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A97C633F-6BE7-4282-91A3-C8CF0605F7BF}"/>
                </a:ext>
              </a:extLst>
            </p:cNvPr>
            <p:cNvSpPr/>
            <p:nvPr/>
          </p:nvSpPr>
          <p:spPr>
            <a:xfrm>
              <a:off x="5996842" y="2248678"/>
              <a:ext cx="411975" cy="184938"/>
            </a:xfrm>
            <a:prstGeom prst="rightArrow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796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5572ED-8CD6-4BBE-95FC-8C83340B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컴파일러와 인터프리터의 차이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8956F4-CE1C-4087-974C-E0E348C89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71264"/>
              </p:ext>
            </p:extLst>
          </p:nvPr>
        </p:nvGraphicFramePr>
        <p:xfrm>
          <a:off x="266936" y="1628800"/>
          <a:ext cx="8610127" cy="4598338"/>
        </p:xfrm>
        <a:graphic>
          <a:graphicData uri="http://schemas.openxmlformats.org/drawingml/2006/table">
            <a:tbl>
              <a:tblPr firstRow="1" bandRow="1"/>
              <a:tblGrid>
                <a:gridCol w="1173098">
                  <a:extLst>
                    <a:ext uri="{9D8B030D-6E8A-4147-A177-3AD203B41FA5}">
                      <a16:colId xmlns:a16="http://schemas.microsoft.com/office/drawing/2014/main" val="3420373520"/>
                    </a:ext>
                  </a:extLst>
                </a:gridCol>
                <a:gridCol w="3601529">
                  <a:extLst>
                    <a:ext uri="{9D8B030D-6E8A-4147-A177-3AD203B41FA5}">
                      <a16:colId xmlns:a16="http://schemas.microsoft.com/office/drawing/2014/main" val="1296005490"/>
                    </a:ext>
                  </a:extLst>
                </a:gridCol>
                <a:gridCol w="3835500">
                  <a:extLst>
                    <a:ext uri="{9D8B030D-6E8A-4147-A177-3AD203B41FA5}">
                      <a16:colId xmlns:a16="http://schemas.microsoft.com/office/drawing/2014/main" val="3689912985"/>
                    </a:ext>
                  </a:extLst>
                </a:gridCol>
              </a:tblGrid>
              <a:tr h="407903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Pretendard ExtraBold" panose="02000903000000020004" pitchFamily="50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55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Pretendard ExtraBold" panose="02000903000000020004" pitchFamily="50" charset="-127"/>
                        </a:rPr>
                        <a:t>컴파일러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Pretendard ExtraBold" panose="02000903000000020004" pitchFamily="50" charset="-127"/>
                        </a:rPr>
                        <a:t>(Compiler)</a:t>
                      </a:r>
                      <a:endParaRPr lang="ko-KR" altLang="en-US" sz="1800" b="0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Pretendard ExtraBold" panose="02000903000000020004" pitchFamily="50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55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Pretendard ExtraBold" panose="02000903000000020004" pitchFamily="50" charset="-127"/>
                        </a:rPr>
                        <a:t>인터프리터</a:t>
                      </a:r>
                      <a:r>
                        <a:rPr lang="en-US" altLang="ko-KR" sz="1800" b="0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Pretendard ExtraBold" panose="02000903000000020004" pitchFamily="50" charset="-127"/>
                        </a:rPr>
                        <a:t>(Interpreter)</a:t>
                      </a:r>
                      <a:endParaRPr lang="ko-KR" altLang="en-US" sz="1800" b="0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Pretendard ExtraBold" panose="02000903000000020004" pitchFamily="50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25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94211"/>
                  </a:ext>
                </a:extLst>
              </a:tr>
              <a:tr h="777623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역할</a:t>
                      </a: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전체 완성된 프로그래밍 코드를 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Pretendard Medium" panose="02000603000000020004" pitchFamily="50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기계어로 번역한다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Pretendard Medium" panose="02000603000000020004" pitchFamily="50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프로그래밍 코드를 한 줄 씩 즉시 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Pretendard Medium" panose="02000603000000020004" pitchFamily="50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기계어로 번역하여 실행한다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Pretendard Medium" panose="02000603000000020004" pitchFamily="50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2819"/>
                  </a:ext>
                </a:extLst>
              </a:tr>
              <a:tr h="777623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개발 편의성</a:t>
                      </a: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코드 수정하고 실행하려면 컴파일을 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Pretendard Medium" panose="02000603000000020004" pitchFamily="50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다시 해야 하므로 불편하다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  <a:sym typeface="Wingdings" panose="05000000000000000000" pitchFamily="2" charset="2"/>
                        </a:rPr>
                        <a:t>개발속도가 느리다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  <a:sym typeface="Wingdings" panose="05000000000000000000" pitchFamily="2" charset="2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Pretendard Medium" panose="02000603000000020004" pitchFamily="50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코드 수정하고 즉시 실행할 수 있다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  <a:sym typeface="Wingdings" panose="05000000000000000000" pitchFamily="2" charset="2"/>
                        </a:rPr>
                        <a:t>개발 속도가 빠르다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Pretendard Medium" panose="02000603000000020004" pitchFamily="50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095876"/>
                  </a:ext>
                </a:extLst>
              </a:tr>
              <a:tr h="453218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실행속도</a:t>
                      </a: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빠르다</a:t>
                      </a: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느리다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Pretendard Medium" panose="02000603000000020004" pitchFamily="50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79556"/>
                  </a:ext>
                </a:extLst>
              </a:tr>
              <a:tr h="777623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보안</a:t>
                      </a: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사용자의 </a:t>
                      </a:r>
                      <a:r>
                        <a:rPr lang="ko-KR" altLang="en-US" sz="1400" b="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컴퓨터에는 기계어만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보내기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Pretendard Medium" panose="02000603000000020004" pitchFamily="50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 때문에 프로그램의 코드가 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Pretendard Medium" panose="02000603000000020004" pitchFamily="50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유출될 우려가 없다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  <a:sym typeface="Wingdings" panose="05000000000000000000" pitchFamily="2" charset="2"/>
                        </a:rPr>
                        <a:t>보안성 강함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Pretendard Medium" panose="02000603000000020004" pitchFamily="50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사용자의 컴퓨터에 프로그램의 코드가 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Pretendard Medium" panose="02000603000000020004" pitchFamily="50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전송되기 때문에 코드가 유출될 위험성이 있다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  <a:sym typeface="Wingdings" panose="05000000000000000000" pitchFamily="2" charset="2"/>
                        </a:rPr>
                        <a:t>보안성이 약함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Pretendard Medium" panose="02000603000000020004" pitchFamily="50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50669"/>
                  </a:ext>
                </a:extLst>
              </a:tr>
              <a:tr h="70612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파일 용량</a:t>
                      </a: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프로그램의 실행 파일 전체를 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Pretendard Medium" panose="02000603000000020004" pitchFamily="50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전송해야 하므로 용량이 크다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Pretendard Medium" panose="02000603000000020004" pitchFamily="50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프로그램의 코드만 전송하면 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Pretendard Medium" panose="02000603000000020004" pitchFamily="50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실행되므로 용량이 작다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Pretendard Medium" panose="02000603000000020004" pitchFamily="50" charset="-127"/>
                      </a:endParaRP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185522"/>
                  </a:ext>
                </a:extLst>
              </a:tr>
              <a:tr h="586597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프로그래밍 언어</a:t>
                      </a: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C,C++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와 같은 저 수준에 가까운 언어</a:t>
                      </a: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Python, Ruby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와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 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같은 비교적 고 수준에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Pretendard Medium" panose="02000603000000020004" pitchFamily="50" charset="-127"/>
                      </a:endParaRPr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Pretendard Medium" panose="02000603000000020004" pitchFamily="50" charset="-127"/>
                        </a:rPr>
                        <a:t> 가까운 언어</a:t>
                      </a:r>
                    </a:p>
                  </a:txBody>
                  <a:tcPr marL="64770" marR="64770" marT="17907" marB="17907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885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6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756D42-691E-4BBB-BF1D-995B5729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686800" cy="4525963"/>
          </a:xfrm>
        </p:spPr>
        <p:txBody>
          <a:bodyPr/>
          <a:lstStyle/>
          <a:p>
            <a:r>
              <a:rPr lang="ko-KR" altLang="en-US" dirty="0" err="1"/>
              <a:t>파이썬</a:t>
            </a:r>
            <a:r>
              <a:rPr lang="en-US" altLang="ko-KR" dirty="0"/>
              <a:t>(Python)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898268-83C8-4757-B543-979E5EA1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B56E32-03A3-49FF-87AA-5FDE1623E0B1}"/>
              </a:ext>
            </a:extLst>
          </p:cNvPr>
          <p:cNvSpPr/>
          <p:nvPr/>
        </p:nvSpPr>
        <p:spPr>
          <a:xfrm>
            <a:off x="1523374" y="2864518"/>
            <a:ext cx="6097252" cy="1128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73A3C"/>
                </a:solidFill>
                <a:latin typeface="+mj-ea"/>
                <a:ea typeface="+mj-ea"/>
              </a:rPr>
              <a:t>Life is short, You need Python.</a:t>
            </a:r>
            <a:br>
              <a:rPr lang="en-US" altLang="ko-KR" sz="2400" b="1" dirty="0">
                <a:latin typeface="+mj-ea"/>
                <a:ea typeface="+mj-ea"/>
              </a:rPr>
            </a:br>
            <a:r>
              <a:rPr lang="ko-KR" altLang="en-US" sz="2400" b="1" dirty="0">
                <a:solidFill>
                  <a:srgbClr val="373A3C"/>
                </a:solidFill>
                <a:latin typeface="+mj-ea"/>
                <a:ea typeface="+mj-ea"/>
              </a:rPr>
              <a:t>인생은 짧으니</a:t>
            </a:r>
            <a:r>
              <a:rPr lang="en-US" altLang="ko-KR" sz="2400" b="1" dirty="0">
                <a:solidFill>
                  <a:srgbClr val="373A3C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>
                <a:solidFill>
                  <a:srgbClr val="373A3C"/>
                </a:solidFill>
                <a:latin typeface="+mj-ea"/>
                <a:ea typeface="+mj-ea"/>
              </a:rPr>
              <a:t>당신은 </a:t>
            </a:r>
            <a:r>
              <a:rPr lang="en-US" altLang="ko-KR" sz="2400" b="1" dirty="0">
                <a:solidFill>
                  <a:srgbClr val="373A3C"/>
                </a:solidFill>
                <a:latin typeface="+mj-ea"/>
                <a:ea typeface="+mj-ea"/>
              </a:rPr>
              <a:t>Python</a:t>
            </a:r>
            <a:r>
              <a:rPr lang="ko-KR" altLang="en-US" sz="2400" b="1" dirty="0">
                <a:solidFill>
                  <a:srgbClr val="373A3C"/>
                </a:solidFill>
                <a:latin typeface="+mj-ea"/>
                <a:ea typeface="+mj-ea"/>
              </a:rPr>
              <a:t>이 필요하다</a:t>
            </a:r>
            <a:r>
              <a:rPr lang="en-US" altLang="ko-KR" sz="2400" b="1" dirty="0">
                <a:solidFill>
                  <a:srgbClr val="373A3C"/>
                </a:solidFill>
                <a:latin typeface="+mj-ea"/>
                <a:ea typeface="+mj-ea"/>
              </a:rPr>
              <a:t>.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11" name="모서리가 둥근 사각형 설명선 5">
            <a:extLst>
              <a:ext uri="{FF2B5EF4-FFF2-40B4-BE49-F238E27FC236}">
                <a16:creationId xmlns:a16="http://schemas.microsoft.com/office/drawing/2014/main" id="{07E7DF54-C3A2-4656-8027-122E46842201}"/>
              </a:ext>
            </a:extLst>
          </p:cNvPr>
          <p:cNvSpPr/>
          <p:nvPr/>
        </p:nvSpPr>
        <p:spPr>
          <a:xfrm>
            <a:off x="3779912" y="5157192"/>
            <a:ext cx="5056230" cy="853555"/>
          </a:xfrm>
          <a:prstGeom prst="wedgeRoundRectCallout">
            <a:avLst>
              <a:gd name="adj1" fmla="val 12016"/>
              <a:gd name="adj2" fmla="val -89693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Python</a:t>
            </a:r>
            <a:r>
              <a:rPr lang="ko-KR" altLang="en-US" sz="1600" dirty="0"/>
              <a:t>의 엄청나게 빠른 개발 속도와 생산성을 두고 개발자들 사이에서 유행처럼 퍼진 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70863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756D42-691E-4BBB-BF1D-995B5729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686800" cy="4525963"/>
          </a:xfrm>
        </p:spPr>
        <p:txBody>
          <a:bodyPr/>
          <a:lstStyle/>
          <a:p>
            <a:r>
              <a:rPr lang="ko-KR" altLang="en-US" dirty="0" err="1"/>
              <a:t>파이썬</a:t>
            </a:r>
            <a:r>
              <a:rPr lang="en-US" altLang="ko-KR" dirty="0"/>
              <a:t>(Python)</a:t>
            </a:r>
          </a:p>
          <a:p>
            <a:pPr lvl="1"/>
            <a:r>
              <a:rPr lang="ko-KR" altLang="en-US" dirty="0"/>
              <a:t>네덜란드 프로그래머 귀도 반 </a:t>
            </a:r>
            <a:r>
              <a:rPr lang="ko-KR" altLang="en-US" dirty="0" err="1"/>
              <a:t>로섬</a:t>
            </a:r>
            <a:r>
              <a:rPr lang="en-US" altLang="ko-KR" dirty="0"/>
              <a:t>(Guido van Rossum) </a:t>
            </a:r>
            <a:r>
              <a:rPr lang="ko-KR" altLang="en-US" dirty="0"/>
              <a:t>이</a:t>
            </a:r>
            <a:endParaRPr lang="en-US" altLang="ko-KR" dirty="0"/>
          </a:p>
          <a:p>
            <a:pPr marL="393192" lvl="1" indent="0">
              <a:buNone/>
            </a:pPr>
            <a:r>
              <a:rPr lang="ko-KR" altLang="en-US" dirty="0"/>
              <a:t>  개발한 대화형 프로그래밍 언어 </a:t>
            </a:r>
            <a:r>
              <a:rPr lang="en-US" altLang="ko-KR" dirty="0"/>
              <a:t>(</a:t>
            </a:r>
            <a:r>
              <a:rPr lang="ko-KR" altLang="en-US" dirty="0"/>
              <a:t>인터프리터 언어</a:t>
            </a:r>
            <a:r>
              <a:rPr lang="en-US" altLang="ko-KR" dirty="0"/>
              <a:t>)</a:t>
            </a:r>
          </a:p>
          <a:p>
            <a:pPr marL="393192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문법이 쉽고</a:t>
            </a:r>
            <a:r>
              <a:rPr lang="en-US" altLang="ko-KR" dirty="0"/>
              <a:t>, </a:t>
            </a:r>
            <a:r>
              <a:rPr lang="ko-KR" altLang="en-US" dirty="0"/>
              <a:t>실행이 간단해서 초보자가 쉽게 배울 수 있음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898268-83C8-4757-B543-979E5EA1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pic>
        <p:nvPicPr>
          <p:cNvPr id="8" name="Picture 2" descr="Guido-portrait-2014-drc.jpg (1500×1000)">
            <a:extLst>
              <a:ext uri="{FF2B5EF4-FFF2-40B4-BE49-F238E27FC236}">
                <a16:creationId xmlns:a16="http://schemas.microsoft.com/office/drawing/2014/main" id="{F56F2971-A8E9-4246-A925-FADAAA440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61" y="4232745"/>
            <a:ext cx="2484277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모서리가 둥근 사각형 설명선 5">
            <a:extLst>
              <a:ext uri="{FF2B5EF4-FFF2-40B4-BE49-F238E27FC236}">
                <a16:creationId xmlns:a16="http://schemas.microsoft.com/office/drawing/2014/main" id="{1A698A7F-3775-41A7-8AFD-EBD42DD3E316}"/>
              </a:ext>
            </a:extLst>
          </p:cNvPr>
          <p:cNvSpPr/>
          <p:nvPr/>
        </p:nvSpPr>
        <p:spPr>
          <a:xfrm>
            <a:off x="6239263" y="5060837"/>
            <a:ext cx="2479612" cy="1128963"/>
          </a:xfrm>
          <a:prstGeom prst="wedgeRoundRectCallout">
            <a:avLst>
              <a:gd name="adj1" fmla="val -58446"/>
              <a:gd name="adj2" fmla="val -3577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1989</a:t>
            </a:r>
            <a:r>
              <a:rPr lang="ko-KR" altLang="en-US" sz="1600" dirty="0"/>
              <a:t>년 크리스마스에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심심해서</a:t>
            </a:r>
            <a:r>
              <a:rPr lang="en-US" altLang="ko-KR" sz="1600" dirty="0"/>
              <a:t>(?) </a:t>
            </a:r>
            <a:r>
              <a:rPr lang="ko-KR" altLang="en-US" sz="1600" dirty="0"/>
              <a:t>만들었다고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본인이 소개하고 있음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D7EABD-1B98-4806-BE92-1CDF7A8574AC}"/>
              </a:ext>
            </a:extLst>
          </p:cNvPr>
          <p:cNvSpPr/>
          <p:nvPr/>
        </p:nvSpPr>
        <p:spPr>
          <a:xfrm>
            <a:off x="4355976" y="6550223"/>
            <a:ext cx="5040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출처</a:t>
            </a:r>
            <a:r>
              <a:rPr lang="en-US" altLang="ko-KR" sz="1400"/>
              <a:t>: </a:t>
            </a:r>
            <a:r>
              <a:rPr lang="ko-KR" altLang="en-US" sz="1400"/>
              <a:t>https</a:t>
            </a:r>
            <a:r>
              <a:rPr lang="ko-KR" altLang="en-US" sz="1400" dirty="0"/>
              <a:t>://www.python.org/doc/essays/foreword/</a:t>
            </a:r>
          </a:p>
        </p:txBody>
      </p:sp>
    </p:spTree>
    <p:extLst>
      <p:ext uri="{BB962C8B-B14F-4D97-AF65-F5344CB8AC3E}">
        <p14:creationId xmlns:p14="http://schemas.microsoft.com/office/powerpoint/2010/main" val="186888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6C94DA-7506-46E0-A3BD-BE51C7A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SW</a:t>
            </a:r>
            <a:r>
              <a:rPr lang="ko-KR" altLang="en-US" dirty="0">
                <a:latin typeface="+mj-ea"/>
              </a:rPr>
              <a:t>코딩과 프로그래밍 언어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070E-AFEA-4501-B0EB-D00827C0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529" y="3648075"/>
            <a:ext cx="5299075" cy="23050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>
                <a:latin typeface="+mn-ea"/>
              </a:rPr>
              <a:t>SW</a:t>
            </a:r>
            <a:r>
              <a:rPr lang="ko-KR" altLang="en-US" sz="2000" dirty="0">
                <a:latin typeface="+mn-ea"/>
              </a:rPr>
              <a:t>코딩의 중요성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프로그래밍 </a:t>
            </a:r>
            <a:r>
              <a:rPr lang="ko-KR" altLang="en-US" sz="2000" dirty="0" err="1">
                <a:latin typeface="+mn-ea"/>
              </a:rPr>
              <a:t>언어란</a:t>
            </a:r>
            <a:r>
              <a:rPr lang="ko-KR" altLang="en-US" sz="2000" dirty="0">
                <a:latin typeface="+mn-ea"/>
              </a:rPr>
              <a:t> 무엇인가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컴파일러와 인터프리터의 차이</a:t>
            </a:r>
          </a:p>
          <a:p>
            <a:pPr>
              <a:lnSpc>
                <a:spcPct val="110000"/>
              </a:lnSpc>
            </a:pPr>
            <a:r>
              <a:rPr lang="ko-KR" altLang="en-US" sz="2000" dirty="0" err="1">
                <a:latin typeface="+mn-ea"/>
              </a:rPr>
              <a:t>파이썬</a:t>
            </a:r>
            <a:r>
              <a:rPr lang="ko-KR" altLang="en-US" sz="2000" dirty="0">
                <a:latin typeface="+mn-ea"/>
              </a:rPr>
              <a:t> 소개와 설치하기</a:t>
            </a: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비주얼 스튜디오 코드 설치하기</a:t>
            </a:r>
          </a:p>
        </p:txBody>
      </p:sp>
    </p:spTree>
    <p:extLst>
      <p:ext uri="{BB962C8B-B14F-4D97-AF65-F5344CB8AC3E}">
        <p14:creationId xmlns:p14="http://schemas.microsoft.com/office/powerpoint/2010/main" val="1603317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0F3EBD-C826-46CC-B004-40B1F3E1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구글에서 만들어진 소프트웨어의 </a:t>
            </a:r>
            <a:r>
              <a:rPr lang="en-US" altLang="ko-KR" sz="2400" dirty="0"/>
              <a:t>50% </a:t>
            </a:r>
            <a:r>
              <a:rPr lang="ko-KR" altLang="en-US" sz="2400" dirty="0"/>
              <a:t>이상이 </a:t>
            </a:r>
            <a:r>
              <a:rPr lang="ko-KR" altLang="en-US" sz="2400" dirty="0" err="1"/>
              <a:t>파이썬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드롭박스</a:t>
            </a:r>
            <a:r>
              <a:rPr lang="en-US" altLang="ko-KR" sz="2400" dirty="0"/>
              <a:t>(Dropbox), </a:t>
            </a:r>
            <a:r>
              <a:rPr lang="ko-KR" altLang="en-US" sz="2400" dirty="0" err="1"/>
              <a:t>인스타그램</a:t>
            </a:r>
            <a:r>
              <a:rPr lang="en-US" altLang="ko-KR" sz="2400" dirty="0"/>
              <a:t>(Instagram) </a:t>
            </a:r>
            <a:r>
              <a:rPr lang="ko-KR" altLang="en-US" sz="2400" dirty="0"/>
              <a:t>등</a:t>
            </a:r>
            <a:endParaRPr lang="en-US" altLang="ko-KR" sz="2400" dirty="0"/>
          </a:p>
          <a:p>
            <a:pPr marL="109728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많은 기업에서 사용되고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이해하기 쉬워 공동 작업과 유지 보수가 편하다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DD1A43D-E790-411B-8EEE-30781326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2501173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212038-99E5-4CE3-B72A-AE5E4957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400" dirty="0" err="1"/>
              <a:t>파이썬의</a:t>
            </a:r>
            <a:r>
              <a:rPr lang="ko-KR" altLang="en-US" sz="2400" dirty="0"/>
              <a:t> 특징</a:t>
            </a:r>
            <a:endParaRPr lang="en-US" altLang="ko-KR" sz="2400" dirty="0"/>
          </a:p>
          <a:p>
            <a:pPr lvl="1"/>
            <a:r>
              <a:rPr lang="ko-KR" altLang="en-US" sz="2000" dirty="0"/>
              <a:t>간단하고 쉬운 문법으로 구성되어 있어  초보자도 쉽게 배울 수 있음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학습용으로 좋은 언어인 동시에 </a:t>
            </a:r>
            <a:r>
              <a:rPr lang="ko-KR" altLang="en-US" sz="2000" dirty="0" err="1"/>
              <a:t>실사용률과</a:t>
            </a:r>
            <a:r>
              <a:rPr lang="ko-KR" altLang="en-US" sz="2000" dirty="0"/>
              <a:t> 생산성도 강력한 언어 </a:t>
            </a:r>
            <a:endParaRPr lang="en-US" altLang="ko-KR" sz="2000" dirty="0"/>
          </a:p>
          <a:p>
            <a:pPr marL="393192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/>
              <a:t>풍부한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라이브러리와 프레임워크로 </a:t>
            </a:r>
            <a:r>
              <a:rPr lang="ko-KR" altLang="en-US" sz="2000" dirty="0" err="1"/>
              <a:t>머신러닝</a:t>
            </a:r>
            <a:r>
              <a:rPr lang="en-US" altLang="ko-KR" sz="2000" dirty="0"/>
              <a:t>,  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등 </a:t>
            </a:r>
            <a:endParaRPr lang="en-US" altLang="ko-KR" sz="2000" dirty="0"/>
          </a:p>
          <a:p>
            <a:pPr marL="393192" lvl="1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인공지능 개발을 위한 언어로 각광</a:t>
            </a:r>
            <a:endParaRPr lang="en-US" altLang="ko-KR" sz="2000" dirty="0"/>
          </a:p>
          <a:p>
            <a:pPr marL="393192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/>
              <a:t>다른 언어들에 비해 실행 속도가 느리다는 단점도 있음</a:t>
            </a:r>
            <a:r>
              <a:rPr lang="en-US" altLang="ko-KR" sz="2000" dirty="0"/>
              <a:t> </a:t>
            </a:r>
          </a:p>
          <a:p>
            <a:pPr lvl="1"/>
            <a:endParaRPr lang="ko-KR" altLang="en-US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57711C-942F-4B5C-85DF-6A51FD4D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88F4D4-FDF8-4949-8C3C-402B8EAD9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2656"/>
            <a:ext cx="24574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061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212038-99E5-4CE3-B72A-AE5E4957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813995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err="1">
                <a:latin typeface="+mn-ea"/>
              </a:rPr>
              <a:t>파이썬의</a:t>
            </a:r>
            <a:r>
              <a:rPr lang="ko-KR" altLang="en-US" sz="2400" dirty="0">
                <a:latin typeface="+mn-ea"/>
              </a:rPr>
              <a:t> 문법</a:t>
            </a:r>
            <a:endParaRPr lang="en-US" altLang="ko-KR" sz="2400" dirty="0">
              <a:latin typeface="+mn-ea"/>
            </a:endParaRP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잘 알려진 특징은 들여쓰기를 이용하는 코드 블록 구조</a:t>
            </a:r>
            <a:endParaRPr lang="en-US" altLang="ko-KR" dirty="0">
              <a:latin typeface="+mn-ea"/>
            </a:endParaRPr>
          </a:p>
          <a:p>
            <a:pPr marL="541782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541782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541782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다른 언어에서 사용되는 중괄호를 대신하여 블록 구조를 사용</a:t>
            </a:r>
            <a:endParaRPr lang="en-US" altLang="ko-KR" dirty="0">
              <a:latin typeface="+mn-ea"/>
            </a:endParaRP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들여쓰기 기능은 통일성으로 가독성을 높일 수 있음</a:t>
            </a:r>
            <a:endParaRPr lang="en-US" altLang="ko-KR" dirty="0">
              <a:latin typeface="+mn-ea"/>
            </a:endParaRP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하지만 다양한 스타일을 선택할 자유는 지극히 제한적임</a:t>
            </a:r>
            <a:endParaRPr lang="ko-KR" altLang="en-US" sz="1800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57711C-942F-4B5C-85DF-6A51FD4D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파이썬</a:t>
            </a:r>
            <a:r>
              <a:rPr lang="ko-KR" altLang="en-US" dirty="0">
                <a:latin typeface="+mn-ea"/>
                <a:ea typeface="+mn-ea"/>
              </a:rPr>
              <a:t> 소개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88F4D4-FDF8-4949-8C3C-402B8EAD9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2656"/>
            <a:ext cx="24574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69C7E5-DB7A-4607-AA9E-C014E9BA3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564904"/>
            <a:ext cx="2974967" cy="1370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009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212038-99E5-4CE3-B72A-AE5E4957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813995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라이브러리 제공</a:t>
            </a:r>
            <a:endParaRPr lang="en-US" altLang="ko-KR" sz="2400" dirty="0">
              <a:latin typeface="+mn-ea"/>
            </a:endParaRPr>
          </a:p>
          <a:p>
            <a:pPr marL="541782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n-ea"/>
              </a:rPr>
              <a:t>파이썬은</a:t>
            </a:r>
            <a:r>
              <a:rPr lang="ko-KR" altLang="en-US" sz="2000" dirty="0">
                <a:latin typeface="+mn-ea"/>
              </a:rPr>
              <a:t> 라이브러리와 통합 환경이 배포판과 함께 제공</a:t>
            </a:r>
            <a:endParaRPr lang="en-US" altLang="ko-KR" sz="2000" dirty="0">
              <a:latin typeface="+mn-ea"/>
            </a:endParaRPr>
          </a:p>
          <a:p>
            <a:pPr marL="541782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라이브러리에 제공되는 기능</a:t>
            </a:r>
          </a:p>
          <a:p>
            <a:endParaRPr lang="en-US" altLang="ko-KR" sz="2400" dirty="0">
              <a:latin typeface="+mn-ea"/>
            </a:endParaRPr>
          </a:p>
          <a:p>
            <a:endParaRPr lang="ko-KR" altLang="en-US" sz="1800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57711C-942F-4B5C-85DF-6A51FD4D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파이썬</a:t>
            </a:r>
            <a:r>
              <a:rPr lang="ko-KR" altLang="en-US" dirty="0">
                <a:latin typeface="+mn-ea"/>
                <a:ea typeface="+mn-ea"/>
              </a:rPr>
              <a:t> 소개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88F4D4-FDF8-4949-8C3C-402B8EAD9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2656"/>
            <a:ext cx="24574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F2D8627-0EFD-40DE-BCE5-B5A5623C86AF}"/>
              </a:ext>
            </a:extLst>
          </p:cNvPr>
          <p:cNvSpPr/>
          <p:nvPr/>
        </p:nvSpPr>
        <p:spPr>
          <a:xfrm>
            <a:off x="1060064" y="2882867"/>
            <a:ext cx="7632848" cy="3282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정규 표현식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운영체제의 시스템 호출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XML </a:t>
            </a:r>
            <a:r>
              <a:rPr lang="ko-KR" altLang="en-US" dirty="0">
                <a:latin typeface="+mn-ea"/>
              </a:rPr>
              <a:t>처리와 직렬화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HTTP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FTP </a:t>
            </a:r>
            <a:r>
              <a:rPr lang="ko-KR" altLang="en-US" dirty="0">
                <a:latin typeface="+mn-ea"/>
              </a:rPr>
              <a:t>등의 각종 통신 프로토콜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전자 메일이나 텍스트 및 텍스트 파일을 의미하는 </a:t>
            </a:r>
            <a:r>
              <a:rPr lang="en-US" altLang="ko-KR" dirty="0">
                <a:latin typeface="+mn-ea"/>
              </a:rPr>
              <a:t>CSV </a:t>
            </a:r>
            <a:r>
              <a:rPr lang="ko-KR" altLang="en-US" dirty="0">
                <a:latin typeface="+mn-ea"/>
              </a:rPr>
              <a:t>파일 처리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데이터베이스 접속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>
                <a:latin typeface="+mn-ea"/>
              </a:rPr>
              <a:t>그래픽 사용자 인터페이스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dirty="0">
                <a:latin typeface="+mn-ea"/>
              </a:rPr>
              <a:t>HTML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dirty="0" err="1">
                <a:latin typeface="+mn-ea"/>
              </a:rPr>
              <a:t>파이썬</a:t>
            </a:r>
            <a:r>
              <a:rPr lang="ko-KR" altLang="en-US" dirty="0">
                <a:latin typeface="+mn-ea"/>
              </a:rPr>
              <a:t> 코드 구문 분석 도구 등</a:t>
            </a:r>
          </a:p>
        </p:txBody>
      </p:sp>
    </p:spTree>
    <p:extLst>
      <p:ext uri="{BB962C8B-B14F-4D97-AF65-F5344CB8AC3E}">
        <p14:creationId xmlns:p14="http://schemas.microsoft.com/office/powerpoint/2010/main" val="512728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212038-99E5-4CE3-B72A-AE5E4957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813995"/>
          </a:xfrm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+mn-ea"/>
              </a:rPr>
              <a:t>파이썬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활용분야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대형 글로벌 기업부터 </a:t>
            </a:r>
            <a:r>
              <a:rPr lang="ko-KR" altLang="en-US" sz="1600" dirty="0" err="1">
                <a:latin typeface="+mn-ea"/>
              </a:rPr>
              <a:t>스타트업</a:t>
            </a:r>
            <a:r>
              <a:rPr lang="ko-KR" altLang="en-US" sz="1600" dirty="0">
                <a:latin typeface="+mn-ea"/>
              </a:rPr>
              <a:t> 중소기업까지 다양한 분야에서 활용</a:t>
            </a:r>
          </a:p>
          <a:p>
            <a:pPr lvl="1"/>
            <a:endParaRPr lang="ko-KR" altLang="en-US" sz="1600" dirty="0">
              <a:latin typeface="+mn-ea"/>
            </a:endParaRPr>
          </a:p>
          <a:p>
            <a:pPr lvl="1"/>
            <a:r>
              <a:rPr lang="ko-KR" altLang="en-US" sz="1600" dirty="0">
                <a:latin typeface="+mn-ea"/>
              </a:rPr>
              <a:t>야후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구글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인더스트리얼</a:t>
            </a:r>
            <a:r>
              <a:rPr lang="ko-KR" altLang="en-US" sz="1600" dirty="0">
                <a:latin typeface="+mn-ea"/>
              </a:rPr>
              <a:t> 라이트 </a:t>
            </a:r>
            <a:r>
              <a:rPr lang="ko-KR" altLang="en-US" sz="1600" dirty="0" err="1">
                <a:latin typeface="+mn-ea"/>
              </a:rPr>
              <a:t>앤드</a:t>
            </a:r>
            <a:r>
              <a:rPr lang="ko-KR" altLang="en-US" sz="1600" dirty="0">
                <a:latin typeface="+mn-ea"/>
              </a:rPr>
              <a:t> 매직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미국항공우주국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미국 해양 </a:t>
            </a:r>
            <a:r>
              <a:rPr lang="ko-KR" altLang="en-US" sz="1600" dirty="0" err="1">
                <a:latin typeface="+mn-ea"/>
              </a:rPr>
              <a:t>대기청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다음 카카오 등이 </a:t>
            </a:r>
            <a:r>
              <a:rPr lang="ko-KR" altLang="en-US" sz="1600" dirty="0" err="1">
                <a:latin typeface="+mn-ea"/>
              </a:rPr>
              <a:t>파이썬을</a:t>
            </a:r>
            <a:r>
              <a:rPr lang="ko-KR" altLang="en-US" sz="1600" dirty="0">
                <a:latin typeface="+mn-ea"/>
              </a:rPr>
              <a:t> 이용한 서비스 구축</a:t>
            </a:r>
          </a:p>
          <a:p>
            <a:pPr lvl="1"/>
            <a:endParaRPr lang="ko-KR" altLang="en-US" sz="1600" dirty="0">
              <a:latin typeface="+mn-ea"/>
            </a:endParaRPr>
          </a:p>
          <a:p>
            <a:pPr lvl="1"/>
            <a:r>
              <a:rPr lang="ko-KR" altLang="en-US" sz="1600" dirty="0" err="1">
                <a:latin typeface="+mn-ea"/>
              </a:rPr>
              <a:t>파이썬이</a:t>
            </a:r>
            <a:r>
              <a:rPr lang="ko-KR" altLang="en-US" sz="1600" dirty="0">
                <a:latin typeface="+mn-ea"/>
              </a:rPr>
              <a:t> 이용되고 있는 다양한 분야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출처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 err="1">
                <a:latin typeface="+mn-ea"/>
              </a:rPr>
              <a:t>파이썬</a:t>
            </a:r>
            <a:r>
              <a:rPr lang="ko-KR" altLang="en-US" sz="1600" dirty="0">
                <a:latin typeface="+mn-ea"/>
              </a:rPr>
              <a:t> 공식 홈페이지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/>
            <a:endParaRPr lang="en-US" altLang="ko-KR" sz="16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endParaRPr lang="ko-KR" altLang="en-US" sz="1800" dirty="0"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57711C-942F-4B5C-85DF-6A51FD4D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파이썬</a:t>
            </a:r>
            <a:r>
              <a:rPr lang="ko-KR" altLang="en-US" dirty="0">
                <a:latin typeface="+mn-ea"/>
                <a:ea typeface="+mn-ea"/>
              </a:rPr>
              <a:t> 소개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88F4D4-FDF8-4949-8C3C-402B8EAD9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32656"/>
            <a:ext cx="24574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_x332968632" descr="EMB000050ec06af">
            <a:extLst>
              <a:ext uri="{FF2B5EF4-FFF2-40B4-BE49-F238E27FC236}">
                <a16:creationId xmlns:a16="http://schemas.microsoft.com/office/drawing/2014/main" id="{46C17977-B40E-4259-BDED-B0AD4FC7F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46" y="4320774"/>
            <a:ext cx="5123486" cy="248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079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1E444F-8609-481D-B116-81E44D9E8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TIOBE Programming Community </a:t>
            </a:r>
            <a:r>
              <a:rPr lang="ko-KR" altLang="en-US" dirty="0"/>
              <a:t>인덱스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18A903-2158-4A0B-8D7E-E93C136D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4C136A-1AEF-4A83-B8ED-D3C44CA1B126}"/>
              </a:ext>
            </a:extLst>
          </p:cNvPr>
          <p:cNvSpPr/>
          <p:nvPr/>
        </p:nvSpPr>
        <p:spPr>
          <a:xfrm>
            <a:off x="5321709" y="6337333"/>
            <a:ext cx="30698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200" dirty="0">
                <a:latin typeface="+mn-ea"/>
              </a:rPr>
              <a:t>출처</a:t>
            </a:r>
            <a:r>
              <a:rPr lang="en-US" altLang="ko-KR" sz="1200" dirty="0">
                <a:latin typeface="+mn-ea"/>
              </a:rPr>
              <a:t>: https://www.tiobe.com/</a:t>
            </a:r>
            <a:r>
              <a:rPr lang="en-US" altLang="ko-KR" sz="1200" dirty="0" err="1">
                <a:latin typeface="+mn-ea"/>
              </a:rPr>
              <a:t>tiobe</a:t>
            </a:r>
            <a:r>
              <a:rPr lang="en-US" altLang="ko-KR" sz="1200" dirty="0">
                <a:latin typeface="+mn-ea"/>
              </a:rPr>
              <a:t>-index/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BCF650-3137-4192-85E2-382DB70AC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7" y="2060848"/>
            <a:ext cx="7537805" cy="42764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BD4F04D-A194-4926-93BC-C3934B0A8E47}"/>
              </a:ext>
            </a:extLst>
          </p:cNvPr>
          <p:cNvSpPr/>
          <p:nvPr/>
        </p:nvSpPr>
        <p:spPr>
          <a:xfrm>
            <a:off x="857947" y="2304830"/>
            <a:ext cx="7533577" cy="41932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862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76575F-5078-46C9-AC1D-618603897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TIOBE Programming Community </a:t>
            </a:r>
            <a:r>
              <a:rPr lang="ko-KR" altLang="en-US" dirty="0"/>
              <a:t>인덱스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5BB4E5-00A2-4313-9B8A-E52AF812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소개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865E32-0DAB-49D5-9203-C9A04B88A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28534"/>
            <a:ext cx="8754697" cy="367716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D373D46-856B-4985-B553-1AD524D37714}"/>
              </a:ext>
            </a:extLst>
          </p:cNvPr>
          <p:cNvSpPr/>
          <p:nvPr/>
        </p:nvSpPr>
        <p:spPr>
          <a:xfrm>
            <a:off x="625337" y="5513251"/>
            <a:ext cx="778348" cy="382223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52AB5D-F2F1-4506-836F-0545D9E0210C}"/>
              </a:ext>
            </a:extLst>
          </p:cNvPr>
          <p:cNvSpPr/>
          <p:nvPr/>
        </p:nvSpPr>
        <p:spPr>
          <a:xfrm>
            <a:off x="5652120" y="6165304"/>
            <a:ext cx="3546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400" dirty="0">
                <a:latin typeface="+mn-ea"/>
              </a:rPr>
              <a:t>출처</a:t>
            </a:r>
            <a:r>
              <a:rPr lang="en-US" altLang="ko-KR" sz="1400" dirty="0">
                <a:latin typeface="+mn-ea"/>
              </a:rPr>
              <a:t>: https://</a:t>
            </a:r>
            <a:r>
              <a:rPr lang="en-US" altLang="ko-KR" sz="1400" dirty="0" err="1">
                <a:latin typeface="+mn-ea"/>
              </a:rPr>
              <a:t>www.tiobe.com</a:t>
            </a:r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tiobe</a:t>
            </a:r>
            <a:r>
              <a:rPr lang="en-US" altLang="ko-KR" sz="1400" dirty="0">
                <a:latin typeface="+mn-ea"/>
              </a:rPr>
              <a:t>-index/</a:t>
            </a:r>
          </a:p>
        </p:txBody>
      </p:sp>
    </p:spTree>
    <p:extLst>
      <p:ext uri="{BB962C8B-B14F-4D97-AF65-F5344CB8AC3E}">
        <p14:creationId xmlns:p14="http://schemas.microsoft.com/office/powerpoint/2010/main" val="1195120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B679CC5-7070-4CF6-92AC-E14357534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공식 홈페이지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http://www.python.org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접속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4D6F25-7A47-4EB4-8645-CD47FEA5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342BAE-426C-478D-926A-034DC681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76872"/>
            <a:ext cx="8028384" cy="39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01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20321D-B9A7-4952-BAAE-63B3A20B5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Downloads </a:t>
            </a:r>
            <a:r>
              <a:rPr lang="ko-KR" altLang="en-US" dirty="0"/>
              <a:t>탭에서 다운로드 클릭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57368A7-F314-47A6-B0F7-0CA7A0E9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BFE68B-9CEC-42D3-B16A-60224CD1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68" y="2105791"/>
            <a:ext cx="7983064" cy="3400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1BB16EB-DF55-4DBA-A236-670841931149}"/>
              </a:ext>
            </a:extLst>
          </p:cNvPr>
          <p:cNvSpPr/>
          <p:nvPr/>
        </p:nvSpPr>
        <p:spPr>
          <a:xfrm>
            <a:off x="2123728" y="2105791"/>
            <a:ext cx="1160492" cy="54221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20FDE0-132C-419D-BD6A-462F1BEA474D}"/>
              </a:ext>
            </a:extLst>
          </p:cNvPr>
          <p:cNvSpPr/>
          <p:nvPr/>
        </p:nvSpPr>
        <p:spPr>
          <a:xfrm>
            <a:off x="4454272" y="3214437"/>
            <a:ext cx="1237868" cy="416544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모서리가 둥근 사각형 설명선 5">
            <a:extLst>
              <a:ext uri="{FF2B5EF4-FFF2-40B4-BE49-F238E27FC236}">
                <a16:creationId xmlns:a16="http://schemas.microsoft.com/office/drawing/2014/main" id="{32666BBB-91C4-4BEE-8752-C11EFE887F03}"/>
              </a:ext>
            </a:extLst>
          </p:cNvPr>
          <p:cNvSpPr/>
          <p:nvPr/>
        </p:nvSpPr>
        <p:spPr>
          <a:xfrm>
            <a:off x="4644008" y="5093969"/>
            <a:ext cx="4238068" cy="1587687"/>
          </a:xfrm>
          <a:prstGeom prst="wedgeRoundRectCallout">
            <a:avLst>
              <a:gd name="adj1" fmla="val 8420"/>
              <a:gd name="adj2" fmla="val -74695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우리가 배우는</a:t>
            </a:r>
            <a:r>
              <a:rPr lang="en-US" altLang="ko-KR" sz="1600" dirty="0"/>
              <a:t> SW</a:t>
            </a:r>
            <a:r>
              <a:rPr lang="ko-KR" altLang="en-US" sz="1600" dirty="0"/>
              <a:t>기초 수준에서는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 err="1"/>
              <a:t>파이썬의</a:t>
            </a:r>
            <a:r>
              <a:rPr lang="ko-KR" altLang="en-US" sz="1600" dirty="0"/>
              <a:t> 버전은 크게 중요하지 않음</a:t>
            </a:r>
            <a:r>
              <a:rPr lang="en-US" altLang="ko-KR" sz="16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계속 버전 업이 되지만 강의에서는 </a:t>
            </a:r>
            <a:r>
              <a:rPr lang="en-US" altLang="ko-KR" sz="1600" dirty="0"/>
              <a:t>3.10.0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버전 기준으로 하겠음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59627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BCD709-0303-478F-BAA4-5EDEF308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적당한 곳에 다운받아진 설치 프로그램을 실행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248000-2C0F-45AD-B3D1-5EF95506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06BE5E-31CA-4218-A9A7-51378605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996952"/>
            <a:ext cx="1224136" cy="17223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C30B4F-E940-4E55-8634-601CCA500486}"/>
              </a:ext>
            </a:extLst>
          </p:cNvPr>
          <p:cNvSpPr/>
          <p:nvPr/>
        </p:nvSpPr>
        <p:spPr>
          <a:xfrm>
            <a:off x="3712592" y="2990916"/>
            <a:ext cx="1580768" cy="1672523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73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58FF69-CE8C-4DB6-AE4B-EA715977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소프트웨어 중심사회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F9417F-E777-4521-A0D5-76E50617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차 산업혁명시대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41F0556-7C8B-47F5-8879-B6959D608A0D}"/>
              </a:ext>
            </a:extLst>
          </p:cNvPr>
          <p:cNvSpPr/>
          <p:nvPr/>
        </p:nvSpPr>
        <p:spPr>
          <a:xfrm>
            <a:off x="539552" y="2822202"/>
            <a:ext cx="3600400" cy="15841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/>
              <a:t>소프트웨어가 혁신과 성장</a:t>
            </a:r>
            <a:endParaRPr lang="en-US" altLang="ko-KR" sz="2000"/>
          </a:p>
          <a:p>
            <a:pPr algn="ctr">
              <a:lnSpc>
                <a:spcPct val="150000"/>
              </a:lnSpc>
            </a:pPr>
            <a:r>
              <a:rPr lang="ko-KR" altLang="en-US" sz="2000"/>
              <a:t>가치 창출의 중심</a:t>
            </a:r>
            <a:endParaRPr lang="ko-KR" altLang="en-US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8012EEE-7B2F-4093-84F2-1A3C092A41CD}"/>
              </a:ext>
            </a:extLst>
          </p:cNvPr>
          <p:cNvSpPr/>
          <p:nvPr/>
        </p:nvSpPr>
        <p:spPr>
          <a:xfrm>
            <a:off x="4860032" y="2822202"/>
            <a:ext cx="3600400" cy="15841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/>
              <a:t>개인과 기업</a:t>
            </a:r>
            <a:r>
              <a:rPr lang="en-US" altLang="ko-KR" sz="2000"/>
              <a:t>, </a:t>
            </a:r>
            <a:r>
              <a:rPr lang="ko-KR" altLang="en-US" sz="2000"/>
              <a:t>국가 경쟁력을</a:t>
            </a:r>
            <a:endParaRPr lang="en-US" altLang="ko-KR" sz="2000"/>
          </a:p>
          <a:p>
            <a:pPr algn="ctr">
              <a:lnSpc>
                <a:spcPct val="150000"/>
              </a:lnSpc>
            </a:pPr>
            <a:r>
              <a:rPr lang="ko-KR" altLang="en-US" sz="2000"/>
              <a:t>좌우하는 사회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1201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CDC1C3-F591-417D-9B38-1531CB2F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[Add </a:t>
            </a:r>
            <a:r>
              <a:rPr lang="en-US" altLang="ko-KR" dirty="0" err="1"/>
              <a:t>Pyton</a:t>
            </a:r>
            <a:r>
              <a:rPr lang="en-US" altLang="ko-KR" dirty="0"/>
              <a:t> 3.10 to PATH] </a:t>
            </a:r>
            <a:r>
              <a:rPr lang="ko-KR" altLang="en-US" dirty="0"/>
              <a:t>체크하고</a:t>
            </a:r>
            <a:endParaRPr lang="en-US" altLang="ko-KR" dirty="0"/>
          </a:p>
          <a:p>
            <a:r>
              <a:rPr lang="en-US" altLang="ko-KR" dirty="0"/>
              <a:t>[Install Now] </a:t>
            </a:r>
            <a:r>
              <a:rPr lang="ko-KR" altLang="en-US" dirty="0"/>
              <a:t>클릭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9D46C4-A02F-434A-8A9C-85EBC2C1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700964-AEF4-4519-A527-4D79100F8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80928"/>
            <a:ext cx="6343650" cy="39052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901954-6B6E-4E3A-AB53-3D39BE440D98}"/>
              </a:ext>
            </a:extLst>
          </p:cNvPr>
          <p:cNvSpPr/>
          <p:nvPr/>
        </p:nvSpPr>
        <p:spPr>
          <a:xfrm>
            <a:off x="3350512" y="6324151"/>
            <a:ext cx="1765553" cy="22408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F0631B-9F29-4D93-A2C8-441E909964D4}"/>
              </a:ext>
            </a:extLst>
          </p:cNvPr>
          <p:cNvSpPr/>
          <p:nvPr/>
        </p:nvSpPr>
        <p:spPr>
          <a:xfrm>
            <a:off x="3350511" y="4005064"/>
            <a:ext cx="3885785" cy="936104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사각형 설명선 5">
            <a:extLst>
              <a:ext uri="{FF2B5EF4-FFF2-40B4-BE49-F238E27FC236}">
                <a16:creationId xmlns:a16="http://schemas.microsoft.com/office/drawing/2014/main" id="{5899DB59-1887-45CB-8976-C9064F8F6EFB}"/>
              </a:ext>
            </a:extLst>
          </p:cNvPr>
          <p:cNvSpPr/>
          <p:nvPr/>
        </p:nvSpPr>
        <p:spPr>
          <a:xfrm>
            <a:off x="5997169" y="5207604"/>
            <a:ext cx="2478254" cy="669668"/>
          </a:xfrm>
          <a:prstGeom prst="wedgeRoundRectCallout">
            <a:avLst>
              <a:gd name="adj1" fmla="val -61104"/>
              <a:gd name="adj2" fmla="val -17072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설치 경로를 기본값에서 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바꾸고 싶으면 클릭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32832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8780B8-643D-4731-B6E4-A0F99225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7B1AD1C-FB84-4F1B-9B56-D0CE5813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28F198-FB8B-426F-A852-56A4EB410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4859316" cy="29914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CB98CB-B3DC-42AA-8EC7-566C1281F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910" y="3270994"/>
            <a:ext cx="5380578" cy="33123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3A6D7C-C41E-440D-8B47-17E13A93810F}"/>
              </a:ext>
            </a:extLst>
          </p:cNvPr>
          <p:cNvSpPr/>
          <p:nvPr/>
        </p:nvSpPr>
        <p:spPr>
          <a:xfrm>
            <a:off x="8153351" y="6237312"/>
            <a:ext cx="723950" cy="29683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DC81D1-B228-4443-9DC8-A01F3DEC3430}"/>
              </a:ext>
            </a:extLst>
          </p:cNvPr>
          <p:cNvSpPr/>
          <p:nvPr/>
        </p:nvSpPr>
        <p:spPr>
          <a:xfrm>
            <a:off x="5079950" y="5259412"/>
            <a:ext cx="3810049" cy="68418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756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414FAC-F031-4CF5-B95A-8A220E5D4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설치된 것을 확인해 보자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319E3A-F38A-4227-9CE8-FF0BA0F4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4DEE52-4F7B-476B-8E55-F81A510F0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276872"/>
            <a:ext cx="2799120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01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059FD8B-4CD9-4763-B047-33941FA2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셸</a:t>
            </a:r>
            <a:r>
              <a:rPr lang="en-US" altLang="ko-KR" dirty="0"/>
              <a:t>(Shell) : </a:t>
            </a:r>
            <a:r>
              <a:rPr lang="ko-KR" altLang="en-US" dirty="0"/>
              <a:t>사용자가 시스템에 커맨드 명령어를 사용 할 수 있는 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쉘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&gt;&gt;&gt; </a:t>
            </a:r>
            <a:r>
              <a:rPr lang="ko-KR" altLang="en-US" dirty="0"/>
              <a:t>뒤에 우리가 명령어를 입력하고 </a:t>
            </a:r>
            <a:r>
              <a:rPr lang="ko-KR" altLang="en-US" dirty="0" err="1"/>
              <a:t>엔터키를</a:t>
            </a:r>
            <a:r>
              <a:rPr lang="ko-KR" altLang="en-US" dirty="0"/>
              <a:t> 누르면 명령어가 실행되고 실행 결과가 화면에 출력됨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한 줄 씩 실행이 된다</a:t>
            </a:r>
            <a:r>
              <a:rPr lang="en-US" altLang="ko-KR" dirty="0">
                <a:sym typeface="Wingdings" panose="05000000000000000000" pitchFamily="2" charset="2"/>
              </a:rPr>
              <a:t>. (</a:t>
            </a:r>
            <a:r>
              <a:rPr lang="ko-KR" altLang="en-US" dirty="0">
                <a:sym typeface="Wingdings" panose="05000000000000000000" pitchFamily="2" charset="2"/>
              </a:rPr>
              <a:t>인터프리터 </a:t>
            </a:r>
            <a:r>
              <a:rPr lang="en-US" altLang="ko-KR" dirty="0">
                <a:sym typeface="Wingdings" panose="05000000000000000000" pitchFamily="2" charset="2"/>
              </a:rPr>
              <a:t>!! )</a:t>
            </a:r>
            <a:r>
              <a:rPr lang="en-US" altLang="ko-KR" dirty="0"/>
              <a:t>   </a:t>
            </a:r>
          </a:p>
          <a:p>
            <a:pPr marL="109728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5D5B7B-959D-4763-A99E-DA907D1A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셸</a:t>
            </a:r>
          </a:p>
        </p:txBody>
      </p:sp>
    </p:spTree>
    <p:extLst>
      <p:ext uri="{BB962C8B-B14F-4D97-AF65-F5344CB8AC3E}">
        <p14:creationId xmlns:p14="http://schemas.microsoft.com/office/powerpoint/2010/main" val="1810174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5E16A6B-86DC-4FA2-97EF-0511338C4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셸 프롬프트를 시행한다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B25A49E-E9F5-49DE-AE98-D77ABFD3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셸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5579CA-ADC3-4BFB-81A3-D1BB75510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4904"/>
            <a:ext cx="2799120" cy="20162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CFA2EA-F0A5-4D24-AAFA-E73D5021BA81}"/>
              </a:ext>
            </a:extLst>
          </p:cNvPr>
          <p:cNvSpPr/>
          <p:nvPr/>
        </p:nvSpPr>
        <p:spPr>
          <a:xfrm>
            <a:off x="601215" y="3315865"/>
            <a:ext cx="2196033" cy="44231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A22DE23E-2FE0-483F-9044-0225B6C5C6E4}"/>
              </a:ext>
            </a:extLst>
          </p:cNvPr>
          <p:cNvSpPr/>
          <p:nvPr/>
        </p:nvSpPr>
        <p:spPr>
          <a:xfrm>
            <a:off x="5292080" y="198832"/>
            <a:ext cx="3178696" cy="923489"/>
          </a:xfrm>
          <a:prstGeom prst="wedgeRoundRectCallout">
            <a:avLst>
              <a:gd name="adj1" fmla="val -43039"/>
              <a:gd name="adj2" fmla="val 75314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명령 프롬프트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)</a:t>
            </a:r>
            <a:r>
              <a:rPr lang="ko-KR" altLang="en-US" sz="1600" dirty="0"/>
              <a:t>에서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Python</a:t>
            </a:r>
            <a:r>
              <a:rPr lang="ko-KR" altLang="en-US" sz="1600" dirty="0"/>
              <a:t>을 실행한 것과 동일함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4C64E1-543D-46D7-B1E2-CB88DF7F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162" y="2406302"/>
            <a:ext cx="5050596" cy="2966914"/>
          </a:xfrm>
          <a:prstGeom prst="rect">
            <a:avLst/>
          </a:prstGeom>
        </p:spPr>
      </p:pic>
      <p:sp>
        <p:nvSpPr>
          <p:cNvPr id="8" name="모서리가 둥근 사각형 설명선 5">
            <a:extLst>
              <a:ext uri="{FF2B5EF4-FFF2-40B4-BE49-F238E27FC236}">
                <a16:creationId xmlns:a16="http://schemas.microsoft.com/office/drawing/2014/main" id="{57F0F02D-C5E5-4E62-A26D-2FA4A2D5FC7E}"/>
              </a:ext>
            </a:extLst>
          </p:cNvPr>
          <p:cNvSpPr/>
          <p:nvPr/>
        </p:nvSpPr>
        <p:spPr>
          <a:xfrm>
            <a:off x="4860032" y="5552212"/>
            <a:ext cx="2880320" cy="875997"/>
          </a:xfrm>
          <a:prstGeom prst="wedgeRoundRectCallout">
            <a:avLst>
              <a:gd name="adj1" fmla="val -18279"/>
              <a:gd name="adj2" fmla="val -8079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보통 검은색 바탕입니다</a:t>
            </a:r>
            <a:r>
              <a:rPr lang="en-US" altLang="ko-KR" sz="16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보기 좋기 반전해 놓은 것임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57177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40BFA4C-D275-4BDE-8FC3-F12566A5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 </a:t>
            </a:r>
            <a:r>
              <a:rPr lang="ko-KR" altLang="en-US" dirty="0"/>
              <a:t>첫번째 </a:t>
            </a:r>
            <a:r>
              <a:rPr lang="ko-KR" altLang="en-US" dirty="0" err="1"/>
              <a:t>파이썬</a:t>
            </a:r>
            <a:r>
              <a:rPr lang="ko-KR" altLang="en-US" dirty="0"/>
              <a:t> 코드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5CB7AF-E645-4EAF-B74C-9BB1B608E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556792"/>
            <a:ext cx="7734300" cy="45434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863DCA-60A7-4A30-97E9-A5360CE89F26}"/>
              </a:ext>
            </a:extLst>
          </p:cNvPr>
          <p:cNvSpPr/>
          <p:nvPr/>
        </p:nvSpPr>
        <p:spPr>
          <a:xfrm>
            <a:off x="667890" y="2125240"/>
            <a:ext cx="1951485" cy="35126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2F9E8D2D-7145-4C4F-ADB8-38BF98E6CAAD}"/>
              </a:ext>
            </a:extLst>
          </p:cNvPr>
          <p:cNvSpPr/>
          <p:nvPr/>
        </p:nvSpPr>
        <p:spPr>
          <a:xfrm>
            <a:off x="2339752" y="3000412"/>
            <a:ext cx="3392785" cy="1656184"/>
          </a:xfrm>
          <a:prstGeom prst="wedgeRoundRectCallout">
            <a:avLst>
              <a:gd name="adj1" fmla="val -37880"/>
              <a:gd name="adj2" fmla="val -69887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명령어 작성 후 </a:t>
            </a:r>
            <a:r>
              <a:rPr lang="ko-KR" altLang="en-US" sz="1600" dirty="0" err="1"/>
              <a:t>엔터를</a:t>
            </a:r>
            <a:r>
              <a:rPr lang="ko-KR" altLang="en-US" sz="1600" dirty="0"/>
              <a:t> 누르면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바로 실행된 결과를  볼 수 있다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이래서 대화형 프로그래밍 언어라고 한다</a:t>
            </a:r>
            <a:r>
              <a:rPr lang="en-US" altLang="ko-KR" sz="1600" dirty="0"/>
              <a:t>.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인터프리터 방식</a:t>
            </a:r>
            <a:r>
              <a:rPr lang="en-US" altLang="ko-KR" sz="1600" dirty="0">
                <a:sym typeface="Wingdings" panose="05000000000000000000" pitchFamily="2" charset="2"/>
              </a:rPr>
              <a:t>!!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92333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619ED0-EC15-410E-B1A3-670A00494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이렇게 실행하기는 불편하니 </a:t>
            </a:r>
            <a:r>
              <a:rPr lang="ko-KR" altLang="en-US" dirty="0" err="1"/>
              <a:t>파이썬에서</a:t>
            </a:r>
            <a:endParaRPr lang="en-US" altLang="ko-KR" dirty="0"/>
          </a:p>
          <a:p>
            <a:pPr marL="109728" indent="0">
              <a:buNone/>
            </a:pPr>
            <a:r>
              <a:rPr lang="ko-KR" altLang="en-US" dirty="0"/>
              <a:t>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IDLE(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Integrated 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DeveLopment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 Environment)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109728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을 제공함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4AC9FF-A95E-4F6B-B5F4-3AD47BE9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IDLE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1D38F8-62C0-4604-8E1F-DBDDB8C4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939" y="3262679"/>
            <a:ext cx="2799120" cy="20162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E4436E-A23D-447F-91FC-21345624787A}"/>
              </a:ext>
            </a:extLst>
          </p:cNvPr>
          <p:cNvSpPr/>
          <p:nvPr/>
        </p:nvSpPr>
        <p:spPr>
          <a:xfrm>
            <a:off x="3119814" y="3636982"/>
            <a:ext cx="2196033" cy="44231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64C4C31F-02AF-489F-91A7-8FC51FA3346C}"/>
              </a:ext>
            </a:extLst>
          </p:cNvPr>
          <p:cNvSpPr/>
          <p:nvPr/>
        </p:nvSpPr>
        <p:spPr>
          <a:xfrm>
            <a:off x="5803701" y="4653136"/>
            <a:ext cx="3306341" cy="2124435"/>
          </a:xfrm>
          <a:prstGeom prst="wedgeRoundRectCallout">
            <a:avLst>
              <a:gd name="adj1" fmla="val -38462"/>
              <a:gd name="adj2" fmla="val -60472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일반적으로 통합개발환경은 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en-US" altLang="ko-KR" sz="1400" dirty="0"/>
              <a:t>IDE </a:t>
            </a:r>
            <a:r>
              <a:rPr lang="ko-KR" altLang="en-US" sz="1400" dirty="0"/>
              <a:t>라고 하는데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귀도 반 </a:t>
            </a:r>
            <a:r>
              <a:rPr lang="ko-KR" altLang="en-US" sz="1400" dirty="0" err="1"/>
              <a:t>로섬이</a:t>
            </a:r>
            <a:r>
              <a:rPr lang="ko-KR" altLang="en-US" sz="1400" dirty="0"/>
              <a:t> 좋아하는 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코미디 프로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몬티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파이썬</a:t>
            </a:r>
            <a:r>
              <a:rPr lang="en-US" altLang="ko-KR" sz="1400" dirty="0"/>
              <a:t>’</a:t>
            </a:r>
            <a:r>
              <a:rPr lang="ko-KR" altLang="en-US" sz="1400" dirty="0"/>
              <a:t>의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sz="1400" dirty="0"/>
              <a:t>배우 이름 </a:t>
            </a:r>
            <a:r>
              <a:rPr lang="en-US" altLang="ko-KR" sz="1400" dirty="0"/>
              <a:t>‘</a:t>
            </a:r>
            <a:r>
              <a:rPr lang="ko-KR" altLang="en-US" sz="1400" dirty="0"/>
              <a:t>에릭 아이들</a:t>
            </a:r>
            <a:r>
              <a:rPr lang="en-US" altLang="ko-KR" sz="1400" dirty="0"/>
              <a:t>’</a:t>
            </a:r>
            <a:r>
              <a:rPr lang="ko-KR" altLang="en-US" sz="1400" dirty="0"/>
              <a:t> 이름들 따서</a:t>
            </a: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en-US" altLang="ko-KR" sz="1400" dirty="0"/>
              <a:t>IDLE</a:t>
            </a:r>
            <a:r>
              <a:rPr lang="ko-KR" altLang="en-US" sz="1400" dirty="0"/>
              <a:t> 라고 정했다고 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4798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D5A270-C3D0-42E7-879E-B05BE1CE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IDLE </a:t>
            </a:r>
            <a:r>
              <a:rPr lang="ko-KR" altLang="en-US" dirty="0"/>
              <a:t>셸</a:t>
            </a:r>
            <a:r>
              <a:rPr lang="en-US" altLang="ko-KR" dirty="0"/>
              <a:t> </a:t>
            </a:r>
          </a:p>
          <a:p>
            <a:pPr lvl="1" fontAlgn="base"/>
            <a:r>
              <a:rPr lang="en-US" altLang="ko-KR" dirty="0"/>
              <a:t>IDLE </a:t>
            </a:r>
            <a:r>
              <a:rPr lang="ko-KR" altLang="en-US" dirty="0"/>
              <a:t>에디터에서 실행한 프로그램의 결과가 표시되는 창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 fontAlgn="base"/>
            <a:r>
              <a:rPr lang="ko-KR" altLang="en-US" dirty="0" err="1">
                <a:solidFill>
                  <a:srgbClr val="FF0000"/>
                </a:solidFill>
              </a:rPr>
              <a:t>파이썬</a:t>
            </a:r>
            <a:r>
              <a:rPr lang="ko-KR" altLang="en-US" dirty="0">
                <a:solidFill>
                  <a:srgbClr val="FF0000"/>
                </a:solidFill>
              </a:rPr>
              <a:t> 셸과 동일한 기능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lvl="1" fontAlgn="base"/>
            <a:r>
              <a:rPr lang="en-US" altLang="ko-KR" dirty="0"/>
              <a:t>IDLE</a:t>
            </a:r>
            <a:r>
              <a:rPr lang="ko-KR" altLang="en-US" dirty="0"/>
              <a:t>을 실행하면 가장 먼저 나타나는 창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05FAC3-26FF-409A-8E5D-60819C73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IDLE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5C961F-E7E3-46CC-A6DD-38267EE0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508"/>
          <a:stretch/>
        </p:blipFill>
        <p:spPr>
          <a:xfrm>
            <a:off x="2195736" y="4077072"/>
            <a:ext cx="5322790" cy="1867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7310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202783-75FC-410F-AF38-EAFD8E51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IDLE Shell </a:t>
            </a:r>
            <a:r>
              <a:rPr lang="ko-KR" altLang="en-US" dirty="0"/>
              <a:t>에서 앞 </a:t>
            </a:r>
            <a:r>
              <a:rPr lang="ko-KR" altLang="en-US" dirty="0" err="1"/>
              <a:t>파이썬</a:t>
            </a:r>
            <a:r>
              <a:rPr lang="ko-KR" altLang="en-US" dirty="0"/>
              <a:t> 셸과 동일한 코드를 작성해 보자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10473BE-034F-49C9-952A-E67A3523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FAA767-EC43-444E-9B7C-198FABBF0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924944"/>
            <a:ext cx="5905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18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D5A270-C3D0-42E7-879E-B05BE1CE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 dirty="0"/>
              <a:t>IDLE </a:t>
            </a:r>
            <a:r>
              <a:rPr lang="ko-KR" altLang="en-US" dirty="0"/>
              <a:t>에디터</a:t>
            </a:r>
            <a:r>
              <a:rPr lang="en-US" altLang="ko-KR" dirty="0"/>
              <a:t> </a:t>
            </a:r>
          </a:p>
          <a:p>
            <a:pPr lvl="1" fontAlgn="base"/>
            <a:r>
              <a:rPr lang="ko-KR" altLang="en-US" dirty="0"/>
              <a:t>에디터에서는 여러 줄의 </a:t>
            </a:r>
            <a:r>
              <a:rPr lang="ko-KR" altLang="en-US" dirty="0" err="1"/>
              <a:t>파이썬</a:t>
            </a:r>
            <a:r>
              <a:rPr lang="ko-KR" altLang="en-US" dirty="0"/>
              <a:t> 명령어들을 입력할 수 있다</a:t>
            </a:r>
            <a:r>
              <a:rPr lang="en-US" altLang="ko-KR" dirty="0"/>
              <a:t>. </a:t>
            </a:r>
            <a:r>
              <a:rPr lang="ko-KR" altLang="en-US" dirty="0"/>
              <a:t>입력된 코드는 한꺼번에 실행된다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05FAC3-26FF-409A-8E5D-60819C73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IDLE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실행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863535-DEDB-4250-BA55-C0DF5BD7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51888"/>
            <a:ext cx="5328592" cy="2694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0EBE5B-F221-43F0-B809-25AD74C18E72}"/>
              </a:ext>
            </a:extLst>
          </p:cNvPr>
          <p:cNvSpPr/>
          <p:nvPr/>
        </p:nvSpPr>
        <p:spPr>
          <a:xfrm>
            <a:off x="1991866" y="3620665"/>
            <a:ext cx="1560960" cy="17981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33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6723615-F4C7-4C98-9917-6B1317BB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나라별 대응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68A80-EDD0-443D-B578-D739BE031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1238250"/>
            <a:ext cx="5724525" cy="160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미국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- 16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월부터 컴퓨터과학 교육을 위한 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‘Computer Science for All’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정책 추진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6" descr="미국  국기">
            <a:extLst>
              <a:ext uri="{FF2B5EF4-FFF2-40B4-BE49-F238E27FC236}">
                <a16:creationId xmlns:a16="http://schemas.microsoft.com/office/drawing/2014/main" id="{630741F5-7E94-4E7A-9D15-FB43F605E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19213"/>
            <a:ext cx="237013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2C0108DF-2089-4102-946E-78445FB39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3140075"/>
            <a:ext cx="5724525" cy="160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영국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- 14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월 부터 초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중등학교 정규교과목에  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    SW 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필수 교육 포함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99B3801-7FD2-4A5B-93B6-29F2F094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7" y="4921250"/>
            <a:ext cx="5724525" cy="1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프랑스</a:t>
            </a:r>
            <a:endParaRPr lang="en-US" altLang="ko-KR" sz="2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- 16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월 부터 </a:t>
            </a:r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SW</a:t>
            </a:r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를 중학교 정규 과목화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E305DD-11ED-4D4B-93A8-46426674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3276486"/>
            <a:ext cx="2370137" cy="14135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E0AFF4-F850-4CD0-BFEF-6D1D84A6F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35" y="5066124"/>
            <a:ext cx="2353839" cy="156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43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76AB78-5FE8-4365-8C38-E03B9246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소스코드를 작성하고 적당한 위치에 저장하자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6EC0A72-D15E-4C79-93DD-3303F091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223D3E-9771-4215-8C4F-9F0AEACFA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04864"/>
            <a:ext cx="324802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E94342-4E6C-4AF7-BFA9-BEAF8B4F6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204864"/>
            <a:ext cx="2715004" cy="2934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63C604-8DC2-49BB-91E5-9951F59EB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973" y="4197052"/>
            <a:ext cx="4309966" cy="2581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A80CCFC-8AE1-4B65-A76D-36A9D164C6AB}"/>
              </a:ext>
            </a:extLst>
          </p:cNvPr>
          <p:cNvSpPr/>
          <p:nvPr/>
        </p:nvSpPr>
        <p:spPr>
          <a:xfrm>
            <a:off x="239266" y="2630064"/>
            <a:ext cx="1560960" cy="32268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642346-0CD6-455C-B6C0-5A0B2A31B46B}"/>
              </a:ext>
            </a:extLst>
          </p:cNvPr>
          <p:cNvSpPr/>
          <p:nvPr/>
        </p:nvSpPr>
        <p:spPr>
          <a:xfrm>
            <a:off x="4258816" y="3754014"/>
            <a:ext cx="1560959" cy="217911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79246-E34F-402A-912D-6BCA4A9C7416}"/>
              </a:ext>
            </a:extLst>
          </p:cNvPr>
          <p:cNvSpPr/>
          <p:nvPr/>
        </p:nvSpPr>
        <p:spPr>
          <a:xfrm>
            <a:off x="5544691" y="5992390"/>
            <a:ext cx="341759" cy="189336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B9FBA1-5727-4149-BB6A-5EB4D52E2B47}"/>
              </a:ext>
            </a:extLst>
          </p:cNvPr>
          <p:cNvSpPr/>
          <p:nvPr/>
        </p:nvSpPr>
        <p:spPr>
          <a:xfrm>
            <a:off x="7524328" y="6488693"/>
            <a:ext cx="667172" cy="245481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사각형 설명선 5">
            <a:extLst>
              <a:ext uri="{FF2B5EF4-FFF2-40B4-BE49-F238E27FC236}">
                <a16:creationId xmlns:a16="http://schemas.microsoft.com/office/drawing/2014/main" id="{5A397D93-8E28-44A4-83BA-C47D260FC105}"/>
              </a:ext>
            </a:extLst>
          </p:cNvPr>
          <p:cNvSpPr/>
          <p:nvPr/>
        </p:nvSpPr>
        <p:spPr>
          <a:xfrm>
            <a:off x="4258816" y="145944"/>
            <a:ext cx="3392785" cy="934132"/>
          </a:xfrm>
          <a:prstGeom prst="wedgeRoundRectCallout">
            <a:avLst>
              <a:gd name="adj1" fmla="val -19632"/>
              <a:gd name="adj2" fmla="val 8612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강의자료에서는 저장경로를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C:\Python\ </a:t>
            </a:r>
            <a:r>
              <a:rPr lang="ko-KR" altLang="en-US" sz="1600" dirty="0"/>
              <a:t> 으로 사용하겠음</a:t>
            </a:r>
            <a:endParaRPr lang="en-US" altLang="ko-KR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9D11213-2748-4EAD-9181-44D32D0FB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571" y="4459459"/>
            <a:ext cx="1016670" cy="16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45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F2A83B-3D8A-45E9-9F30-EF144B13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실행해보자</a:t>
            </a:r>
            <a:r>
              <a:rPr lang="en-US" altLang="ko-KR" dirty="0"/>
              <a:t>. (</a:t>
            </a:r>
            <a:r>
              <a:rPr lang="ko-KR" altLang="en-US" dirty="0"/>
              <a:t>단축키 </a:t>
            </a:r>
            <a:r>
              <a:rPr lang="en-US" altLang="ko-KR" dirty="0"/>
              <a:t>F5</a:t>
            </a:r>
            <a:r>
              <a:rPr lang="ko-KR" altLang="en-US" dirty="0"/>
              <a:t>를 눌러도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C3C7AC-B108-4BD0-BBD4-D2A517C7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F0C7CD-0412-49FD-93F4-14BA0B93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4864"/>
            <a:ext cx="3238952" cy="1981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8F0C513-EA87-4C81-9B52-6804A944373B}"/>
              </a:ext>
            </a:extLst>
          </p:cNvPr>
          <p:cNvSpPr/>
          <p:nvPr/>
        </p:nvSpPr>
        <p:spPr>
          <a:xfrm>
            <a:off x="1547664" y="2636912"/>
            <a:ext cx="1913384" cy="217911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DBA181-4841-4FBB-A708-C214EF258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666629"/>
            <a:ext cx="6277324" cy="2876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모서리가 둥근 사각형 설명선 5">
            <a:extLst>
              <a:ext uri="{FF2B5EF4-FFF2-40B4-BE49-F238E27FC236}">
                <a16:creationId xmlns:a16="http://schemas.microsoft.com/office/drawing/2014/main" id="{2AFEB23D-1EA5-4C7D-A3B5-5C28460472EE}"/>
              </a:ext>
            </a:extLst>
          </p:cNvPr>
          <p:cNvSpPr/>
          <p:nvPr/>
        </p:nvSpPr>
        <p:spPr>
          <a:xfrm>
            <a:off x="4142061" y="5131567"/>
            <a:ext cx="3392785" cy="1167834"/>
          </a:xfrm>
          <a:prstGeom prst="wedgeRoundRectCallout">
            <a:avLst>
              <a:gd name="adj1" fmla="val -37880"/>
              <a:gd name="adj2" fmla="val -69887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실행결과는 </a:t>
            </a:r>
            <a:r>
              <a:rPr lang="en-US" altLang="ko-KR" sz="1600" dirty="0"/>
              <a:t>IDLE Shell </a:t>
            </a:r>
            <a:r>
              <a:rPr lang="ko-KR" altLang="en-US" sz="1600" dirty="0"/>
              <a:t>창에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나타나게 된다</a:t>
            </a:r>
            <a:r>
              <a:rPr lang="en-US" altLang="ko-KR" sz="16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이제 여러 줄도 한번에 실행 가능</a:t>
            </a:r>
            <a:r>
              <a:rPr lang="en-US" altLang="ko-KR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0594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A9C02DD-C8B3-4CEA-905B-3BB7234B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업무에서는 </a:t>
            </a:r>
            <a:r>
              <a:rPr lang="ko-KR" altLang="en-US" dirty="0" err="1"/>
              <a:t>파이썬</a:t>
            </a:r>
            <a:r>
              <a:rPr lang="ko-KR" altLang="en-US" dirty="0"/>
              <a:t> 프로그램을 명령 프롬프트 창에서 실행하는 경우가 많음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Hello.py </a:t>
            </a:r>
            <a:r>
              <a:rPr lang="ko-KR" altLang="en-US" dirty="0"/>
              <a:t>프로그램을 실행하기 위해 명령 프롬프트 창을 열어보자</a:t>
            </a:r>
            <a:r>
              <a:rPr lang="en-US" altLang="ko-KR" dirty="0"/>
              <a:t>.  [</a:t>
            </a:r>
            <a:r>
              <a:rPr lang="ko-KR" altLang="en-US" dirty="0"/>
              <a:t>윈도우키</a:t>
            </a:r>
            <a:r>
              <a:rPr lang="en-US" altLang="ko-KR" dirty="0"/>
              <a:t>+R]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6DA233-FE20-4537-8E84-CB409A5B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 프롬프트에서 실행하기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35D9EC-EEC4-4570-8A7C-D69FCCEDA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725144"/>
            <a:ext cx="3800475" cy="19621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8F3CE4-1A26-4472-AF13-849A4041719B}"/>
              </a:ext>
            </a:extLst>
          </p:cNvPr>
          <p:cNvSpPr/>
          <p:nvPr/>
        </p:nvSpPr>
        <p:spPr>
          <a:xfrm>
            <a:off x="3224064" y="5656337"/>
            <a:ext cx="376386" cy="23963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0023A-21DA-4D5E-A2D8-F36F790EA9B4}"/>
              </a:ext>
            </a:extLst>
          </p:cNvPr>
          <p:cNvSpPr/>
          <p:nvPr/>
        </p:nvSpPr>
        <p:spPr>
          <a:xfrm>
            <a:off x="3671738" y="6227836"/>
            <a:ext cx="862161" cy="306313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680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6A947C-8A98-426A-BD0C-7E51EB7D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 프롬프트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 Windows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기본으로 제공되는 </a:t>
            </a:r>
            <a:r>
              <a:rPr lang="en-US" altLang="ko-KR" dirty="0"/>
              <a:t>CLI </a:t>
            </a:r>
            <a:r>
              <a:rPr lang="ko-KR" altLang="en-US" dirty="0"/>
              <a:t>기반의 명령어 를 입력하여 수행할 수 있게 해주는 셸</a:t>
            </a:r>
            <a:r>
              <a:rPr lang="en-US" altLang="ko-KR" dirty="0"/>
              <a:t>. </a:t>
            </a:r>
            <a:r>
              <a:rPr lang="ko-KR" altLang="en-US" dirty="0"/>
              <a:t>배치 파일 제작 및 명령어 입력 등 다양한 작업을 해줄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C5EB43-85F3-4227-862A-4FEB72D4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 프롬프트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8D5790-FFAF-44AC-A43A-A5820463C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3849341"/>
            <a:ext cx="4133850" cy="1657350"/>
          </a:xfrm>
          <a:prstGeom prst="rect">
            <a:avLst/>
          </a:prstGeom>
        </p:spPr>
      </p:pic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8724C5BD-3116-4AA9-A85C-16E15CEFC653}"/>
              </a:ext>
            </a:extLst>
          </p:cNvPr>
          <p:cNvSpPr/>
          <p:nvPr/>
        </p:nvSpPr>
        <p:spPr>
          <a:xfrm>
            <a:off x="3040930" y="5056249"/>
            <a:ext cx="3392785" cy="1167834"/>
          </a:xfrm>
          <a:prstGeom prst="wedgeRoundRectCallout">
            <a:avLst>
              <a:gd name="adj1" fmla="val -37880"/>
              <a:gd name="adj2" fmla="val -69887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이 </a:t>
            </a:r>
            <a:r>
              <a:rPr lang="ko-KR" altLang="en-US" sz="1600"/>
              <a:t>부분은 여러분 윈도우 로그인 계정으로 표시됨</a:t>
            </a:r>
            <a:endParaRPr lang="en-US" altLang="ko-KR" sz="16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C1633E-6160-48E7-91DC-D279C8DA6CFB}"/>
              </a:ext>
            </a:extLst>
          </p:cNvPr>
          <p:cNvCxnSpPr>
            <a:cxnSpLocks/>
          </p:cNvCxnSpPr>
          <p:nvPr/>
        </p:nvCxnSpPr>
        <p:spPr>
          <a:xfrm flipH="1">
            <a:off x="3174901" y="4759821"/>
            <a:ext cx="369937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79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03B728-8E33-4D45-BA6B-DC06095C6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579296" cy="4525963"/>
          </a:xfrm>
        </p:spPr>
        <p:txBody>
          <a:bodyPr/>
          <a:lstStyle/>
          <a:p>
            <a:r>
              <a:rPr lang="en-US" altLang="ko-KR" dirty="0"/>
              <a:t>cd (Change Directory) </a:t>
            </a:r>
            <a:r>
              <a:rPr lang="ko-KR" altLang="en-US" dirty="0"/>
              <a:t>명령어로 실행경로를 옮김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이제 </a:t>
            </a:r>
            <a:r>
              <a:rPr lang="en-US" altLang="ko-KR" dirty="0"/>
              <a:t>Python</a:t>
            </a:r>
            <a:r>
              <a:rPr lang="ko-KR" altLang="en-US" dirty="0"/>
              <a:t>으로 </a:t>
            </a:r>
            <a:r>
              <a:rPr lang="en-US" altLang="ko-KR" dirty="0"/>
              <a:t>Hello.py</a:t>
            </a:r>
            <a:r>
              <a:rPr lang="ko-KR" altLang="en-US" dirty="0"/>
              <a:t>를 실행해보자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555CEDE-B099-43AB-8060-99C2CDD5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50336-EBC8-4495-8632-2A95179C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76872"/>
            <a:ext cx="3207409" cy="864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FE75ED-D5A8-4B5A-9AFB-A9D0A2B25E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"/>
          <a:stretch/>
        </p:blipFill>
        <p:spPr>
          <a:xfrm>
            <a:off x="971600" y="4382050"/>
            <a:ext cx="3456384" cy="1124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65F0DA3-01D7-4EB7-B736-0F81131987E9}"/>
              </a:ext>
            </a:extLst>
          </p:cNvPr>
          <p:cNvCxnSpPr>
            <a:cxnSpLocks/>
          </p:cNvCxnSpPr>
          <p:nvPr/>
        </p:nvCxnSpPr>
        <p:spPr>
          <a:xfrm flipH="1">
            <a:off x="2596062" y="2587072"/>
            <a:ext cx="1471882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1334ED3-B989-4FDB-9214-C458B36AA55E}"/>
              </a:ext>
            </a:extLst>
          </p:cNvPr>
          <p:cNvCxnSpPr>
            <a:cxnSpLocks/>
          </p:cNvCxnSpPr>
          <p:nvPr/>
        </p:nvCxnSpPr>
        <p:spPr>
          <a:xfrm flipH="1">
            <a:off x="2123728" y="4653136"/>
            <a:ext cx="1872208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445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7A5574-8A0F-4692-8392-20D770AF5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579296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But </a:t>
            </a:r>
            <a:r>
              <a:rPr lang="ko-KR" altLang="en-US" dirty="0"/>
              <a:t>간단한 프로그램을 작성하기에는 충분하지만</a:t>
            </a: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소스코드 라인이 많아지고 복잡해지면 많이 불편함</a:t>
            </a: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</a:t>
            </a:r>
          </a:p>
          <a:p>
            <a:pPr marL="109728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소스코드 자동완성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문법체크 등의 편리한 기능을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제공하는 여러 툴들이 존재함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</a:p>
          <a:p>
            <a:pPr marL="109728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우리는 비주얼 스튜디오 코드를 사용해 보겠음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6B277F-83EB-4E53-A300-2C8E864D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파이썬</a:t>
            </a:r>
            <a:r>
              <a:rPr lang="ko-KR" altLang="en-US" dirty="0"/>
              <a:t> 개발환경 구성 완료</a:t>
            </a:r>
          </a:p>
        </p:txBody>
      </p:sp>
    </p:spTree>
    <p:extLst>
      <p:ext uri="{BB962C8B-B14F-4D97-AF65-F5344CB8AC3E}">
        <p14:creationId xmlns:p14="http://schemas.microsoft.com/office/powerpoint/2010/main" val="16427514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5C9B56-5DC9-4965-BBE4-02B7BEC1B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비주얼 스튜디오 코드 홈페이지</a:t>
            </a:r>
            <a:r>
              <a:rPr lang="en-US" altLang="ko-KR" dirty="0">
                <a:hlinkClick r:id="rId2"/>
              </a:rPr>
              <a:t>https://code.visualstudio.com/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058640-C747-4014-A71E-ABD341CA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비주얼</a:t>
            </a:r>
            <a:r>
              <a:rPr lang="en-US" altLang="ko-KR" dirty="0"/>
              <a:t> </a:t>
            </a:r>
            <a:r>
              <a:rPr lang="ko-KR" altLang="en-US" dirty="0"/>
              <a:t>스튜디오 코드 설치하기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3DEF0C-BDF3-42A8-AE97-8BFF7CC0E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0" y="2852936"/>
            <a:ext cx="7920880" cy="35008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F50CC71-5B54-43B7-B859-232B0C01E456}"/>
              </a:ext>
            </a:extLst>
          </p:cNvPr>
          <p:cNvSpPr/>
          <p:nvPr/>
        </p:nvSpPr>
        <p:spPr>
          <a:xfrm>
            <a:off x="1071414" y="5018162"/>
            <a:ext cx="1614636" cy="48728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1781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1BF1DA-8738-4953-924C-4CCEC652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적당한 곳에 받은 설치파일을 실행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FE86C0-472A-4CF0-8600-547231B0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비주얼</a:t>
            </a:r>
            <a:r>
              <a:rPr lang="en-US" altLang="ko-KR" dirty="0"/>
              <a:t> </a:t>
            </a:r>
            <a:r>
              <a:rPr lang="ko-KR" altLang="en-US" dirty="0"/>
              <a:t>스튜디오 코드 설치하기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869DE5-5CE9-4189-B800-97F40BC0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63762"/>
            <a:ext cx="5695950" cy="4419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B4B225A-2323-4428-8F30-A13C63E891D3}"/>
              </a:ext>
            </a:extLst>
          </p:cNvPr>
          <p:cNvSpPr/>
          <p:nvPr/>
        </p:nvSpPr>
        <p:spPr>
          <a:xfrm>
            <a:off x="2328714" y="5665862"/>
            <a:ext cx="938361" cy="211063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2F3B5B-F91A-4BA8-9801-2EDB0DBB8DB4}"/>
              </a:ext>
            </a:extLst>
          </p:cNvPr>
          <p:cNvSpPr/>
          <p:nvPr/>
        </p:nvSpPr>
        <p:spPr>
          <a:xfrm>
            <a:off x="6033939" y="6246887"/>
            <a:ext cx="747861" cy="23963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680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97BC621-6B68-44A6-841C-9EB1B031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410636-F51D-4CCC-BDAE-FFE51B51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31933E-3708-42DD-9B4E-BD99EC76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8" y="1628800"/>
            <a:ext cx="4150901" cy="32207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479AA2-1736-4D29-BDEA-B0AF8EFED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628799"/>
            <a:ext cx="4150902" cy="32207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F634400-25CE-403D-9CBF-A214FF3275EE}"/>
              </a:ext>
            </a:extLst>
          </p:cNvPr>
          <p:cNvSpPr/>
          <p:nvPr/>
        </p:nvSpPr>
        <p:spPr>
          <a:xfrm>
            <a:off x="3119289" y="4570487"/>
            <a:ext cx="538311" cy="23963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5C827F-D972-47EA-A9E8-C5A48F0FDF63}"/>
              </a:ext>
            </a:extLst>
          </p:cNvPr>
          <p:cNvSpPr/>
          <p:nvPr/>
        </p:nvSpPr>
        <p:spPr>
          <a:xfrm>
            <a:off x="7662714" y="4570487"/>
            <a:ext cx="538311" cy="23963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766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23E5DB-9160-435D-AF0B-01DB84B90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66969C-632A-4268-AC11-D64ECAF2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D920AB-4CA3-4239-A7F2-DC298DCB9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5" y="1858032"/>
            <a:ext cx="4372439" cy="33926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BDE919-F2B8-449E-91C3-B2AF2561824E}"/>
              </a:ext>
            </a:extLst>
          </p:cNvPr>
          <p:cNvSpPr/>
          <p:nvPr/>
        </p:nvSpPr>
        <p:spPr>
          <a:xfrm>
            <a:off x="400876" y="3325638"/>
            <a:ext cx="189283" cy="184261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0870D7-5E17-49FB-A105-02825F43894F}"/>
              </a:ext>
            </a:extLst>
          </p:cNvPr>
          <p:cNvSpPr/>
          <p:nvPr/>
        </p:nvSpPr>
        <p:spPr>
          <a:xfrm>
            <a:off x="400876" y="3509788"/>
            <a:ext cx="189283" cy="184261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088ECF-D311-418C-8BA1-8CD16E0BA81A}"/>
              </a:ext>
            </a:extLst>
          </p:cNvPr>
          <p:cNvSpPr/>
          <p:nvPr/>
        </p:nvSpPr>
        <p:spPr>
          <a:xfrm>
            <a:off x="394526" y="3020838"/>
            <a:ext cx="189283" cy="184261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D1D57C-CDBB-4F1A-A1F4-F327C6C92E36}"/>
              </a:ext>
            </a:extLst>
          </p:cNvPr>
          <p:cNvSpPr/>
          <p:nvPr/>
        </p:nvSpPr>
        <p:spPr>
          <a:xfrm>
            <a:off x="3274448" y="4954376"/>
            <a:ext cx="542347" cy="24863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76B381-0DE9-416E-9756-4B7B85FD6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418" y="1858032"/>
            <a:ext cx="4410560" cy="342224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A72F9F-42F9-442C-95AA-8EAEB089B96F}"/>
              </a:ext>
            </a:extLst>
          </p:cNvPr>
          <p:cNvSpPr/>
          <p:nvPr/>
        </p:nvSpPr>
        <p:spPr>
          <a:xfrm>
            <a:off x="7795648" y="5005177"/>
            <a:ext cx="586352" cy="239924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8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6E42BB-B0A3-43E4-B26C-69A36E30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507288" cy="4525963"/>
          </a:xfrm>
        </p:spPr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인력의 양적</a:t>
            </a:r>
            <a:r>
              <a:rPr lang="en-US" altLang="ko-KR" dirty="0"/>
              <a:t>·</a:t>
            </a:r>
            <a:r>
              <a:rPr lang="ko-KR" altLang="en-US" dirty="0"/>
              <a:t>질적 부족 현상 해결을 위해</a:t>
            </a:r>
            <a:endParaRPr lang="en-US" altLang="ko-KR" dirty="0"/>
          </a:p>
          <a:p>
            <a:pPr marL="393192" lvl="1" indent="0">
              <a:buNone/>
            </a:pPr>
            <a:endParaRPr lang="en-US" altLang="ko-KR" dirty="0"/>
          </a:p>
          <a:p>
            <a:pPr marL="393192" lvl="1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 2018</a:t>
            </a:r>
            <a:r>
              <a:rPr lang="ko-KR" altLang="en-US" sz="2400" dirty="0">
                <a:sym typeface="Wingdings" panose="05000000000000000000" pitchFamily="2" charset="2"/>
              </a:rPr>
              <a:t>년 부터 초</a:t>
            </a:r>
            <a:r>
              <a:rPr lang="en-US" altLang="ko-KR" sz="2400" dirty="0">
                <a:sym typeface="Wingdings" panose="05000000000000000000" pitchFamily="2" charset="2"/>
              </a:rPr>
              <a:t>·</a:t>
            </a:r>
            <a:r>
              <a:rPr lang="ko-KR" altLang="en-US" sz="2400" dirty="0">
                <a:sym typeface="Wingdings" panose="05000000000000000000" pitchFamily="2" charset="2"/>
              </a:rPr>
              <a:t>중</a:t>
            </a:r>
            <a:r>
              <a:rPr lang="en-US" altLang="ko-KR" sz="2400" dirty="0">
                <a:sym typeface="Wingdings" panose="05000000000000000000" pitchFamily="2" charset="2"/>
              </a:rPr>
              <a:t>·</a:t>
            </a:r>
            <a:r>
              <a:rPr lang="ko-KR" altLang="en-US" sz="2400" dirty="0">
                <a:sym typeface="Wingdings" panose="05000000000000000000" pitchFamily="2" charset="2"/>
              </a:rPr>
              <a:t>고등학교 정규 교과목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r>
              <a:rPr lang="ko-KR" altLang="en-US" sz="2400" dirty="0">
                <a:sym typeface="Wingdings" panose="05000000000000000000" pitchFamily="2" charset="2"/>
              </a:rPr>
              <a:t>    대학에서 전공자</a:t>
            </a:r>
            <a:r>
              <a:rPr lang="en-US" altLang="ko-KR" sz="2400" dirty="0">
                <a:sym typeface="Wingdings" panose="05000000000000000000" pitchFamily="2" charset="2"/>
              </a:rPr>
              <a:t>/</a:t>
            </a:r>
            <a:r>
              <a:rPr lang="ko-KR" altLang="en-US" sz="2400" dirty="0">
                <a:sym typeface="Wingdings" panose="05000000000000000000" pitchFamily="2" charset="2"/>
              </a:rPr>
              <a:t>비전공자 대상</a:t>
            </a: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ko-KR" altLang="en-US" sz="2400" dirty="0">
                <a:sym typeface="Wingdings" panose="05000000000000000000" pitchFamily="2" charset="2"/>
              </a:rPr>
              <a:t>소프트웨어 교육 운영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171310A-09AD-47B6-9A6D-F74C32FB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우리나라 대응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7699C0-8F67-4795-B68D-22C6096D0203}"/>
              </a:ext>
            </a:extLst>
          </p:cNvPr>
          <p:cNvSpPr/>
          <p:nvPr/>
        </p:nvSpPr>
        <p:spPr>
          <a:xfrm>
            <a:off x="894420" y="4557299"/>
            <a:ext cx="7632848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 </a:t>
            </a:r>
            <a:r>
              <a:rPr lang="ko-KR" altLang="en-US" sz="2800">
                <a:sym typeface="Wingdings" panose="05000000000000000000" pitchFamily="2" charset="2"/>
              </a:rPr>
              <a:t>컴퓨팅사고력과 코딩역량을 키우기 위한 </a:t>
            </a:r>
            <a:endParaRPr lang="en-US" altLang="ko-KR" sz="28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800">
                <a:sym typeface="Wingdings" panose="05000000000000000000" pitchFamily="2" charset="2"/>
              </a:rPr>
              <a:t> </a:t>
            </a:r>
            <a:r>
              <a:rPr lang="ko-KR" altLang="en-US" sz="2800">
                <a:sym typeface="Wingdings" panose="05000000000000000000" pitchFamily="2" charset="2"/>
              </a:rPr>
              <a:t>소프트웨어교육 활성화</a:t>
            </a:r>
            <a:r>
              <a:rPr lang="en-US" altLang="ko-KR" sz="2800">
                <a:sym typeface="Wingdings" panose="05000000000000000000" pitchFamily="2" charset="2"/>
              </a:rPr>
              <a:t>!!!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560946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A5E10B-D262-4B5C-BEB3-9F76F159D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D6346F-0FA5-4E27-8F45-038DB478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완료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CC8C6C-03EA-489B-9302-AD8D3837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78299"/>
            <a:ext cx="4547367" cy="352839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849815C-FACD-4C86-8EF7-27D68C42708C}"/>
              </a:ext>
            </a:extLst>
          </p:cNvPr>
          <p:cNvSpPr/>
          <p:nvPr/>
        </p:nvSpPr>
        <p:spPr>
          <a:xfrm>
            <a:off x="5331848" y="5202026"/>
            <a:ext cx="668902" cy="255799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745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8A00464-A344-4867-986F-1BD4C1B9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바로 한글 </a:t>
            </a:r>
            <a:r>
              <a:rPr lang="ko-KR" altLang="en-US" dirty="0" err="1"/>
              <a:t>언어팩을</a:t>
            </a:r>
            <a:r>
              <a:rPr lang="ko-KR" altLang="en-US" dirty="0"/>
              <a:t> 설치하도록 하자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E14DA3-9CCC-4D4F-8F34-D2DE8489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비주얼 스튜디오 코드 </a:t>
            </a:r>
            <a:r>
              <a:rPr lang="ko-KR" altLang="en-US" dirty="0" err="1"/>
              <a:t>첫화면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C195EA-B668-428C-98FE-F5677F35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75842"/>
            <a:ext cx="5916149" cy="44371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57A479-84E0-4B58-B52B-E53AB5F1AB3D}"/>
              </a:ext>
            </a:extLst>
          </p:cNvPr>
          <p:cNvSpPr/>
          <p:nvPr/>
        </p:nvSpPr>
        <p:spPr>
          <a:xfrm>
            <a:off x="6300192" y="6139816"/>
            <a:ext cx="1370608" cy="270341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F5C141C0-FE2B-4799-9B20-E6DF57514417}"/>
              </a:ext>
            </a:extLst>
          </p:cNvPr>
          <p:cNvSpPr/>
          <p:nvPr/>
        </p:nvSpPr>
        <p:spPr>
          <a:xfrm>
            <a:off x="1473200" y="5582890"/>
            <a:ext cx="3392785" cy="851308"/>
          </a:xfrm>
          <a:prstGeom prst="wedgeRoundRectCallout">
            <a:avLst>
              <a:gd name="adj1" fmla="val 58321"/>
              <a:gd name="adj2" fmla="val 12163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시간이 지나 창이 사라지면</a:t>
            </a:r>
            <a:r>
              <a:rPr lang="en-US" altLang="ko-KR" sz="16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err="1"/>
              <a:t>알람표시</a:t>
            </a:r>
            <a:r>
              <a:rPr lang="en-US" altLang="ko-KR" sz="1600" dirty="0"/>
              <a:t>(   ) </a:t>
            </a:r>
            <a:r>
              <a:rPr lang="ko-KR" altLang="en-US" sz="1600" dirty="0"/>
              <a:t>눌러주면 됨</a:t>
            </a: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E406FB-1B34-4700-8BC9-6AB556034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737" y="6130715"/>
            <a:ext cx="190527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84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FB22D24-4367-4E5F-8F44-D6868B8B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왼쪽 메뉴      에</a:t>
            </a:r>
            <a:r>
              <a:rPr lang="en-US" altLang="ko-KR" sz="2800" dirty="0"/>
              <a:t> </a:t>
            </a:r>
            <a:r>
              <a:rPr lang="ko-KR" altLang="en-US" sz="2800" dirty="0"/>
              <a:t>가서 검색해서 설치 가능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40F387-E33B-4FBF-A18F-1E600DD5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혹시 </a:t>
            </a:r>
            <a:r>
              <a:rPr lang="ko-KR" altLang="en-US" dirty="0" err="1"/>
              <a:t>알람창을</a:t>
            </a:r>
            <a:r>
              <a:rPr lang="ko-KR" altLang="en-US" dirty="0"/>
              <a:t> 놓쳐도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F27EFB-ACA2-4080-8DB4-449E18CD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556792"/>
            <a:ext cx="385757" cy="3600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C62F50-D39E-46E3-93C1-97F0E7C12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420888"/>
            <a:ext cx="6392167" cy="2791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B3CD441-072A-4545-89C9-581908EF5F31}"/>
              </a:ext>
            </a:extLst>
          </p:cNvPr>
          <p:cNvSpPr/>
          <p:nvPr/>
        </p:nvSpPr>
        <p:spPr>
          <a:xfrm>
            <a:off x="1407350" y="4535606"/>
            <a:ext cx="445513" cy="397341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1C2B90-4AA6-4B1F-8C30-913ACE548EA6}"/>
              </a:ext>
            </a:extLst>
          </p:cNvPr>
          <p:cNvSpPr/>
          <p:nvPr/>
        </p:nvSpPr>
        <p:spPr>
          <a:xfrm>
            <a:off x="2000908" y="3075776"/>
            <a:ext cx="525724" cy="25296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7001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330CA5-0E80-4D43-BAA9-CB246B041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13E9A2-A7E7-4F40-8E94-96406F09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언어팩</a:t>
            </a:r>
            <a:r>
              <a:rPr lang="ko-KR" altLang="en-US" dirty="0"/>
              <a:t> 설치 후 재 시작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CD6460-270A-4A83-AC68-B240C847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10" y="1301006"/>
            <a:ext cx="7008779" cy="52565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6661CBB-579C-4F64-8F9B-111946610C64}"/>
              </a:ext>
            </a:extLst>
          </p:cNvPr>
          <p:cNvSpPr/>
          <p:nvPr/>
        </p:nvSpPr>
        <p:spPr>
          <a:xfrm>
            <a:off x="3719204" y="4413473"/>
            <a:ext cx="4176464" cy="1656184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A0339D88-5748-4A59-B1DC-1CB6016868AE}"/>
              </a:ext>
            </a:extLst>
          </p:cNvPr>
          <p:cNvSpPr/>
          <p:nvPr/>
        </p:nvSpPr>
        <p:spPr>
          <a:xfrm>
            <a:off x="145698" y="4998453"/>
            <a:ext cx="3392785" cy="1655330"/>
          </a:xfrm>
          <a:prstGeom prst="wedgeRoundRectCallout">
            <a:avLst>
              <a:gd name="adj1" fmla="val 58321"/>
              <a:gd name="adj2" fmla="val 12163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보기 편한 테마로 바꿔줘도 된다</a:t>
            </a:r>
            <a:r>
              <a:rPr lang="en-US" altLang="ko-KR" sz="16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기본은 어두운 색임</a:t>
            </a:r>
            <a:r>
              <a:rPr lang="en-US" altLang="ko-KR" sz="1600" dirty="0"/>
              <a:t>(</a:t>
            </a:r>
            <a:r>
              <a:rPr lang="ko-KR" altLang="en-US" sz="1600" dirty="0"/>
              <a:t>눈이 덜 아픔</a:t>
            </a:r>
            <a:r>
              <a:rPr lang="en-US" altLang="ko-KR" sz="1600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강의자료에서는 문서 가독성을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위해 </a:t>
            </a:r>
            <a:r>
              <a:rPr lang="en-US" altLang="ko-KR" sz="1600" dirty="0"/>
              <a:t>‘</a:t>
            </a:r>
            <a:r>
              <a:rPr lang="ko-KR" altLang="en-US" sz="1600" dirty="0"/>
              <a:t>밝음</a:t>
            </a:r>
            <a:r>
              <a:rPr lang="en-US" altLang="ko-KR" sz="1600" dirty="0"/>
              <a:t>’ </a:t>
            </a:r>
            <a:r>
              <a:rPr lang="ko-KR" altLang="en-US" sz="1600" dirty="0"/>
              <a:t>테마를 사용하겠음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52534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514846-E29A-4196-89A2-3C53B819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에서 </a:t>
            </a:r>
            <a:r>
              <a:rPr lang="ko-KR" altLang="en-US" dirty="0" err="1"/>
              <a:t>파이썬을</a:t>
            </a:r>
            <a:r>
              <a:rPr lang="ko-KR" altLang="en-US" dirty="0"/>
              <a:t> 코드 작성 도움을 받으려면 </a:t>
            </a:r>
            <a:r>
              <a:rPr lang="ko-KR" altLang="en-US" dirty="0" err="1"/>
              <a:t>파이썬</a:t>
            </a:r>
            <a:r>
              <a:rPr lang="ko-KR" altLang="en-US" dirty="0"/>
              <a:t> 확장을 설치 해야함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B558F9-944D-4978-80FD-395438A1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확장 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DF5B84-8C9B-498B-98B4-FFBA5DA12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899"/>
          <a:stretch/>
        </p:blipFill>
        <p:spPr>
          <a:xfrm>
            <a:off x="303485" y="2852936"/>
            <a:ext cx="8537029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701C99-59C4-4BE4-8CD8-5E8A1BABD74F}"/>
              </a:ext>
            </a:extLst>
          </p:cNvPr>
          <p:cNvSpPr/>
          <p:nvPr/>
        </p:nvSpPr>
        <p:spPr>
          <a:xfrm>
            <a:off x="309254" y="4480148"/>
            <a:ext cx="338446" cy="329977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C1F6B2-8133-4B39-98E5-6742C403D939}"/>
              </a:ext>
            </a:extLst>
          </p:cNvPr>
          <p:cNvSpPr/>
          <p:nvPr/>
        </p:nvSpPr>
        <p:spPr>
          <a:xfrm>
            <a:off x="758834" y="3367629"/>
            <a:ext cx="445126" cy="2366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모서리가 둥근 사각형 설명선 5">
            <a:extLst>
              <a:ext uri="{FF2B5EF4-FFF2-40B4-BE49-F238E27FC236}">
                <a16:creationId xmlns:a16="http://schemas.microsoft.com/office/drawing/2014/main" id="{BB1B0F55-6436-41DD-A234-8A1D674EF3E1}"/>
              </a:ext>
            </a:extLst>
          </p:cNvPr>
          <p:cNvSpPr/>
          <p:nvPr/>
        </p:nvSpPr>
        <p:spPr>
          <a:xfrm>
            <a:off x="1403648" y="4274999"/>
            <a:ext cx="3392785" cy="535126"/>
          </a:xfrm>
          <a:prstGeom prst="wedgeRoundRectCallout">
            <a:avLst>
              <a:gd name="adj1" fmla="val -39318"/>
              <a:gd name="adj2" fmla="val -103369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/>
              <a:t>검색해서 설치하도록 하자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016170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66AFBA-1E3F-469E-B5E1-3A55E949A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탐색기로 돌아와서 폴더 등록을 해주자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A3C9C7-1DE0-4AA4-A43A-264B54BB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설치가 끝났으면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11A0BA-BF89-4C8A-83CF-527411FDE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71524"/>
            <a:ext cx="5315692" cy="2514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8ADA877-78DC-4BE3-83FD-FFEAA29A5BB7}"/>
              </a:ext>
            </a:extLst>
          </p:cNvPr>
          <p:cNvSpPr/>
          <p:nvPr/>
        </p:nvSpPr>
        <p:spPr>
          <a:xfrm>
            <a:off x="912380" y="2447699"/>
            <a:ext cx="433696" cy="425227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691EAD-935F-4C9C-A21B-430874547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415" y="3305157"/>
            <a:ext cx="4420217" cy="2762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A5903DB-C015-429A-96D1-AA7159AD1E9F}"/>
              </a:ext>
            </a:extLst>
          </p:cNvPr>
          <p:cNvSpPr/>
          <p:nvPr/>
        </p:nvSpPr>
        <p:spPr>
          <a:xfrm>
            <a:off x="3779404" y="4752750"/>
            <a:ext cx="1021195" cy="228826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0391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5DD72D-1751-4527-A266-C62CBD009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ED9708-66BD-4FB4-87EE-F058E0E1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 </a:t>
            </a:r>
            <a:r>
              <a:rPr lang="ko-KR" altLang="en-US" dirty="0" err="1"/>
              <a:t>파이썬</a:t>
            </a:r>
            <a:r>
              <a:rPr lang="ko-KR" altLang="en-US" dirty="0"/>
              <a:t> 기본경로 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87CA35-45EB-4810-85CC-D85D98D8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97421"/>
            <a:ext cx="5256870" cy="36631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5EB683-A718-4C38-9FF9-B8CE697A8B42}"/>
              </a:ext>
            </a:extLst>
          </p:cNvPr>
          <p:cNvSpPr/>
          <p:nvPr/>
        </p:nvSpPr>
        <p:spPr>
          <a:xfrm>
            <a:off x="4176265" y="2416420"/>
            <a:ext cx="1021195" cy="228826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47ED60-FA8E-4BE0-9DED-2BB0291A0AB5}"/>
              </a:ext>
            </a:extLst>
          </p:cNvPr>
          <p:cNvSpPr/>
          <p:nvPr/>
        </p:nvSpPr>
        <p:spPr>
          <a:xfrm>
            <a:off x="5267189" y="4934715"/>
            <a:ext cx="744971" cy="24787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470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254AE7-B5AD-487B-AAA2-F2D19BD7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18C622-F17E-4446-97F7-8AF340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C5D5C2-E2A9-4D2A-AD98-50E26500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0728"/>
            <a:ext cx="3456384" cy="2533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B4BBA2-166C-410A-AC01-6E14C69B00D6}"/>
              </a:ext>
            </a:extLst>
          </p:cNvPr>
          <p:cNvSpPr/>
          <p:nvPr/>
        </p:nvSpPr>
        <p:spPr>
          <a:xfrm>
            <a:off x="1356096" y="2738360"/>
            <a:ext cx="195710" cy="20295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C3D20A-B56E-45B3-841E-A9382D8F5736}"/>
              </a:ext>
            </a:extLst>
          </p:cNvPr>
          <p:cNvSpPr/>
          <p:nvPr/>
        </p:nvSpPr>
        <p:spPr>
          <a:xfrm>
            <a:off x="1260845" y="3014585"/>
            <a:ext cx="1281559" cy="41250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541058-F0F5-425F-9212-C6DDF4608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819645"/>
            <a:ext cx="3168352" cy="2509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화살표: 아래로 구부러짐 7">
            <a:extLst>
              <a:ext uri="{FF2B5EF4-FFF2-40B4-BE49-F238E27FC236}">
                <a16:creationId xmlns:a16="http://schemas.microsoft.com/office/drawing/2014/main" id="{D52DA126-21FE-41A4-8568-302444011355}"/>
              </a:ext>
            </a:extLst>
          </p:cNvPr>
          <p:cNvSpPr/>
          <p:nvPr/>
        </p:nvSpPr>
        <p:spPr>
          <a:xfrm rot="1467511">
            <a:off x="4306278" y="2953666"/>
            <a:ext cx="1216152" cy="518619"/>
          </a:xfrm>
          <a:prstGeom prst="curved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5">
            <a:extLst>
              <a:ext uri="{FF2B5EF4-FFF2-40B4-BE49-F238E27FC236}">
                <a16:creationId xmlns:a16="http://schemas.microsoft.com/office/drawing/2014/main" id="{CDE05DBE-2296-49C9-B3BB-717F4A5BDAC8}"/>
              </a:ext>
            </a:extLst>
          </p:cNvPr>
          <p:cNvSpPr/>
          <p:nvPr/>
        </p:nvSpPr>
        <p:spPr>
          <a:xfrm>
            <a:off x="268239" y="4741227"/>
            <a:ext cx="4104456" cy="872221"/>
          </a:xfrm>
          <a:prstGeom prst="wedgeRoundRectCallout">
            <a:avLst>
              <a:gd name="adj1" fmla="val 61162"/>
              <a:gd name="adj2" fmla="val -49859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폴더 등록 완료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이전에 만든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소스 파일도 보이지요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881927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D92DDBA-BA13-465D-AC84-A2B26282D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작성한 내용이 보임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실행도 간단히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58911F-1529-415A-AB9F-5CBE0913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5C1002-5F28-41FF-BA5D-D96837F1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2856"/>
            <a:ext cx="6033254" cy="1716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30AF397-E9B1-4B2C-A960-CB50E64C9530}"/>
              </a:ext>
            </a:extLst>
          </p:cNvPr>
          <p:cNvSpPr/>
          <p:nvPr/>
        </p:nvSpPr>
        <p:spPr>
          <a:xfrm>
            <a:off x="1594220" y="2719311"/>
            <a:ext cx="625105" cy="25249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88736A-E20F-452D-AD91-13045D865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867135"/>
            <a:ext cx="6033254" cy="1716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77058C6-40AF-4451-80BD-3721AD9EA3CD}"/>
              </a:ext>
            </a:extLst>
          </p:cNvPr>
          <p:cNvSpPr/>
          <p:nvPr/>
        </p:nvSpPr>
        <p:spPr>
          <a:xfrm>
            <a:off x="6444208" y="5085184"/>
            <a:ext cx="232817" cy="220241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9015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853130-5001-4A1B-B498-F43A292F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FCC9E4-B0C4-419A-A6B5-A11951B9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C43610-621D-4D23-ADC3-70942E2B7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196"/>
          <a:stretch/>
        </p:blipFill>
        <p:spPr>
          <a:xfrm>
            <a:off x="228600" y="1340768"/>
            <a:ext cx="8686800" cy="3543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908CBF-B72E-40CB-8131-D4247D20C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1" y="5122129"/>
            <a:ext cx="4133850" cy="16573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590215-6031-422A-A3AC-C1C34EA54B77}"/>
              </a:ext>
            </a:extLst>
          </p:cNvPr>
          <p:cNvSpPr/>
          <p:nvPr/>
        </p:nvSpPr>
        <p:spPr>
          <a:xfrm>
            <a:off x="2546720" y="3376535"/>
            <a:ext cx="6101980" cy="1471689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F2928F19-937D-44B9-B75F-23DEC1543248}"/>
              </a:ext>
            </a:extLst>
          </p:cNvPr>
          <p:cNvSpPr/>
          <p:nvPr/>
        </p:nvSpPr>
        <p:spPr>
          <a:xfrm rot="20029409">
            <a:off x="1383667" y="4539059"/>
            <a:ext cx="1216152" cy="518619"/>
          </a:xfrm>
          <a:prstGeom prst="curved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5">
            <a:extLst>
              <a:ext uri="{FF2B5EF4-FFF2-40B4-BE49-F238E27FC236}">
                <a16:creationId xmlns:a16="http://schemas.microsoft.com/office/drawing/2014/main" id="{CA37EB7A-4178-4AA0-8877-5EC4FC999B09}"/>
              </a:ext>
            </a:extLst>
          </p:cNvPr>
          <p:cNvSpPr/>
          <p:nvPr/>
        </p:nvSpPr>
        <p:spPr>
          <a:xfrm>
            <a:off x="4250705" y="5299329"/>
            <a:ext cx="4338886" cy="1212202"/>
          </a:xfrm>
          <a:prstGeom prst="wedgeRoundRectCallout">
            <a:avLst>
              <a:gd name="adj1" fmla="val -30372"/>
              <a:gd name="adj2" fmla="val -97108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터미널창이 실행되면서 결과를 보여주지요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 err="1"/>
              <a:t>VSCode</a:t>
            </a:r>
            <a:r>
              <a:rPr lang="ko-KR" altLang="en-US" sz="1600" dirty="0"/>
              <a:t>에서 </a:t>
            </a:r>
            <a:r>
              <a:rPr lang="en-US" altLang="ko-KR" sz="1600" dirty="0"/>
              <a:t>CMD </a:t>
            </a:r>
            <a:r>
              <a:rPr lang="ko-KR" altLang="en-US" sz="1600" dirty="0"/>
              <a:t>창을 포함하고 있고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실행화면을 이렇게 보여준다고 이해하면 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2500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ADBA08-C50C-4701-AD01-475C43E4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코딩 </a:t>
            </a:r>
            <a:r>
              <a:rPr lang="en-US" altLang="ko-KR" dirty="0"/>
              <a:t>(Software Coding) </a:t>
            </a:r>
          </a:p>
          <a:p>
            <a:pPr lvl="1"/>
            <a:r>
              <a:rPr lang="ko-KR" altLang="en-US" dirty="0"/>
              <a:t>컴퓨팅사고로 문제해결을 위한 소프트웨어를 만드는 것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프로그래밍</a:t>
            </a:r>
            <a:r>
              <a:rPr lang="en-US" altLang="ko-KR" dirty="0">
                <a:sym typeface="Wingdings" panose="05000000000000000000" pitchFamily="2" charset="2"/>
              </a:rPr>
              <a:t> (Programming) </a:t>
            </a:r>
            <a:r>
              <a:rPr lang="ko-KR" altLang="en-US" dirty="0">
                <a:sym typeface="Wingdings" panose="05000000000000000000" pitchFamily="2" charset="2"/>
              </a:rPr>
              <a:t>이라고도 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93192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컴퓨터 프로그램을 수행하는 절차를 적어 둔 명령어들인 코드</a:t>
            </a:r>
            <a:r>
              <a:rPr lang="en-US" altLang="ko-KR" dirty="0"/>
              <a:t>(code)</a:t>
            </a:r>
            <a:r>
              <a:rPr lang="ko-KR" altLang="en-US" dirty="0"/>
              <a:t>를 작성하는 행위 </a:t>
            </a:r>
            <a:endParaRPr lang="en-US" altLang="ko-KR" dirty="0"/>
          </a:p>
          <a:p>
            <a:pPr marL="393192" lvl="1" indent="0">
              <a:buNone/>
            </a:pP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그래서 코딩</a:t>
            </a:r>
            <a:r>
              <a:rPr lang="en-US" altLang="ko-KR" dirty="0">
                <a:sym typeface="Wingdings" panose="05000000000000000000" pitchFamily="2" charset="2"/>
              </a:rPr>
              <a:t>(Coding)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792EA2C-F6A5-4CEA-A003-2D4F4081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</a:t>
            </a:r>
            <a:r>
              <a:rPr lang="ko-KR" altLang="en-US"/>
              <a:t> 코딩</a:t>
            </a:r>
          </a:p>
        </p:txBody>
      </p:sp>
    </p:spTree>
    <p:extLst>
      <p:ext uri="{BB962C8B-B14F-4D97-AF65-F5344CB8AC3E}">
        <p14:creationId xmlns:p14="http://schemas.microsoft.com/office/powerpoint/2010/main" val="2249549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65C069-2D6F-4BD2-9A25-709FBBF85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CMD</a:t>
            </a:r>
            <a:r>
              <a:rPr lang="ko-KR" altLang="en-US" dirty="0"/>
              <a:t> 창에서 이렇게 했던 것을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이렇게도 해보자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9CE829D-B2E0-4524-ABDD-7696FCC9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!! </a:t>
            </a:r>
            <a:r>
              <a:rPr lang="ko-KR" altLang="en-US" dirty="0"/>
              <a:t>이런 것도 가능함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DC7942-38D9-4CDC-B46D-DE99A3B32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"/>
          <a:stretch/>
        </p:blipFill>
        <p:spPr>
          <a:xfrm>
            <a:off x="971600" y="2204864"/>
            <a:ext cx="2162479" cy="703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25E6E0-D263-412E-A8F5-650DC3EA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68" y="4239885"/>
            <a:ext cx="7935432" cy="2343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A1B09FC-DD4D-4EE8-890C-AA461918E36C}"/>
              </a:ext>
            </a:extLst>
          </p:cNvPr>
          <p:cNvSpPr/>
          <p:nvPr/>
        </p:nvSpPr>
        <p:spPr>
          <a:xfrm>
            <a:off x="908420" y="5795886"/>
            <a:ext cx="2149105" cy="34774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473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AFE93A-072A-47DF-9487-383F9F4E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8362DB-1164-484F-9CC5-193EEE92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파일 작성은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61D392-22CD-4C64-A895-4B3F1D2B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2924583" cy="202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AB5F8DC-4EEB-48F6-A11D-18F4101808DC}"/>
              </a:ext>
            </a:extLst>
          </p:cNvPr>
          <p:cNvSpPr/>
          <p:nvPr/>
        </p:nvSpPr>
        <p:spPr>
          <a:xfrm>
            <a:off x="2870571" y="2481186"/>
            <a:ext cx="272680" cy="262014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757D21-B9E8-4B8E-9D63-0E36BB4B4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002" y="3100247"/>
            <a:ext cx="2953162" cy="202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C6DD5F-847B-47CF-BEC2-B168253C1E8E}"/>
              </a:ext>
            </a:extLst>
          </p:cNvPr>
          <p:cNvSpPr/>
          <p:nvPr/>
        </p:nvSpPr>
        <p:spPr>
          <a:xfrm>
            <a:off x="3518175" y="3906174"/>
            <a:ext cx="901329" cy="252489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338A31-BB45-4C56-A9E2-5C36A2E2A1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23" r="25703"/>
          <a:stretch/>
        </p:blipFill>
        <p:spPr>
          <a:xfrm>
            <a:off x="4897113" y="4474216"/>
            <a:ext cx="3789662" cy="21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모서리가 둥근 사각형 설명선 5">
            <a:extLst>
              <a:ext uri="{FF2B5EF4-FFF2-40B4-BE49-F238E27FC236}">
                <a16:creationId xmlns:a16="http://schemas.microsoft.com/office/drawing/2014/main" id="{4E73C47B-0226-4E15-AB89-2848411D578B}"/>
              </a:ext>
            </a:extLst>
          </p:cNvPr>
          <p:cNvSpPr/>
          <p:nvPr/>
        </p:nvSpPr>
        <p:spPr>
          <a:xfrm>
            <a:off x="1987992" y="5816519"/>
            <a:ext cx="2592288" cy="866680"/>
          </a:xfrm>
          <a:prstGeom prst="wedgeRoundRectCallout">
            <a:avLst>
              <a:gd name="adj1" fmla="val 67894"/>
              <a:gd name="adj2" fmla="val -3945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작성이 필요하면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여기서 하면 되겠지요</a:t>
            </a:r>
            <a:r>
              <a:rPr lang="en-US" altLang="ko-KR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3531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A86CB8-7375-4914-BE0F-C8D88777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터미널에서 </a:t>
            </a:r>
            <a:r>
              <a:rPr lang="en-US" altLang="ko-KR" dirty="0"/>
              <a:t>python </a:t>
            </a:r>
            <a:r>
              <a:rPr lang="ko-KR" altLang="en-US" dirty="0"/>
              <a:t>실행하면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인터프리터 종료는 이렇게 </a:t>
            </a:r>
            <a:r>
              <a:rPr lang="en-US" altLang="ko-KR" dirty="0"/>
              <a:t>or  </a:t>
            </a:r>
            <a:r>
              <a:rPr lang="en-US" altLang="ko-KR" dirty="0" err="1"/>
              <a:t>Ctrl+Z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8E4599-2ADE-48C6-A3D1-9092F376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인터프리터 실행은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0F97A3-6BEA-4722-8D03-8097FE82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04864"/>
            <a:ext cx="6563641" cy="108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337084-E196-4E44-8366-791F51F37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121646"/>
            <a:ext cx="1152128" cy="4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243216-7426-464F-8274-E8CD49776B14}"/>
              </a:ext>
            </a:extLst>
          </p:cNvPr>
          <p:cNvSpPr/>
          <p:nvPr/>
        </p:nvSpPr>
        <p:spPr>
          <a:xfrm>
            <a:off x="2218765" y="2197690"/>
            <a:ext cx="556519" cy="184563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A0C311-70A2-4AAF-90B6-17721DCAC1A2}"/>
              </a:ext>
            </a:extLst>
          </p:cNvPr>
          <p:cNvSpPr/>
          <p:nvPr/>
        </p:nvSpPr>
        <p:spPr>
          <a:xfrm>
            <a:off x="1272281" y="2678953"/>
            <a:ext cx="1382687" cy="304879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DA3FD8-26AC-4D9A-80BE-C2E3026C8043}"/>
              </a:ext>
            </a:extLst>
          </p:cNvPr>
          <p:cNvSpPr/>
          <p:nvPr/>
        </p:nvSpPr>
        <p:spPr>
          <a:xfrm>
            <a:off x="1264260" y="4122743"/>
            <a:ext cx="1029761" cy="21664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사각형 설명선 5">
            <a:extLst>
              <a:ext uri="{FF2B5EF4-FFF2-40B4-BE49-F238E27FC236}">
                <a16:creationId xmlns:a16="http://schemas.microsoft.com/office/drawing/2014/main" id="{9DC76463-FD82-41EC-BA9D-EBD4F592D957}"/>
              </a:ext>
            </a:extLst>
          </p:cNvPr>
          <p:cNvSpPr/>
          <p:nvPr/>
        </p:nvSpPr>
        <p:spPr>
          <a:xfrm>
            <a:off x="2497024" y="4896999"/>
            <a:ext cx="4821053" cy="996178"/>
          </a:xfrm>
          <a:prstGeom prst="wedgeRoundRectCallout">
            <a:avLst>
              <a:gd name="adj1" fmla="val -37928"/>
              <a:gd name="adj2" fmla="val -78137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/>
              <a:t>VSCode</a:t>
            </a:r>
            <a:r>
              <a:rPr lang="ko-KR" altLang="en-US" sz="1600" dirty="0"/>
              <a:t>에서 작성한 코드의 결과를 보고 싶으면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인터프리터는 종료 시켜야 한다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542645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04E185-8AC9-4E3B-AC02-CBEE5B9BD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435280" cy="4525963"/>
          </a:xfrm>
        </p:spPr>
        <p:txBody>
          <a:bodyPr/>
          <a:lstStyle/>
          <a:p>
            <a:r>
              <a:rPr lang="ko-KR" altLang="en-US" dirty="0"/>
              <a:t>여러 줄 코드를 작성할 때는 편집기를 사용하고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줄 씩 실행해 볼 때는 터미널 인터프리터를 이용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4C4052-7067-41FE-B2BB-F1969199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DD425C-ACEC-41E3-A507-FD87DC82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32856"/>
            <a:ext cx="6033254" cy="1716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0B574B-3D78-47A5-A2DB-568D9E6E6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891" y="4869880"/>
            <a:ext cx="7697589" cy="1273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모서리가 둥근 사각형 설명선 5">
            <a:extLst>
              <a:ext uri="{FF2B5EF4-FFF2-40B4-BE49-F238E27FC236}">
                <a16:creationId xmlns:a16="http://schemas.microsoft.com/office/drawing/2014/main" id="{B593ADEB-FDB5-46D3-B768-D80DAE96269E}"/>
              </a:ext>
            </a:extLst>
          </p:cNvPr>
          <p:cNvSpPr/>
          <p:nvPr/>
        </p:nvSpPr>
        <p:spPr>
          <a:xfrm>
            <a:off x="1619672" y="6078603"/>
            <a:ext cx="4464496" cy="753778"/>
          </a:xfrm>
          <a:prstGeom prst="wedgeRoundRectCallout">
            <a:avLst>
              <a:gd name="adj1" fmla="val -53631"/>
              <a:gd name="adj2" fmla="val -43092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강의자료의 예제실습 할 때는 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&gt;&gt;&gt;</a:t>
            </a:r>
            <a:r>
              <a:rPr lang="en-US" altLang="ko-KR" sz="1600" dirty="0"/>
              <a:t>  </a:t>
            </a:r>
            <a:r>
              <a:rPr lang="ko-KR" altLang="en-US" sz="1600" dirty="0"/>
              <a:t>이렇게 시작하는지 유무로 선택하면 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973577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89D7DF-E02C-4FBA-9ABB-A71F208B8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다음과 같은 출력을 가지는 프로그램을 작성해 보세요</a:t>
            </a:r>
            <a:r>
              <a:rPr lang="en-US" altLang="ko-KR" dirty="0"/>
              <a:t>. </a:t>
            </a:r>
            <a:r>
              <a:rPr lang="ko-KR" altLang="en-US" dirty="0"/>
              <a:t>새 파일을 만드는 것 부터 해보세요</a:t>
            </a:r>
            <a:r>
              <a:rPr lang="en-US" altLang="ko-KR" dirty="0"/>
              <a:t>!!!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0C65A-1FFC-4646-834E-6809E22D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 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78E97A3-7E4B-404C-B78D-4D4AF3A1A9F1}"/>
              </a:ext>
            </a:extLst>
          </p:cNvPr>
          <p:cNvSpPr txBox="1"/>
          <p:nvPr/>
        </p:nvSpPr>
        <p:spPr>
          <a:xfrm>
            <a:off x="899592" y="3624831"/>
            <a:ext cx="7488832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3 x 1 = 3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3 x 2 = 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3 x 3 = 9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0A4AD4-7429-453E-A1C6-2FBC816C68BA}"/>
              </a:ext>
            </a:extLst>
          </p:cNvPr>
          <p:cNvSpPr/>
          <p:nvPr/>
        </p:nvSpPr>
        <p:spPr>
          <a:xfrm>
            <a:off x="827584" y="314096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5188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B9160F-E362-4F31-B970-7B21DDD9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03BF0A-981A-41B7-83DB-0CE81D91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A8342-C440-4063-8D4B-106BF0EB1853}"/>
              </a:ext>
            </a:extLst>
          </p:cNvPr>
          <p:cNvSpPr txBox="1"/>
          <p:nvPr/>
        </p:nvSpPr>
        <p:spPr>
          <a:xfrm>
            <a:off x="932987" y="2420888"/>
            <a:ext cx="7209240" cy="16312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응용 프로그램으로 동작 이해해보기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"3 x 1 = 3"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"3 x 2 = 6"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"3 x 3 = 9"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994FB3-0004-4A82-9F60-E4552D52BDA4}"/>
              </a:ext>
            </a:extLst>
          </p:cNvPr>
          <p:cNvSpPr/>
          <p:nvPr/>
        </p:nvSpPr>
        <p:spPr>
          <a:xfrm>
            <a:off x="880007" y="2175526"/>
            <a:ext cx="7315200" cy="211757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7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89D7DF-E02C-4FBA-9ABB-A71F208B8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다음 두 문장을 각각 실행해서 결과를 확인해보고 차이점을 생각해보자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0C65A-1FFC-4646-834E-6809E22D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 </a:t>
            </a:r>
            <a:endParaRPr lang="ko-KR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78E97A3-7E4B-404C-B78D-4D4AF3A1A9F1}"/>
              </a:ext>
            </a:extLst>
          </p:cNvPr>
          <p:cNvSpPr txBox="1"/>
          <p:nvPr/>
        </p:nvSpPr>
        <p:spPr>
          <a:xfrm>
            <a:off x="827583" y="5013176"/>
            <a:ext cx="7603283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2 + 5 = 7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2 + 5 = 7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0A4AD4-7429-453E-A1C6-2FBC816C68BA}"/>
              </a:ext>
            </a:extLst>
          </p:cNvPr>
          <p:cNvSpPr/>
          <p:nvPr/>
        </p:nvSpPr>
        <p:spPr>
          <a:xfrm>
            <a:off x="827582" y="4605406"/>
            <a:ext cx="1368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51B8E-EE68-4161-8103-ACCFCEBD60A6}"/>
              </a:ext>
            </a:extLst>
          </p:cNvPr>
          <p:cNvSpPr txBox="1"/>
          <p:nvPr/>
        </p:nvSpPr>
        <p:spPr>
          <a:xfrm>
            <a:off x="827583" y="3014125"/>
            <a:ext cx="7603283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두 문장 출력결과 이해해보기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"2 + 5 = 7"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"2 + 5 ="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52000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89D7DF-E02C-4FBA-9ABB-A71F208B8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앞 실습 내용을 응용하여 다음 출력을 가지는 프로그램을 작성해 보세요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0C65A-1FFC-4646-834E-6809E22D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 </a:t>
            </a:r>
            <a:endParaRPr lang="ko-KR" altLang="en-US" dirty="0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E32DAD6F-B599-4FBD-9BE8-19C183B1C69C}"/>
              </a:ext>
            </a:extLst>
          </p:cNvPr>
          <p:cNvSpPr txBox="1"/>
          <p:nvPr/>
        </p:nvSpPr>
        <p:spPr>
          <a:xfrm>
            <a:off x="899592" y="3624831"/>
            <a:ext cx="7488832" cy="163121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9 x 1 = 9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9 x 2 = 18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9 x 3 = 27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9 x 4 = 36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9 x 5 = 45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76354-F572-416A-978D-C6DA2DAC962D}"/>
              </a:ext>
            </a:extLst>
          </p:cNvPr>
          <p:cNvSpPr/>
          <p:nvPr/>
        </p:nvSpPr>
        <p:spPr>
          <a:xfrm>
            <a:off x="827584" y="314096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Lucida Sans Unicode"/>
                <a:ea typeface="맑은 고딕" panose="020B0503020000020004" pitchFamily="50" charset="-127"/>
              </a:rPr>
              <a:t>실행결과</a:t>
            </a:r>
            <a:endParaRPr lang="en-US" altLang="ko-KR" dirty="0">
              <a:solidFill>
                <a:prstClr val="black"/>
              </a:solidFill>
              <a:latin typeface="Lucida Sans Unicode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0983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B9160F-E362-4F31-B970-7B21DDD9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103BF0A-981A-41B7-83DB-0CE81D91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A8342-C440-4063-8D4B-106BF0EB1853}"/>
              </a:ext>
            </a:extLst>
          </p:cNvPr>
          <p:cNvSpPr txBox="1"/>
          <p:nvPr/>
        </p:nvSpPr>
        <p:spPr>
          <a:xfrm>
            <a:off x="932987" y="2420888"/>
            <a:ext cx="7209240" cy="224676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출력 형태 이해해보기</a:t>
            </a:r>
            <a:endParaRPr lang="ko-KR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"9 x 1 ="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"9 x 2 ="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"9 x 3 ="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"9 x 4 ="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A31515"/>
                </a:solidFill>
                <a:latin typeface="Consolas" panose="020B0609020204030204" pitchFamily="49" charset="0"/>
              </a:rPr>
              <a:t>"9 x 5 ="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20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994FB3-0004-4A82-9F60-E4552D52BDA4}"/>
              </a:ext>
            </a:extLst>
          </p:cNvPr>
          <p:cNvSpPr/>
          <p:nvPr/>
        </p:nvSpPr>
        <p:spPr>
          <a:xfrm>
            <a:off x="827026" y="2204864"/>
            <a:ext cx="7489389" cy="273630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6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8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0022EC0-0E28-4600-95B8-58420358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SW </a:t>
            </a:r>
            <a:r>
              <a:rPr lang="ko-KR" altLang="en-US"/>
              <a:t>코딩</a:t>
            </a:r>
            <a:endParaRPr lang="en-US" altLang="ko-KR"/>
          </a:p>
          <a:p>
            <a:pPr lvl="1"/>
            <a:r>
              <a:rPr lang="ko-KR" altLang="en-US"/>
              <a:t>코딩의 궁극적 목표는 주어진 문제를 제대로 해결하는 일</a:t>
            </a:r>
            <a:endParaRPr lang="en-US" altLang="ko-KR"/>
          </a:p>
          <a:p>
            <a:pPr lvl="1"/>
            <a:r>
              <a:rPr lang="ko-KR" altLang="en-US"/>
              <a:t>코딩에 앞서 문제해결을 위한 방법을 먼저 구상</a:t>
            </a:r>
            <a:endParaRPr lang="en-US" altLang="ko-KR"/>
          </a:p>
          <a:p>
            <a:pPr lvl="1"/>
            <a:r>
              <a:rPr lang="ko-KR" altLang="en-US"/>
              <a:t>코딩을 마치고 컴퓨터를 작동시켜 문제를 해결</a:t>
            </a:r>
          </a:p>
          <a:p>
            <a:pPr lvl="1"/>
            <a:endParaRPr lang="en-US" altLang="ko-KR"/>
          </a:p>
          <a:p>
            <a:pPr lvl="1"/>
            <a:endParaRPr lang="ko-KR" altLang="en-US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06546EB-03AF-4D40-BD11-6F4AA068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</a:t>
            </a:r>
            <a:r>
              <a:rPr lang="ko-KR" altLang="en-US"/>
              <a:t> 코딩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C5A623-F7B4-4BF5-A842-15DCB12BDC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3933056"/>
            <a:ext cx="5705475" cy="76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6992880-38A6-4E5B-8B12-2529F026C0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16389" r="20000" b="11250"/>
          <a:stretch/>
        </p:blipFill>
        <p:spPr>
          <a:xfrm>
            <a:off x="5873946" y="4492851"/>
            <a:ext cx="3082384" cy="202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9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20DFAC-7391-4263-8A70-CFFE89404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코딩의 중요성</a:t>
            </a:r>
            <a:endParaRPr lang="en-US" altLang="ko-KR" dirty="0"/>
          </a:p>
          <a:p>
            <a:pPr lvl="1" latinLnBrk="0"/>
            <a:r>
              <a:rPr lang="ko-KR" altLang="en-US" dirty="0"/>
              <a:t>최근 코딩 능력은 영어를 배우는 것 같이 매우 중요</a:t>
            </a:r>
          </a:p>
          <a:p>
            <a:pPr lvl="1" latinLnBrk="0"/>
            <a:r>
              <a:rPr lang="en-US" altLang="ko-KR" dirty="0"/>
              <a:t>‘21</a:t>
            </a:r>
            <a:r>
              <a:rPr lang="ko-KR" altLang="en-US" dirty="0"/>
              <a:t>세기의 언어’ 라고도 불리는 소프트웨어 이해</a:t>
            </a:r>
          </a:p>
          <a:p>
            <a:pPr lvl="1" latinLnBrk="0"/>
            <a:r>
              <a:rPr lang="ko-KR" altLang="en-US" dirty="0"/>
              <a:t>코딩 또는 프로그래밍 관련 기초 역량 함양 </a:t>
            </a:r>
          </a:p>
          <a:p>
            <a:pPr lvl="1" latinLnBrk="0"/>
            <a:r>
              <a:rPr lang="ko-KR" altLang="en-US" dirty="0"/>
              <a:t>창의성과 논리력 배양을 통한 문제해결 능력 향상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8389A6-1A55-453D-9F91-3F632310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 </a:t>
            </a:r>
            <a:r>
              <a:rPr lang="ko-KR" altLang="en-US"/>
              <a:t>코딩</a:t>
            </a:r>
          </a:p>
        </p:txBody>
      </p:sp>
    </p:spTree>
    <p:extLst>
      <p:ext uri="{BB962C8B-B14F-4D97-AF65-F5344CB8AC3E}">
        <p14:creationId xmlns:p14="http://schemas.microsoft.com/office/powerpoint/2010/main" val="232644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845931A-E918-4701-BACE-1B706E54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 </a:t>
            </a:r>
            <a:r>
              <a:rPr lang="ko-KR" altLang="en-US"/>
              <a:t>코딩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0022795-2823-4E52-BD45-651BF7727D9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6960" y="1351309"/>
            <a:ext cx="8055520" cy="523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" panose="05000000000000000000" pitchFamily="2" charset="2"/>
              <a:buChar char="n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55000"/>
              <a:buFont typeface="Wingdings" panose="05000000000000000000" pitchFamily="2" charset="2"/>
              <a:buChar char="n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50000"/>
              <a:buFont typeface="Wingdings" panose="05000000000000000000" pitchFamily="2" charset="2"/>
              <a:buChar char="n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Pct val="55000"/>
              <a:buFont typeface="Wingdings" panose="05000000000000000000" pitchFamily="2" charset="2"/>
              <a:buChar char="n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dirty="0"/>
              <a:t>“</a:t>
            </a:r>
            <a:r>
              <a:rPr lang="ko-KR" altLang="en-US" sz="1800" dirty="0"/>
              <a:t>코딩을 할 수 있다면</a:t>
            </a:r>
            <a:r>
              <a:rPr lang="en-US" altLang="ko-KR" sz="1800" dirty="0"/>
              <a:t>, </a:t>
            </a:r>
            <a:r>
              <a:rPr lang="ko-KR" altLang="en-US" sz="1800" dirty="0"/>
              <a:t>무엇인가를 만들어낼 수 있고</a:t>
            </a:r>
            <a:r>
              <a:rPr lang="en-US" altLang="ko-KR" sz="1800" dirty="0"/>
              <a:t>, </a:t>
            </a:r>
          </a:p>
          <a:p>
            <a:pPr marL="0" indent="0" latinLnBrk="0">
              <a:buNone/>
            </a:pPr>
            <a:r>
              <a:rPr lang="ko-KR" altLang="en-US" sz="1800" dirty="0"/>
              <a:t>누구도 당신을 막을 수 없다</a:t>
            </a:r>
            <a:r>
              <a:rPr lang="en-US" altLang="ko-KR" sz="1800" dirty="0"/>
              <a:t>.” </a:t>
            </a:r>
          </a:p>
          <a:p>
            <a:pPr marL="0" indent="0" latinLnBrk="0">
              <a:buNone/>
            </a:pPr>
            <a:r>
              <a:rPr lang="en-US" altLang="ko-KR" sz="1800" dirty="0"/>
              <a:t>			- </a:t>
            </a:r>
            <a:r>
              <a:rPr lang="ko-KR" altLang="en-US" sz="1800" dirty="0" err="1"/>
              <a:t>페이스북</a:t>
            </a:r>
            <a:r>
              <a:rPr lang="ko-KR" altLang="en-US" sz="1800" dirty="0"/>
              <a:t> 마크 </a:t>
            </a:r>
            <a:r>
              <a:rPr lang="ko-KR" altLang="en-US" sz="1800" dirty="0" err="1"/>
              <a:t>저커버그</a:t>
            </a:r>
            <a:endParaRPr lang="en-US" altLang="ko-KR" sz="1800" dirty="0"/>
          </a:p>
          <a:p>
            <a:pPr marL="0" indent="0" latinLnBrk="0">
              <a:buNone/>
            </a:pPr>
            <a:endParaRPr lang="ko-KR" altLang="en-US" sz="1800" dirty="0"/>
          </a:p>
          <a:p>
            <a:pPr marL="0" indent="0" latinLnBrk="0">
              <a:buNone/>
            </a:pPr>
            <a:r>
              <a:rPr lang="en-US" altLang="ko-KR" sz="1800" dirty="0"/>
              <a:t>“21</a:t>
            </a:r>
            <a:r>
              <a:rPr lang="ko-KR" altLang="en-US" sz="1800" dirty="0"/>
              <a:t>세기에는 프로그래밍 능력이 세상을 이해하고 적응하는</a:t>
            </a:r>
          </a:p>
          <a:p>
            <a:pPr marL="0" indent="0" latinLnBrk="0">
              <a:buNone/>
            </a:pPr>
            <a:r>
              <a:rPr lang="ko-KR" altLang="en-US" sz="1800" dirty="0"/>
              <a:t>핵심 역량이다</a:t>
            </a:r>
            <a:r>
              <a:rPr lang="en-US" altLang="ko-KR" sz="1800" dirty="0"/>
              <a:t>.” </a:t>
            </a:r>
          </a:p>
          <a:p>
            <a:pPr marL="0" indent="0" latinLnBrk="0">
              <a:buNone/>
            </a:pPr>
            <a:r>
              <a:rPr lang="en-US" altLang="ko-KR" sz="1800" dirty="0"/>
              <a:t>			- </a:t>
            </a:r>
            <a:r>
              <a:rPr lang="ko-KR" altLang="en-US" sz="1800" dirty="0"/>
              <a:t>코드아카데미</a:t>
            </a:r>
            <a:r>
              <a:rPr lang="en-US" altLang="ko-KR" sz="1800" dirty="0"/>
              <a:t> (</a:t>
            </a:r>
            <a:r>
              <a:rPr lang="en-US" altLang="ko-KR" sz="1800" dirty="0" err="1"/>
              <a:t>Codecademy</a:t>
            </a:r>
            <a:r>
              <a:rPr lang="en-US" altLang="ko-KR" sz="1800" dirty="0"/>
              <a:t>)</a:t>
            </a:r>
            <a:r>
              <a:rPr lang="ko-KR" altLang="en-US" sz="1800" dirty="0"/>
              <a:t> 창업자 </a:t>
            </a:r>
            <a:r>
              <a:rPr lang="ko-KR" altLang="en-US" sz="1800" dirty="0" err="1"/>
              <a:t>자크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심즈</a:t>
            </a:r>
            <a:endParaRPr lang="en-US" altLang="ko-KR" sz="1800" dirty="0"/>
          </a:p>
          <a:p>
            <a:pPr marL="0" indent="0" latinLnBrk="0">
              <a:buNone/>
            </a:pPr>
            <a:endParaRPr lang="en-US" altLang="ko-KR" sz="1800" dirty="0"/>
          </a:p>
          <a:p>
            <a:pPr marL="0" indent="0" latinLnBrk="0">
              <a:buNone/>
            </a:pPr>
            <a:r>
              <a:rPr lang="en-US" altLang="ko-KR" sz="1800" dirty="0"/>
              <a:t>“</a:t>
            </a:r>
            <a:r>
              <a:rPr lang="ko-KR" altLang="en-US" sz="1800" dirty="0"/>
              <a:t>모든 미국 사람들은 코딩</a:t>
            </a:r>
            <a:r>
              <a:rPr lang="en-US" altLang="ko-KR" sz="1800" dirty="0"/>
              <a:t>(coding)</a:t>
            </a:r>
            <a:r>
              <a:rPr lang="ko-KR" altLang="en-US" sz="1800" dirty="0"/>
              <a:t>을 배워야 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0" indent="0" latinLnBrk="0">
              <a:buNone/>
            </a:pPr>
            <a:r>
              <a:rPr lang="ko-KR" altLang="en-US" sz="1800" dirty="0"/>
              <a:t>코딩은 생각하는 방법을 가르쳐 주기 때문이다</a:t>
            </a:r>
            <a:r>
              <a:rPr lang="en-US" altLang="ko-KR" sz="1800" dirty="0"/>
              <a:t>.” </a:t>
            </a:r>
          </a:p>
          <a:p>
            <a:pPr marL="0" indent="0" latinLnBrk="0">
              <a:buNone/>
            </a:pPr>
            <a:r>
              <a:rPr lang="en-US" altLang="ko-KR" sz="1800" dirty="0"/>
              <a:t>                      		- </a:t>
            </a:r>
            <a:r>
              <a:rPr lang="ko-KR" altLang="en-US" sz="1800" dirty="0"/>
              <a:t>애플의 창업자 </a:t>
            </a:r>
            <a:r>
              <a:rPr lang="ko-KR" altLang="en-US" sz="1800" dirty="0" err="1"/>
              <a:t>스티브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잡스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18774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38100" cmpd="sng">
          <a:solidFill>
            <a:srgbClr val="00B050"/>
          </a:solidFill>
          <a:prstDash val="sysDot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28745</TotalTime>
  <Words>1875</Words>
  <Application>Microsoft Office PowerPoint</Application>
  <PresentationFormat>화면 슬라이드 쇼(4:3)</PresentationFormat>
  <Paragraphs>400</Paragraphs>
  <Slides>69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69</vt:i4>
      </vt:variant>
    </vt:vector>
  </HeadingPairs>
  <TitlesOfParts>
    <vt:vector size="84" baseType="lpstr">
      <vt:lpstr>D2Coding</vt:lpstr>
      <vt:lpstr>Pretendard ExtraBold</vt:lpstr>
      <vt:lpstr>Pretendard Medium</vt:lpstr>
      <vt:lpstr>맑은 고딕</vt:lpstr>
      <vt:lpstr>Arial</vt:lpstr>
      <vt:lpstr>Calibri</vt:lpstr>
      <vt:lpstr>Calibri Light</vt:lpstr>
      <vt:lpstr>Consolas</vt:lpstr>
      <vt:lpstr>Lucida Sans Unicode</vt:lpstr>
      <vt:lpstr>Verdana</vt:lpstr>
      <vt:lpstr>Wingdings</vt:lpstr>
      <vt:lpstr>Wingdings 2</vt:lpstr>
      <vt:lpstr>Wingdings 3</vt:lpstr>
      <vt:lpstr>광장</vt:lpstr>
      <vt:lpstr>Office 테마</vt:lpstr>
      <vt:lpstr>컴퓨팅사고와 SW코딩</vt:lpstr>
      <vt:lpstr>SW코딩과 프로그래밍 언어</vt:lpstr>
      <vt:lpstr>4차 산업혁명시대</vt:lpstr>
      <vt:lpstr>나라별 대응</vt:lpstr>
      <vt:lpstr>우리나라 대응</vt:lpstr>
      <vt:lpstr>SW 코딩</vt:lpstr>
      <vt:lpstr>SW 코딩</vt:lpstr>
      <vt:lpstr>SW 코딩</vt:lpstr>
      <vt:lpstr>SW 코딩</vt:lpstr>
      <vt:lpstr>그래서 우리는</vt:lpstr>
      <vt:lpstr>컴퓨터 프로그램</vt:lpstr>
      <vt:lpstr>프로그래밍 언어</vt:lpstr>
      <vt:lpstr>기계어</vt:lpstr>
      <vt:lpstr>프로그래밍 언어</vt:lpstr>
      <vt:lpstr>프로그래밍 언어의 분류</vt:lpstr>
      <vt:lpstr>컴파일러와 인터프리터의 차이</vt:lpstr>
      <vt:lpstr>컴파일러와 인터프리터의 차이</vt:lpstr>
      <vt:lpstr>파이썬 소개</vt:lpstr>
      <vt:lpstr>파이썬 소개</vt:lpstr>
      <vt:lpstr>파이썬 소개</vt:lpstr>
      <vt:lpstr>파이썬 소개</vt:lpstr>
      <vt:lpstr>파이썬 소개</vt:lpstr>
      <vt:lpstr>파이썬 소개</vt:lpstr>
      <vt:lpstr>파이썬 소개</vt:lpstr>
      <vt:lpstr>파이썬 소개</vt:lpstr>
      <vt:lpstr>파이썬 소개</vt:lpstr>
      <vt:lpstr>파이썬 설치</vt:lpstr>
      <vt:lpstr>파이썬 설치</vt:lpstr>
      <vt:lpstr>파이썬 설치</vt:lpstr>
      <vt:lpstr>파이썬 설치</vt:lpstr>
      <vt:lpstr>파이썬 설치</vt:lpstr>
      <vt:lpstr>파이썬 설치</vt:lpstr>
      <vt:lpstr>파이썬 셸</vt:lpstr>
      <vt:lpstr>파이썬 셸 실행</vt:lpstr>
      <vt:lpstr>&lt;실습&gt; 첫번째 파이썬 코드 작성하기</vt:lpstr>
      <vt:lpstr>파이썬 IDLE 실행</vt:lpstr>
      <vt:lpstr>파이썬 IDLE 실행</vt:lpstr>
      <vt:lpstr>&lt;실습&gt; </vt:lpstr>
      <vt:lpstr>파이썬 IDLE 실행</vt:lpstr>
      <vt:lpstr>&lt;실습&gt;</vt:lpstr>
      <vt:lpstr>&lt;실습&gt;</vt:lpstr>
      <vt:lpstr>명령 프롬프트에서 실행하기</vt:lpstr>
      <vt:lpstr>명령 프롬프트</vt:lpstr>
      <vt:lpstr>&lt;실습&gt;</vt:lpstr>
      <vt:lpstr>기본 파이썬 개발환경 구성 완료</vt:lpstr>
      <vt:lpstr>비주얼 스튜디오 코드 설치하기</vt:lpstr>
      <vt:lpstr>비주얼 스튜디오 코드 설치하기</vt:lpstr>
      <vt:lpstr>PowerPoint 프레젠테이션</vt:lpstr>
      <vt:lpstr>PowerPoint 프레젠테이션</vt:lpstr>
      <vt:lpstr>설치 완료</vt:lpstr>
      <vt:lpstr>비주얼 스튜디오 코드 첫화면</vt:lpstr>
      <vt:lpstr>혹시 알람창을 놓쳐도</vt:lpstr>
      <vt:lpstr>언어팩 설치 후 재 시작 화면</vt:lpstr>
      <vt:lpstr>파이썬 확장 설치</vt:lpstr>
      <vt:lpstr>설치가 끝났으면</vt:lpstr>
      <vt:lpstr>우리 파이썬 기본경로 선택</vt:lpstr>
      <vt:lpstr>PowerPoint 프레젠테이션</vt:lpstr>
      <vt:lpstr>소스 파일 선택</vt:lpstr>
      <vt:lpstr>실행화면</vt:lpstr>
      <vt:lpstr>즉!! 이런 것도 가능함</vt:lpstr>
      <vt:lpstr>새 파일 작성은</vt:lpstr>
      <vt:lpstr>파이썬 인터프리터 실행은</vt:lpstr>
      <vt:lpstr>앞으로</vt:lpstr>
      <vt:lpstr>&lt;실습&gt; </vt:lpstr>
      <vt:lpstr>소스코드</vt:lpstr>
      <vt:lpstr>&lt;실습&gt; </vt:lpstr>
      <vt:lpstr>&lt;실습&gt; </vt:lpstr>
      <vt:lpstr>소스코드</vt:lpstr>
      <vt:lpstr>PowerPoint 프레젠테이션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</dc:creator>
  <cp:lastModifiedBy>Choi Minwoo</cp:lastModifiedBy>
  <cp:revision>724</cp:revision>
  <cp:lastPrinted>2012-08-28T03:39:37Z</cp:lastPrinted>
  <dcterms:created xsi:type="dcterms:W3CDTF">2012-03-04T03:38:42Z</dcterms:created>
  <dcterms:modified xsi:type="dcterms:W3CDTF">2022-01-18T23:44:01Z</dcterms:modified>
</cp:coreProperties>
</file>