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60"/>
  </p:notesMasterIdLst>
  <p:handoutMasterIdLst>
    <p:handoutMasterId r:id="rId61"/>
  </p:handoutMasterIdLst>
  <p:sldIdLst>
    <p:sldId id="256" r:id="rId3"/>
    <p:sldId id="1555" r:id="rId4"/>
    <p:sldId id="1472" r:id="rId5"/>
    <p:sldId id="1471" r:id="rId6"/>
    <p:sldId id="1467" r:id="rId7"/>
    <p:sldId id="1477" r:id="rId8"/>
    <p:sldId id="258" r:id="rId9"/>
    <p:sldId id="1462" r:id="rId10"/>
    <p:sldId id="1463" r:id="rId11"/>
    <p:sldId id="1521" r:id="rId12"/>
    <p:sldId id="1523" r:id="rId13"/>
    <p:sldId id="1476" r:id="rId14"/>
    <p:sldId id="1525" r:id="rId15"/>
    <p:sldId id="1473" r:id="rId16"/>
    <p:sldId id="1474" r:id="rId17"/>
    <p:sldId id="1475" r:id="rId18"/>
    <p:sldId id="1481" r:id="rId19"/>
    <p:sldId id="1530" r:id="rId20"/>
    <p:sldId id="1483" r:id="rId21"/>
    <p:sldId id="1532" r:id="rId22"/>
    <p:sldId id="1533" r:id="rId23"/>
    <p:sldId id="1515" r:id="rId24"/>
    <p:sldId id="1556" r:id="rId25"/>
    <p:sldId id="1534" r:id="rId26"/>
    <p:sldId id="1491" r:id="rId27"/>
    <p:sldId id="1487" r:id="rId28"/>
    <p:sldId id="1499" r:id="rId29"/>
    <p:sldId id="1500" r:id="rId30"/>
    <p:sldId id="1501" r:id="rId31"/>
    <p:sldId id="1495" r:id="rId32"/>
    <p:sldId id="1502" r:id="rId33"/>
    <p:sldId id="1503" r:id="rId34"/>
    <p:sldId id="1504" r:id="rId35"/>
    <p:sldId id="1526" r:id="rId36"/>
    <p:sldId id="1528" r:id="rId37"/>
    <p:sldId id="1484" r:id="rId38"/>
    <p:sldId id="1485" r:id="rId39"/>
    <p:sldId id="1486" r:id="rId40"/>
    <p:sldId id="1482" r:id="rId41"/>
    <p:sldId id="1505" r:id="rId42"/>
    <p:sldId id="1508" r:id="rId43"/>
    <p:sldId id="1509" r:id="rId44"/>
    <p:sldId id="1510" r:id="rId45"/>
    <p:sldId id="1511" r:id="rId46"/>
    <p:sldId id="1512" r:id="rId47"/>
    <p:sldId id="1513" r:id="rId48"/>
    <p:sldId id="1514" r:id="rId49"/>
    <p:sldId id="319" r:id="rId50"/>
    <p:sldId id="1488" r:id="rId51"/>
    <p:sldId id="320" r:id="rId52"/>
    <p:sldId id="1479" r:id="rId53"/>
    <p:sldId id="1480" r:id="rId54"/>
    <p:sldId id="1489" r:id="rId55"/>
    <p:sldId id="1490" r:id="rId56"/>
    <p:sldId id="1516" r:id="rId57"/>
    <p:sldId id="1492" r:id="rId58"/>
    <p:sldId id="260" r:id="rId5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6" autoAdjust="0"/>
    <p:restoredTop sz="94504" autoAdjust="0"/>
  </p:normalViewPr>
  <p:slideViewPr>
    <p:cSldViewPr>
      <p:cViewPr varScale="1">
        <p:scale>
          <a:sx n="67" d="100"/>
          <a:sy n="67" d="100"/>
        </p:scale>
        <p:origin x="96" y="62"/>
      </p:cViewPr>
      <p:guideLst>
        <p:guide orient="horz" pos="981"/>
        <p:guide orient="horz" pos="9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6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827D7F-7BEC-4DE7-8F81-513A33DB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5AF5C-4370-498A-8349-4C31E4447C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43F5-23A6-4AA6-B4F6-B14D2822D97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16C2F-C31E-462E-911B-F82069F319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CC700-BA3E-4F8A-ABB4-5F2DC9B5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8BE5-A7F8-4240-B2F6-231E71C5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98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FE5D638-838C-4871-B4F7-0053A62A0D0A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8AD2F6-256C-4214-86F8-79EA875AA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0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9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5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6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800" b="1" smtClean="0"/>
            </a:lvl1pPr>
            <a:lvl2pPr>
              <a:defRPr lang="ko-KR" altLang="en-US" sz="1600" smtClean="0"/>
            </a:lvl2pPr>
            <a:lvl3pPr>
              <a:defRPr lang="ko-KR" altLang="en-US" sz="1400" smtClean="0"/>
            </a:lvl3pPr>
            <a:lvl4pPr>
              <a:defRPr lang="ko-KR" altLang="en-US" sz="120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7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2017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70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24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7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022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41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9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8F4EB-0DD9-4282-AFF2-A56CF4B742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7DCE8-E371-4428-B5C8-D12EC56F28D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6E59623-D4D1-4865-A1EE-D25EE294B6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2700"/>
            <a:ext cx="9144000" cy="124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F221FD-AC0E-4696-83C6-ECB3E08A3A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964" y="36476"/>
            <a:ext cx="1027376" cy="459206"/>
          </a:xfrm>
          <a:prstGeom prst="rect">
            <a:avLst/>
          </a:prstGeom>
        </p:spPr>
      </p:pic>
      <p:sp>
        <p:nvSpPr>
          <p:cNvPr id="13" name="제목 6">
            <a:extLst>
              <a:ext uri="{FF2B5EF4-FFF2-40B4-BE49-F238E27FC236}">
                <a16:creationId xmlns:a16="http://schemas.microsoft.com/office/drawing/2014/main" id="{82C94F7A-C6E3-40AC-9B37-95F6C3C4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138ED55B-DFC1-4FA0-A363-8AD05D248A88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4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6BD0333B-3DE1-4047-9056-8989378AD8D7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altLang="en-US" sz="4200" b="1" kern="1200" dirty="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n-lt"/>
          <a:ea typeface="+mn-ea"/>
          <a:cs typeface="+mn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909" y="3429000"/>
            <a:ext cx="7888180" cy="1006045"/>
          </a:xfrm>
        </p:spPr>
        <p:txBody>
          <a:bodyPr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컴퓨팅사고와 </a:t>
            </a:r>
            <a:r>
              <a:rPr lang="en-US" altLang="ko-KR" dirty="0">
                <a:sym typeface="Wingdings" panose="05000000000000000000" pitchFamily="2" charset="2"/>
              </a:rPr>
              <a:t>SW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891141"/>
            <a:ext cx="9143999" cy="75810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표준 입출력 방법</a:t>
            </a:r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686E79-BC65-428F-B268-D4CACE4A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출력기능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출력하고 싶은 문자열을 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“ ”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안에 표현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 fontAlgn="base"/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pPr lvl="1" fontAlgn="base"/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pPr lvl="1" fontAlgn="base"/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pPr lvl="1" fontAlgn="base"/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748A45-17C7-497E-A0C8-1B8EE96B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 출력</a:t>
            </a:r>
            <a:r>
              <a:rPr lang="en-US" altLang="ko-KR"/>
              <a:t> : print() </a:t>
            </a:r>
            <a:r>
              <a:rPr lang="ko-KR" altLang="en-US"/>
              <a:t>함수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5A028B-2E71-49BE-83B6-4C61DD4A0B4E}"/>
              </a:ext>
            </a:extLst>
          </p:cNvPr>
          <p:cNvSpPr txBox="1"/>
          <p:nvPr/>
        </p:nvSpPr>
        <p:spPr>
          <a:xfrm>
            <a:off x="971600" y="2606492"/>
            <a:ext cx="7373422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가나다라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8EA5CF9-1940-4DC2-92B3-3D0248994B30}"/>
              </a:ext>
            </a:extLst>
          </p:cNvPr>
          <p:cNvSpPr txBox="1"/>
          <p:nvPr/>
        </p:nvSpPr>
        <p:spPr>
          <a:xfrm>
            <a:off x="971600" y="4442371"/>
            <a:ext cx="7373422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가나다라</a:t>
            </a:r>
            <a:r>
              <a:rPr lang="ko-KR" altLang="en-US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Hello World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96916D-595F-4E9D-AAD6-DFD15F1C70CB}"/>
              </a:ext>
            </a:extLst>
          </p:cNvPr>
          <p:cNvSpPr/>
          <p:nvPr/>
        </p:nvSpPr>
        <p:spPr>
          <a:xfrm>
            <a:off x="863121" y="404226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12" name="모서리가 둥근 사각형 설명선 5">
            <a:extLst>
              <a:ext uri="{FF2B5EF4-FFF2-40B4-BE49-F238E27FC236}">
                <a16:creationId xmlns:a16="http://schemas.microsoft.com/office/drawing/2014/main" id="{FED3F244-273C-4CFE-9040-8391014DD8EC}"/>
              </a:ext>
            </a:extLst>
          </p:cNvPr>
          <p:cNvSpPr/>
          <p:nvPr/>
        </p:nvSpPr>
        <p:spPr>
          <a:xfrm>
            <a:off x="4493070" y="2318600"/>
            <a:ext cx="2879886" cy="874637"/>
          </a:xfrm>
          <a:prstGeom prst="wedgeRoundRectCallout">
            <a:avLst>
              <a:gd name="adj1" fmla="val -45308"/>
              <a:gd name="adj2" fmla="val -87106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/>
              <a:t>문자열은 다음에 좀 더 </a:t>
            </a:r>
            <a:endParaRPr lang="en-US" altLang="ko-KR" sz="1400"/>
          </a:p>
          <a:p>
            <a:pPr algn="ctr">
              <a:lnSpc>
                <a:spcPct val="150000"/>
              </a:lnSpc>
            </a:pPr>
            <a:r>
              <a:rPr lang="ko-KR" altLang="en-US" sz="1400"/>
              <a:t>자세히 다루도록 하겠습니다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12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686E79-BC65-428F-B268-D4CACE4A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문자열 표시는 큰따옴표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＂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),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작은따옴표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( ' )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둘다 가능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fontAlgn="base"/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단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쌍이 맞아야 함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. (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큰따옴표 시작하면 큰따옴표로 끝나야 함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2000" kern="0" dirty="0">
              <a:solidFill>
                <a:srgbClr val="000000"/>
              </a:solidFill>
              <a:latin typeface="+mn-ea"/>
            </a:endParaRPr>
          </a:p>
          <a:p>
            <a:pPr fontAlgn="base"/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pPr lvl="1" fontAlgn="base"/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pPr lvl="1" fontAlgn="base"/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pPr lvl="1" fontAlgn="base"/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748A45-17C7-497E-A0C8-1B8EE96B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 출력</a:t>
            </a:r>
            <a:r>
              <a:rPr lang="en-US" altLang="ko-KR"/>
              <a:t> : print() </a:t>
            </a:r>
            <a:r>
              <a:rPr lang="ko-KR" altLang="en-US"/>
              <a:t>함수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5A028B-2E71-49BE-83B6-4C61DD4A0B4E}"/>
              </a:ext>
            </a:extLst>
          </p:cNvPr>
          <p:cNvSpPr txBox="1"/>
          <p:nvPr/>
        </p:nvSpPr>
        <p:spPr>
          <a:xfrm>
            <a:off x="971600" y="2780928"/>
            <a:ext cx="7373422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가나다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8EA5CF9-1940-4DC2-92B3-3D0248994B30}"/>
              </a:ext>
            </a:extLst>
          </p:cNvPr>
          <p:cNvSpPr txBox="1"/>
          <p:nvPr/>
        </p:nvSpPr>
        <p:spPr>
          <a:xfrm>
            <a:off x="971600" y="4653136"/>
            <a:ext cx="7373422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Hello World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Hello World</a:t>
            </a:r>
          </a:p>
          <a:p>
            <a:r>
              <a:rPr lang="ko-KR" altLang="en-US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가나다</a:t>
            </a:r>
            <a:endParaRPr lang="en-US" altLang="ko-KR" sz="2000" dirty="0">
              <a:latin typeface="Consolas" panose="020B0609020204030204" pitchFamily="49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96916D-595F-4E9D-AAD6-DFD15F1C70CB}"/>
              </a:ext>
            </a:extLst>
          </p:cNvPr>
          <p:cNvSpPr/>
          <p:nvPr/>
        </p:nvSpPr>
        <p:spPr>
          <a:xfrm>
            <a:off x="863121" y="425302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93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B5589D-FB9F-4555-BA35-7D00CF47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5030019"/>
          </a:xfrm>
        </p:spPr>
        <p:txBody>
          <a:bodyPr>
            <a:normAutofit/>
          </a:bodyPr>
          <a:lstStyle/>
          <a:p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잘못 작성하고 실행하면 오류 발생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2000" dirty="0"/>
              <a:t> 오류 발생한 문장과 함께 오류 내용을 출력해 줌</a:t>
            </a:r>
            <a:endParaRPr lang="en-US" altLang="ko-KR" sz="2000" dirty="0"/>
          </a:p>
          <a:p>
            <a:pPr marL="294894" lvl="1" indent="0">
              <a:buNone/>
            </a:pPr>
            <a:r>
              <a:rPr lang="en-US" altLang="ko-KR" sz="2000" dirty="0"/>
              <a:t>   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A98F78-8685-4765-ABA0-57053C20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100" dirty="0"/>
              <a:t>표준 출력</a:t>
            </a:r>
            <a:r>
              <a:rPr lang="en-US" altLang="ko-KR" sz="4100" dirty="0"/>
              <a:t> : print() </a:t>
            </a:r>
            <a:r>
              <a:rPr lang="ko-KR" altLang="en-US" sz="4100" dirty="0"/>
              <a:t>함수</a:t>
            </a:r>
            <a:endParaRPr lang="ko-KR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D975BC6-D0A8-4897-8DA5-A535D54AE29A}"/>
              </a:ext>
            </a:extLst>
          </p:cNvPr>
          <p:cNvSpPr txBox="1"/>
          <p:nvPr/>
        </p:nvSpPr>
        <p:spPr>
          <a:xfrm>
            <a:off x="971600" y="2836967"/>
            <a:ext cx="7373422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가나다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37454873-9763-4B56-80ED-C12BA7A9ED6C}"/>
              </a:ext>
            </a:extLst>
          </p:cNvPr>
          <p:cNvSpPr txBox="1"/>
          <p:nvPr/>
        </p:nvSpPr>
        <p:spPr>
          <a:xfrm>
            <a:off x="971600" y="4020642"/>
            <a:ext cx="7373422" cy="163121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File "c:\Python\Hello.py", line 1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   print('</a:t>
            </a:r>
            <a:r>
              <a:rPr lang="ko-KR" altLang="en-US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가나다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         ^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SyntaxError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: unterminated string literal (detected at line 1)</a:t>
            </a:r>
          </a:p>
        </p:txBody>
      </p:sp>
      <p:sp>
        <p:nvSpPr>
          <p:cNvPr id="12" name="모서리가 둥근 사각형 설명선 5">
            <a:extLst>
              <a:ext uri="{FF2B5EF4-FFF2-40B4-BE49-F238E27FC236}">
                <a16:creationId xmlns:a16="http://schemas.microsoft.com/office/drawing/2014/main" id="{01A69CDC-C8FE-4339-9DCC-64F655161351}"/>
              </a:ext>
            </a:extLst>
          </p:cNvPr>
          <p:cNvSpPr/>
          <p:nvPr/>
        </p:nvSpPr>
        <p:spPr>
          <a:xfrm>
            <a:off x="5364088" y="2453512"/>
            <a:ext cx="2232248" cy="516556"/>
          </a:xfrm>
          <a:prstGeom prst="wedgeRoundRectCallout">
            <a:avLst>
              <a:gd name="adj1" fmla="val -51797"/>
              <a:gd name="adj2" fmla="val 7935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일부로 오류를 냈음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39A6EE-1281-4B19-BDA8-9BEA6344B407}"/>
              </a:ext>
            </a:extLst>
          </p:cNvPr>
          <p:cNvSpPr/>
          <p:nvPr/>
        </p:nvSpPr>
        <p:spPr>
          <a:xfrm>
            <a:off x="899592" y="362053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34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B5589D-FB9F-4555-BA35-7D00CF47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5030019"/>
          </a:xfrm>
        </p:spPr>
        <p:txBody>
          <a:bodyPr>
            <a:normAutofit/>
          </a:bodyPr>
          <a:lstStyle/>
          <a:p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오류 메시지를 천천히 분석해 보자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 오류가 발생한 문장과 함께 오류 내용을 출력해 줌</a:t>
            </a:r>
            <a:endParaRPr lang="en-US" altLang="ko-KR" sz="2000" dirty="0"/>
          </a:p>
          <a:p>
            <a:pPr marL="294894" lvl="1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여기서는 </a:t>
            </a:r>
            <a:r>
              <a:rPr lang="en-US" altLang="ko-KR" sz="2000" dirty="0"/>
              <a:t>print() </a:t>
            </a:r>
            <a:r>
              <a:rPr lang="ko-KR" altLang="en-US" sz="2000" dirty="0"/>
              <a:t>안에 따옴표가 짝을 이루고 있지 않아서</a:t>
            </a:r>
            <a:endParaRPr lang="en-US" altLang="ko-KR" sz="2000" dirty="0"/>
          </a:p>
          <a:p>
            <a:pPr marL="294894" lvl="1" indent="0">
              <a:buNone/>
            </a:pPr>
            <a:r>
              <a:rPr lang="ko-KR" altLang="en-US" sz="2000" dirty="0"/>
              <a:t>   구문오류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SyntaxError</a:t>
            </a:r>
            <a:r>
              <a:rPr lang="en-US" altLang="ko-KR" sz="2000" dirty="0"/>
              <a:t>)</a:t>
            </a:r>
            <a:r>
              <a:rPr lang="ko-KR" altLang="en-US" sz="2000" dirty="0"/>
              <a:t> 발생</a:t>
            </a:r>
            <a:r>
              <a:rPr lang="en-US" altLang="ko-KR" sz="2000" dirty="0"/>
              <a:t>.  </a:t>
            </a:r>
            <a:r>
              <a:rPr lang="ko-KR" altLang="en-US" sz="2000" dirty="0"/>
              <a:t>오류 발생 라인도 알려주고</a:t>
            </a:r>
            <a:endParaRPr lang="en-US" altLang="ko-KR" sz="2000" dirty="0"/>
          </a:p>
          <a:p>
            <a:pPr marL="294894" lvl="1" indent="0">
              <a:buNone/>
            </a:pPr>
            <a:r>
              <a:rPr lang="en-US" altLang="ko-KR" sz="2000" dirty="0"/>
              <a:t>    ^ </a:t>
            </a:r>
            <a:r>
              <a:rPr lang="ko-KR" altLang="en-US" sz="2000" dirty="0"/>
              <a:t>으로 오류 발생한 구역도 알려주니 무엇이 잘못인지 찾아보자</a:t>
            </a:r>
            <a:r>
              <a:rPr lang="en-US" altLang="ko-KR" sz="2000" dirty="0"/>
              <a:t>!!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A98F78-8685-4765-ABA0-57053C20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100" dirty="0"/>
              <a:t>표준 출력</a:t>
            </a:r>
            <a:r>
              <a:rPr lang="en-US" altLang="ko-KR" sz="4100" dirty="0"/>
              <a:t> : print() </a:t>
            </a:r>
            <a:r>
              <a:rPr lang="ko-KR" altLang="en-US" sz="4100" dirty="0"/>
              <a:t>함수</a:t>
            </a:r>
            <a:endParaRPr lang="ko-KR" altLang="en-US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0F314BA-B5F8-45FD-BB9D-227E6B7F28B3}"/>
              </a:ext>
            </a:extLst>
          </p:cNvPr>
          <p:cNvSpPr txBox="1"/>
          <p:nvPr/>
        </p:nvSpPr>
        <p:spPr>
          <a:xfrm>
            <a:off x="885289" y="2457282"/>
            <a:ext cx="7373422" cy="107721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File "c:\Python\Hello.py", line 1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   print('</a:t>
            </a:r>
            <a:r>
              <a:rPr lang="ko-KR" altLang="en-US" sz="16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가나다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         ^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SyntaxError</a:t>
            </a:r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: unterminated string literal (detected at line 1)</a:t>
            </a:r>
          </a:p>
        </p:txBody>
      </p:sp>
      <p:sp>
        <p:nvSpPr>
          <p:cNvPr id="12" name="모서리가 둥근 사각형 설명선 5">
            <a:extLst>
              <a:ext uri="{FF2B5EF4-FFF2-40B4-BE49-F238E27FC236}">
                <a16:creationId xmlns:a16="http://schemas.microsoft.com/office/drawing/2014/main" id="{F79C1F62-4E69-4D75-9011-E94E1010A81C}"/>
              </a:ext>
            </a:extLst>
          </p:cNvPr>
          <p:cNvSpPr/>
          <p:nvPr/>
        </p:nvSpPr>
        <p:spPr>
          <a:xfrm>
            <a:off x="5940152" y="1628800"/>
            <a:ext cx="2879886" cy="1135381"/>
          </a:xfrm>
          <a:prstGeom prst="wedgeRoundRectCallout">
            <a:avLst>
              <a:gd name="adj1" fmla="val -28286"/>
              <a:gd name="adj2" fmla="val 85385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문자열이 끝나지 않았다</a:t>
            </a:r>
            <a:r>
              <a:rPr lang="en-US" altLang="ko-KR" sz="16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따옴표가 빠졌다</a:t>
            </a:r>
            <a:r>
              <a:rPr lang="en-US" altLang="ko-KR" sz="1600" dirty="0"/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어디에</a:t>
            </a:r>
            <a:r>
              <a:rPr lang="en-US" altLang="ko-KR" sz="1600" dirty="0"/>
              <a:t>?  line 1</a:t>
            </a:r>
          </a:p>
        </p:txBody>
      </p:sp>
    </p:spTree>
    <p:extLst>
      <p:ext uri="{BB962C8B-B14F-4D97-AF65-F5344CB8AC3E}">
        <p14:creationId xmlns:p14="http://schemas.microsoft.com/office/powerpoint/2010/main" val="41687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B5589D-FB9F-4555-BA35-7D00CF47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print() </a:t>
            </a:r>
            <a:r>
              <a:rPr lang="ko-KR" altLang="en-US" dirty="0"/>
              <a:t>안에 콤마</a:t>
            </a:r>
            <a:r>
              <a:rPr lang="en-US" altLang="ko-KR" dirty="0"/>
              <a:t>(,)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사용하면</a:t>
            </a:r>
            <a:endParaRPr lang="en-US" altLang="ko-KR" dirty="0"/>
          </a:p>
          <a:p>
            <a:pPr lvl="1"/>
            <a:r>
              <a:rPr lang="ko-KR" altLang="en-US" dirty="0"/>
              <a:t>여러 개의 값도 출력할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A98F78-8685-4765-ABA0-57053C20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출력</a:t>
            </a:r>
            <a:r>
              <a:rPr lang="en-US" altLang="ko-KR" dirty="0"/>
              <a:t> : print() </a:t>
            </a:r>
            <a:r>
              <a:rPr lang="ko-KR" altLang="en-US" dirty="0"/>
              <a:t>함수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75F8C3A-EB1B-432D-8F0F-81E21476E40B}"/>
              </a:ext>
            </a:extLst>
          </p:cNvPr>
          <p:cNvSpPr txBox="1"/>
          <p:nvPr/>
        </p:nvSpPr>
        <p:spPr>
          <a:xfrm>
            <a:off x="971600" y="2921168"/>
            <a:ext cx="7373422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3A167976-614E-45D5-A0C2-7ACAD47933E3}"/>
              </a:ext>
            </a:extLst>
          </p:cNvPr>
          <p:cNvSpPr txBox="1"/>
          <p:nvPr/>
        </p:nvSpPr>
        <p:spPr>
          <a:xfrm>
            <a:off x="971600" y="4491027"/>
            <a:ext cx="7373422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1 2 3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Hello Python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592998-85EB-44AD-9A1E-591AB0774269}"/>
              </a:ext>
            </a:extLst>
          </p:cNvPr>
          <p:cNvSpPr/>
          <p:nvPr/>
        </p:nvSpPr>
        <p:spPr>
          <a:xfrm>
            <a:off x="899592" y="409091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01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CF91B9-85E1-40BD-A404-FA85603B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sz="2000" dirty="0"/>
              <a:t>print()</a:t>
            </a:r>
            <a:r>
              <a:rPr lang="ko-KR" altLang="en-US" sz="2000" dirty="0"/>
              <a:t>에서 변수나 값 여러 개를 콤마</a:t>
            </a:r>
            <a:r>
              <a:rPr lang="en-US" altLang="ko-KR" sz="2000" dirty="0"/>
              <a:t>(,)</a:t>
            </a:r>
            <a:r>
              <a:rPr lang="ko-KR" altLang="en-US" sz="2000" dirty="0"/>
              <a:t>로 구분하면 값 사이에 공백</a:t>
            </a:r>
            <a:r>
              <a:rPr lang="en-US" altLang="ko-KR" sz="2000" dirty="0"/>
              <a:t>(space)</a:t>
            </a:r>
            <a:r>
              <a:rPr lang="ko-KR" altLang="en-US" sz="2000" dirty="0"/>
              <a:t>을 넣어 출력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만약 값 사이에 공백이 아닌 다른 문자를 넣어 출력 가능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 err="1"/>
              <a:t>sep</a:t>
            </a:r>
            <a:r>
              <a:rPr lang="ko-KR" altLang="en-US" sz="2000" dirty="0"/>
              <a:t>는 구분자라는 의미로 </a:t>
            </a:r>
            <a:r>
              <a:rPr lang="en-US" altLang="ko-KR" sz="2000" dirty="0"/>
              <a:t>separator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약어</a:t>
            </a:r>
            <a:r>
              <a:rPr lang="en-US" altLang="ko-KR" sz="2000" dirty="0"/>
              <a:t>. </a:t>
            </a:r>
          </a:p>
          <a:p>
            <a:pPr marL="109728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sep</a:t>
            </a:r>
            <a:r>
              <a:rPr lang="en-US" altLang="ko-KR" sz="2000" dirty="0"/>
              <a:t> </a:t>
            </a:r>
            <a:r>
              <a:rPr lang="ko-KR" altLang="en-US" sz="2000" dirty="0"/>
              <a:t>뒤에 나오는 구분자는 출력하려고 하는 값과 값 사이에 적용 </a:t>
            </a:r>
            <a:r>
              <a:rPr lang="en-US" altLang="ko-KR" sz="2000" dirty="0"/>
              <a:t>   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C31149-B4DD-44FC-ACC1-5315603B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출력</a:t>
            </a:r>
            <a:r>
              <a:rPr lang="en-US" altLang="ko-KR" dirty="0"/>
              <a:t> : print()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CF0EE8-C11F-4BA9-8D8D-B8156AD6AB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9672" y="3140968"/>
          <a:ext cx="5400600" cy="82758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7583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print(</a:t>
                      </a:r>
                      <a:r>
                        <a:rPr lang="ko-KR" altLang="en-US" sz="1400" kern="0" spc="0" dirty="0">
                          <a:effectLst/>
                        </a:rPr>
                        <a:t>값</a:t>
                      </a:r>
                      <a:r>
                        <a:rPr lang="en-US" altLang="ko-KR" sz="1400" kern="0" spc="0" dirty="0">
                          <a:effectLst/>
                        </a:rPr>
                        <a:t>1, </a:t>
                      </a:r>
                      <a:r>
                        <a:rPr lang="ko-KR" altLang="en-US" sz="1400" kern="0" spc="0" dirty="0">
                          <a:effectLst/>
                        </a:rPr>
                        <a:t>값</a:t>
                      </a:r>
                      <a:r>
                        <a:rPr lang="en-US" altLang="ko-KR" sz="1400" kern="0" spc="0" dirty="0">
                          <a:effectLst/>
                        </a:rPr>
                        <a:t>2, </a:t>
                      </a:r>
                      <a:r>
                        <a:rPr lang="en-US" altLang="ko-KR" sz="1400" kern="0" spc="0" dirty="0" err="1">
                          <a:effectLst/>
                        </a:rPr>
                        <a:t>sep</a:t>
                      </a:r>
                      <a:r>
                        <a:rPr lang="en-US" altLang="ko-KR" sz="1400" kern="0" spc="0" dirty="0">
                          <a:effectLst/>
                        </a:rPr>
                        <a:t>='</a:t>
                      </a:r>
                      <a:r>
                        <a:rPr lang="ko-KR" altLang="en-US" sz="1400" kern="0" spc="0" dirty="0">
                          <a:effectLst/>
                        </a:rPr>
                        <a:t>문자 또는 문자열</a:t>
                      </a:r>
                      <a:r>
                        <a:rPr lang="en-US" altLang="ko-KR" sz="1400" kern="0" spc="0" dirty="0">
                          <a:effectLst/>
                        </a:rPr>
                        <a:t>')</a:t>
                      </a:r>
                      <a:endParaRPr lang="ko-KR" altLang="en-US" sz="1400" kern="0" spc="0" dirty="0">
                        <a:effectLst/>
                      </a:endParaRPr>
                    </a:p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print(</a:t>
                      </a:r>
                      <a:r>
                        <a:rPr lang="ko-KR" altLang="en-US" sz="1400" kern="0" spc="0" dirty="0">
                          <a:effectLst/>
                        </a:rPr>
                        <a:t>변수</a:t>
                      </a:r>
                      <a:r>
                        <a:rPr lang="en-US" altLang="ko-KR" sz="1400" kern="0" spc="0" dirty="0">
                          <a:effectLst/>
                        </a:rPr>
                        <a:t>1, </a:t>
                      </a:r>
                      <a:r>
                        <a:rPr lang="ko-KR" altLang="en-US" sz="1400" kern="0" spc="0" dirty="0">
                          <a:effectLst/>
                        </a:rPr>
                        <a:t>변수</a:t>
                      </a:r>
                      <a:r>
                        <a:rPr lang="en-US" altLang="ko-KR" sz="1400" kern="0" spc="0" dirty="0">
                          <a:effectLst/>
                        </a:rPr>
                        <a:t>2, </a:t>
                      </a:r>
                      <a:r>
                        <a:rPr lang="en-US" altLang="ko-KR" sz="1400" kern="0" spc="0" dirty="0" err="1">
                          <a:effectLst/>
                        </a:rPr>
                        <a:t>sep</a:t>
                      </a:r>
                      <a:r>
                        <a:rPr lang="en-US" altLang="ko-KR" sz="1400" kern="0" spc="0" dirty="0">
                          <a:effectLst/>
                        </a:rPr>
                        <a:t>='</a:t>
                      </a:r>
                      <a:r>
                        <a:rPr lang="ko-KR" altLang="en-US" sz="1400" kern="0" spc="0" dirty="0">
                          <a:effectLst/>
                        </a:rPr>
                        <a:t>문자 또는 문자열</a:t>
                      </a:r>
                      <a:r>
                        <a:rPr lang="en-US" altLang="ko-KR" sz="1400" kern="0" spc="0" dirty="0">
                          <a:effectLst/>
                        </a:rPr>
                        <a:t>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96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088A0A-8EF9-4C8F-8070-2492E754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/>
              <a:t>&gt; </a:t>
            </a:r>
            <a:r>
              <a:rPr lang="ko-KR" altLang="en-US"/>
              <a:t>다음의 결과를 확인해보세요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35B2D40-C589-4CD6-B75D-E63153C72A30}"/>
              </a:ext>
            </a:extLst>
          </p:cNvPr>
          <p:cNvSpPr txBox="1"/>
          <p:nvPr/>
        </p:nvSpPr>
        <p:spPr>
          <a:xfrm>
            <a:off x="865678" y="2052181"/>
            <a:ext cx="7373422" cy="110799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sep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          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sep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에 콤마와 공백을 지정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sep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           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sep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에 콤마만 지정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'Python'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sep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  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sep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에 빈 문자열을 지정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"010"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"1234"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"5678"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sep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sep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-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를 지정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EB8706E-C2FF-4799-BAD1-4D46A0C1AD91}"/>
              </a:ext>
            </a:extLst>
          </p:cNvPr>
          <p:cNvSpPr txBox="1"/>
          <p:nvPr/>
        </p:nvSpPr>
        <p:spPr>
          <a:xfrm>
            <a:off x="865678" y="3954964"/>
            <a:ext cx="7373422" cy="107721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1, 2, 3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4,5,6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HelloPython</a:t>
            </a:r>
            <a:endParaRPr lang="en-US" altLang="ko-KR" sz="1600" dirty="0">
              <a:latin typeface="Consolas" panose="020B0609020204030204" pitchFamily="49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010-1234-5678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4E5DF9-A75F-4610-85E3-06B111491330}"/>
              </a:ext>
            </a:extLst>
          </p:cNvPr>
          <p:cNvSpPr/>
          <p:nvPr/>
        </p:nvSpPr>
        <p:spPr>
          <a:xfrm>
            <a:off x="780364" y="3861049"/>
            <a:ext cx="7544050" cy="139502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1461BF-588F-4DC0-90B9-5C0BBEE6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print() </a:t>
            </a:r>
            <a:r>
              <a:rPr lang="ko-KR" altLang="en-US" dirty="0"/>
              <a:t>함수는 기본적으로 출력 후 줄이 바뀜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925435-C919-4B34-9AA6-DA0CBB66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출력</a:t>
            </a:r>
            <a:r>
              <a:rPr lang="en-US" altLang="ko-KR" dirty="0"/>
              <a:t> : print()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2F1BC-894D-4773-B61B-4DEB259C724F}"/>
              </a:ext>
            </a:extLst>
          </p:cNvPr>
          <p:cNvSpPr txBox="1"/>
          <p:nvPr/>
        </p:nvSpPr>
        <p:spPr>
          <a:xfrm>
            <a:off x="891152" y="2237383"/>
            <a:ext cx="7209240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A31515"/>
                </a:solidFill>
                <a:latin typeface="Consolas" panose="020B0609020204030204" pitchFamily="49" charset="0"/>
              </a:rPr>
              <a:t>'World'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A31515"/>
                </a:solidFill>
                <a:latin typeface="Consolas" panose="020B0609020204030204" pitchFamily="49" charset="0"/>
              </a:rPr>
              <a:t>'Good'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A31515"/>
                </a:solidFill>
                <a:latin typeface="Consolas" panose="020B0609020204030204" pitchFamily="49" charset="0"/>
              </a:rPr>
              <a:t>'Job'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54798E5-3774-4CA4-8F37-D671A0C10701}"/>
              </a:ext>
            </a:extLst>
          </p:cNvPr>
          <p:cNvSpPr txBox="1"/>
          <p:nvPr/>
        </p:nvSpPr>
        <p:spPr>
          <a:xfrm>
            <a:off x="891152" y="4427846"/>
            <a:ext cx="7209240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World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Good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Job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9A2F13-33D3-4AF1-971A-257783456F77}"/>
              </a:ext>
            </a:extLst>
          </p:cNvPr>
          <p:cNvSpPr/>
          <p:nvPr/>
        </p:nvSpPr>
        <p:spPr>
          <a:xfrm>
            <a:off x="793676" y="402773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11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1461BF-588F-4DC0-90B9-5C0BBEE6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end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/>
              <a:t> 문장 출력 후 마지막에 무엇을 쓰고 끝낼지 정할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print()</a:t>
            </a:r>
            <a:r>
              <a:rPr lang="ko-KR" altLang="en-US" dirty="0"/>
              <a:t>를 여러 번 사용하지만</a:t>
            </a:r>
            <a:r>
              <a:rPr lang="en-US" altLang="ko-KR" dirty="0"/>
              <a:t>, </a:t>
            </a:r>
            <a:r>
              <a:rPr lang="ko-KR" altLang="en-US" dirty="0"/>
              <a:t>한 줄에 여러 값을 출력하고 싶을 때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925435-C919-4B34-9AA6-DA0CBB66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출력</a:t>
            </a:r>
            <a:r>
              <a:rPr lang="en-US" altLang="ko-KR" dirty="0"/>
              <a:t> : print()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361F56-953F-457D-A8E4-B46CD02498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75656" y="3015208"/>
          <a:ext cx="5400600" cy="82758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7583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print(</a:t>
                      </a:r>
                      <a:r>
                        <a:rPr lang="ko-KR" altLang="en-US" sz="1400" kern="0" spc="0" dirty="0">
                          <a:effectLst/>
                        </a:rPr>
                        <a:t>값</a:t>
                      </a:r>
                      <a:r>
                        <a:rPr lang="en-US" altLang="ko-KR" sz="1400" kern="0" spc="0" dirty="0">
                          <a:effectLst/>
                        </a:rPr>
                        <a:t>, end='</a:t>
                      </a:r>
                      <a:r>
                        <a:rPr lang="ko-KR" altLang="en-US" sz="1400" kern="0" spc="0" dirty="0">
                          <a:effectLst/>
                        </a:rPr>
                        <a:t>문자 또는 문자열</a:t>
                      </a:r>
                      <a:r>
                        <a:rPr lang="en-US" altLang="ko-KR" sz="1400" kern="0" spc="0" dirty="0">
                          <a:effectLst/>
                        </a:rPr>
                        <a:t>')</a:t>
                      </a:r>
                    </a:p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print(</a:t>
                      </a:r>
                      <a:r>
                        <a:rPr lang="ko-KR" altLang="en-US" sz="1400" kern="0" spc="0" dirty="0">
                          <a:effectLst/>
                        </a:rPr>
                        <a:t>변수</a:t>
                      </a:r>
                      <a:r>
                        <a:rPr lang="en-US" altLang="ko-KR" sz="1400" kern="0" spc="0" dirty="0">
                          <a:effectLst/>
                        </a:rPr>
                        <a:t>, end='</a:t>
                      </a:r>
                      <a:r>
                        <a:rPr lang="ko-KR" altLang="en-US" sz="1400" kern="0" spc="0" dirty="0">
                          <a:effectLst/>
                        </a:rPr>
                        <a:t>문자 또는 문자열</a:t>
                      </a:r>
                      <a:r>
                        <a:rPr lang="en-US" altLang="ko-KR" sz="1400" kern="0" spc="0" dirty="0">
                          <a:effectLst/>
                        </a:rPr>
                        <a:t>')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33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1461BF-588F-4DC0-90B9-5C0BBEE6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end </a:t>
            </a:r>
            <a:r>
              <a:rPr lang="ko-KR" altLang="en-US" dirty="0"/>
              <a:t>옵션에 빈 문자열을 지정하면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925435-C919-4B34-9AA6-DA0CBB66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출력</a:t>
            </a:r>
            <a:r>
              <a:rPr lang="en-US" altLang="ko-KR" dirty="0"/>
              <a:t> : print()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2F1BC-894D-4773-B61B-4DEB259C724F}"/>
              </a:ext>
            </a:extLst>
          </p:cNvPr>
          <p:cNvSpPr txBox="1"/>
          <p:nvPr/>
        </p:nvSpPr>
        <p:spPr>
          <a:xfrm>
            <a:off x="827584" y="2623838"/>
            <a:ext cx="7209240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'World'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'Good'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'Job'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54798E5-3774-4CA4-8F37-D671A0C10701}"/>
              </a:ext>
            </a:extLst>
          </p:cNvPr>
          <p:cNvSpPr txBox="1"/>
          <p:nvPr/>
        </p:nvSpPr>
        <p:spPr>
          <a:xfrm>
            <a:off x="827584" y="4581128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Consolas" panose="020B0609020204030204" pitchFamily="49" charset="0"/>
              </a:rPr>
              <a:t>HelloWorldGoodJob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16CFD-5D20-4284-A7FF-9DB4207BD88E}"/>
              </a:ext>
            </a:extLst>
          </p:cNvPr>
          <p:cNvSpPr/>
          <p:nvPr/>
        </p:nvSpPr>
        <p:spPr>
          <a:xfrm>
            <a:off x="727001" y="41810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60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B3AC70E-8BF3-424F-9712-E5AC8C552C33}"/>
              </a:ext>
            </a:extLst>
          </p:cNvPr>
          <p:cNvGrpSpPr/>
          <p:nvPr/>
        </p:nvGrpSpPr>
        <p:grpSpPr>
          <a:xfrm>
            <a:off x="380959" y="2348880"/>
            <a:ext cx="8305841" cy="3776778"/>
            <a:chOff x="380959" y="2348880"/>
            <a:chExt cx="8305841" cy="377677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427CF03-1128-440B-9B0A-03B57210C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959" y="2348880"/>
              <a:ext cx="8305841" cy="37767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8C2718-6D2E-4273-9D3C-F052AD61B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674" y="3177652"/>
              <a:ext cx="854315" cy="12967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5D4285-9894-4E8A-9C66-E2C20A6F5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2405" y="5171504"/>
              <a:ext cx="340744" cy="249879"/>
            </a:xfrm>
            <a:prstGeom prst="rect">
              <a:avLst/>
            </a:prstGeom>
          </p:spPr>
        </p:pic>
      </p:grp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BF79F6-E368-4484-BDBD-1EC6F8FC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줄 코드를 작성할 때는 편집기를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54B943-BC5D-40CF-9819-0690FBE2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VSCode</a:t>
            </a:r>
            <a:r>
              <a:rPr lang="en-US" altLang="ko-KR"/>
              <a:t> </a:t>
            </a:r>
            <a:r>
              <a:rPr lang="ko-KR" altLang="en-US"/>
              <a:t>실습 준비 </a:t>
            </a:r>
            <a:r>
              <a:rPr lang="en-US" altLang="ko-KR"/>
              <a:t>– </a:t>
            </a:r>
            <a:r>
              <a:rPr lang="ko-KR" altLang="en-US"/>
              <a:t>편집기 사용시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9852E-34FA-4ED8-A12F-9B0214925869}"/>
              </a:ext>
            </a:extLst>
          </p:cNvPr>
          <p:cNvSpPr/>
          <p:nvPr/>
        </p:nvSpPr>
        <p:spPr>
          <a:xfrm>
            <a:off x="7851187" y="2619520"/>
            <a:ext cx="264113" cy="2189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7F476C6-8F55-44A3-9B4E-890571374839}"/>
              </a:ext>
            </a:extLst>
          </p:cNvPr>
          <p:cNvCxnSpPr>
            <a:cxnSpLocks/>
          </p:cNvCxnSpPr>
          <p:nvPr/>
        </p:nvCxnSpPr>
        <p:spPr>
          <a:xfrm flipH="1">
            <a:off x="2333278" y="5558011"/>
            <a:ext cx="65454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모서리가 둥근 사각형 설명선 5">
            <a:extLst>
              <a:ext uri="{FF2B5EF4-FFF2-40B4-BE49-F238E27FC236}">
                <a16:creationId xmlns:a16="http://schemas.microsoft.com/office/drawing/2014/main" id="{984F0639-1799-46B7-BC28-FEAC6E41AA7B}"/>
              </a:ext>
            </a:extLst>
          </p:cNvPr>
          <p:cNvSpPr/>
          <p:nvPr/>
        </p:nvSpPr>
        <p:spPr>
          <a:xfrm>
            <a:off x="6732240" y="2728985"/>
            <a:ext cx="864096" cy="449440"/>
          </a:xfrm>
          <a:prstGeom prst="wedgeRoundRectCallout">
            <a:avLst>
              <a:gd name="adj1" fmla="val 71314"/>
              <a:gd name="adj2" fmla="val -3601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/>
              <a:t>실행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313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1461BF-588F-4DC0-90B9-5C0BBEE6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end </a:t>
            </a:r>
            <a:r>
              <a:rPr lang="ko-KR" altLang="en-US" dirty="0"/>
              <a:t>옵션에 빈칸을 넣으면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925435-C919-4B34-9AA6-DA0CBB66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출력</a:t>
            </a:r>
            <a:r>
              <a:rPr lang="en-US" altLang="ko-KR" dirty="0"/>
              <a:t> : print()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2F1BC-894D-4773-B61B-4DEB259C724F}"/>
              </a:ext>
            </a:extLst>
          </p:cNvPr>
          <p:cNvSpPr txBox="1"/>
          <p:nvPr/>
        </p:nvSpPr>
        <p:spPr>
          <a:xfrm>
            <a:off x="827584" y="2623838"/>
            <a:ext cx="7209240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'World'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'Good'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'Job'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54798E5-3774-4CA4-8F37-D671A0C10701}"/>
              </a:ext>
            </a:extLst>
          </p:cNvPr>
          <p:cNvSpPr txBox="1"/>
          <p:nvPr/>
        </p:nvSpPr>
        <p:spPr>
          <a:xfrm>
            <a:off x="827584" y="4581128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Hello World Good Job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23DFBB-C6E4-4264-B5CA-6D4863C89E6D}"/>
              </a:ext>
            </a:extLst>
          </p:cNvPr>
          <p:cNvSpPr/>
          <p:nvPr/>
        </p:nvSpPr>
        <p:spPr>
          <a:xfrm>
            <a:off x="727001" y="41810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67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81E6D1-0C1A-46B5-AF26-8EBE625F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줄 바꿈</a:t>
            </a:r>
            <a:r>
              <a:rPr lang="en-US" altLang="ko-KR" dirty="0"/>
              <a:t>(</a:t>
            </a:r>
            <a:r>
              <a:rPr lang="ko-KR" altLang="en-US" dirty="0" err="1"/>
              <a:t>개행</a:t>
            </a:r>
            <a:r>
              <a:rPr lang="en-US" altLang="ko-KR" dirty="0"/>
              <a:t>) </a:t>
            </a:r>
            <a:r>
              <a:rPr lang="ko-KR" altLang="en-US" dirty="0"/>
              <a:t>문자 </a:t>
            </a:r>
            <a:r>
              <a:rPr lang="en-US" altLang="ko-KR" dirty="0"/>
              <a:t>: \n</a:t>
            </a:r>
          </a:p>
          <a:p>
            <a:pPr lvl="1"/>
            <a:r>
              <a:rPr lang="en-US" altLang="ko-KR" dirty="0"/>
              <a:t>\n</a:t>
            </a:r>
            <a:r>
              <a:rPr lang="ko-KR" altLang="en-US" dirty="0"/>
              <a:t>를 문자열에 넣어 출력하면 다른 출력 없이 줄만 바뀌게 됨 </a:t>
            </a:r>
            <a:r>
              <a:rPr lang="en-US" altLang="ko-KR" dirty="0"/>
              <a:t>(New Line)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FD1FC9-1923-4173-BE76-97BF6498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출력</a:t>
            </a:r>
            <a:r>
              <a:rPr lang="en-US" altLang="ko-KR" dirty="0"/>
              <a:t> : print()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FBA16-EC00-43E7-802F-F4BEE8728C46}"/>
              </a:ext>
            </a:extLst>
          </p:cNvPr>
          <p:cNvSpPr txBox="1"/>
          <p:nvPr/>
        </p:nvSpPr>
        <p:spPr>
          <a:xfrm>
            <a:off x="967380" y="3538506"/>
            <a:ext cx="7209240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'1</a:t>
            </a:r>
            <a:r>
              <a:rPr lang="en-US" altLang="ko-KR" sz="20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3'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 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문자열 안에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\n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을 사용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4EE9A-7099-43AB-A4B2-C15868078A28}"/>
              </a:ext>
            </a:extLst>
          </p:cNvPr>
          <p:cNvSpPr txBox="1"/>
          <p:nvPr/>
        </p:nvSpPr>
        <p:spPr>
          <a:xfrm>
            <a:off x="967380" y="4725144"/>
            <a:ext cx="7209240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C4BDE2-B65B-44C0-BB83-87BA445B9301}"/>
              </a:ext>
            </a:extLst>
          </p:cNvPr>
          <p:cNvSpPr/>
          <p:nvPr/>
        </p:nvSpPr>
        <p:spPr>
          <a:xfrm>
            <a:off x="887010" y="433416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640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849875-9320-4BE3-8E36-780CB585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Sep</a:t>
            </a:r>
            <a:r>
              <a:rPr lang="ko-KR" altLang="en-US" dirty="0"/>
              <a:t>옵션과 같이 사용하면 이렇게 활용할 수 있음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A96F76-1EBA-4725-AD43-0EBE3FD0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출력</a:t>
            </a:r>
            <a:r>
              <a:rPr lang="en-US" altLang="ko-KR" dirty="0"/>
              <a:t> : print()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C6C65-FD0E-455C-983A-0C45BF5D0B14}"/>
              </a:ext>
            </a:extLst>
          </p:cNvPr>
          <p:cNvSpPr txBox="1"/>
          <p:nvPr/>
        </p:nvSpPr>
        <p:spPr>
          <a:xfrm>
            <a:off x="967380" y="2569677"/>
            <a:ext cx="7209240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sep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altLang="ko-KR" sz="20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fr-FR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5C26B-C010-439B-8542-F50EEA4C752E}"/>
              </a:ext>
            </a:extLst>
          </p:cNvPr>
          <p:cNvSpPr txBox="1"/>
          <p:nvPr/>
        </p:nvSpPr>
        <p:spPr>
          <a:xfrm>
            <a:off x="967380" y="3967566"/>
            <a:ext cx="7209240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8B3106-B548-4ABE-AEFD-AAE15A738FBC}"/>
              </a:ext>
            </a:extLst>
          </p:cNvPr>
          <p:cNvSpPr/>
          <p:nvPr/>
        </p:nvSpPr>
        <p:spPr>
          <a:xfrm>
            <a:off x="887010" y="357658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16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849875-9320-4BE3-8E36-780CB585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Sep</a:t>
            </a:r>
            <a:r>
              <a:rPr lang="ko-KR" altLang="en-US" dirty="0"/>
              <a:t>옵션과 같이 사용하면 이렇게 활용할 수 있음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A96F76-1EBA-4725-AD43-0EBE3FD0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출력</a:t>
            </a:r>
            <a:r>
              <a:rPr lang="en-US" altLang="ko-KR" dirty="0"/>
              <a:t> : print() </a:t>
            </a:r>
            <a:r>
              <a:rPr lang="ko-KR" altLang="en-US" dirty="0"/>
              <a:t>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C6C65-FD0E-455C-983A-0C45BF5D0B14}"/>
              </a:ext>
            </a:extLst>
          </p:cNvPr>
          <p:cNvSpPr txBox="1"/>
          <p:nvPr/>
        </p:nvSpPr>
        <p:spPr>
          <a:xfrm>
            <a:off x="967380" y="2569677"/>
            <a:ext cx="7209240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sep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altLang="ko-KR" sz="20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fr-FR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5C26B-C010-439B-8542-F50EEA4C752E}"/>
              </a:ext>
            </a:extLst>
          </p:cNvPr>
          <p:cNvSpPr txBox="1"/>
          <p:nvPr/>
        </p:nvSpPr>
        <p:spPr>
          <a:xfrm>
            <a:off x="967380" y="3967566"/>
            <a:ext cx="7209240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8B3106-B548-4ABE-AEFD-AAE15A738FBC}"/>
              </a:ext>
            </a:extLst>
          </p:cNvPr>
          <p:cNvSpPr/>
          <p:nvPr/>
        </p:nvSpPr>
        <p:spPr>
          <a:xfrm>
            <a:off x="887010" y="357658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427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CC5EC9-8B1D-4ADA-982F-F6F1ACEE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제어문자 </a:t>
            </a:r>
            <a:endParaRPr lang="en-US" altLang="ko-KR" dirty="0"/>
          </a:p>
          <a:p>
            <a:pPr lvl="1"/>
            <a:r>
              <a:rPr lang="ko-KR" altLang="en-US" dirty="0"/>
              <a:t>문자열 안에 사용함</a:t>
            </a:r>
            <a:r>
              <a:rPr lang="en-US" altLang="ko-KR" dirty="0"/>
              <a:t>. </a:t>
            </a:r>
            <a:r>
              <a:rPr lang="ko-KR" altLang="en-US" dirty="0"/>
              <a:t>다만 화면에 출력되지는 않지만 출력 결과를 제어한다고 해서 제어 문자라 부름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제어 문자는 </a:t>
            </a:r>
            <a:r>
              <a:rPr lang="en-US" altLang="ko-KR" dirty="0"/>
              <a:t>\</a:t>
            </a:r>
            <a:r>
              <a:rPr lang="ko-KR" altLang="en-US" dirty="0"/>
              <a:t>로 시작하는 이스케이프 시퀀스 </a:t>
            </a:r>
            <a:r>
              <a:rPr lang="ko-KR" altLang="en-US" dirty="0" err="1"/>
              <a:t>라고함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E6F1C4F-6199-44E2-86DF-66E31BCE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제어문자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E2B461-E069-4A13-96E6-9F025AF27777}"/>
              </a:ext>
            </a:extLst>
          </p:cNvPr>
          <p:cNvSpPr/>
          <p:nvPr/>
        </p:nvSpPr>
        <p:spPr>
          <a:xfrm>
            <a:off x="1475656" y="4015224"/>
            <a:ext cx="6408712" cy="186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\n: </a:t>
            </a:r>
            <a:r>
              <a:rPr lang="ko-KR" altLang="en-US" sz="2000" dirty="0">
                <a:solidFill>
                  <a:schemeClr val="tx1"/>
                </a:solidFill>
              </a:rPr>
              <a:t>다음 줄로 이동하며 </a:t>
            </a:r>
            <a:r>
              <a:rPr lang="ko-KR" altLang="en-US" sz="2000" dirty="0" err="1">
                <a:solidFill>
                  <a:schemeClr val="tx1"/>
                </a:solidFill>
              </a:rPr>
              <a:t>개행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\t: </a:t>
            </a:r>
            <a:r>
              <a:rPr lang="ko-KR" altLang="en-US" sz="2000" dirty="0">
                <a:solidFill>
                  <a:schemeClr val="tx1"/>
                </a:solidFill>
              </a:rPr>
              <a:t>탭 문자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키보드의 </a:t>
            </a:r>
            <a:r>
              <a:rPr lang="en-US" altLang="ko-KR" sz="2000" dirty="0">
                <a:solidFill>
                  <a:schemeClr val="tx1"/>
                </a:solidFill>
              </a:rPr>
              <a:t>Tab </a:t>
            </a:r>
            <a:r>
              <a:rPr lang="ko-KR" altLang="en-US" sz="2000" dirty="0">
                <a:solidFill>
                  <a:schemeClr val="tx1"/>
                </a:solidFill>
              </a:rPr>
              <a:t>키와 같으며 여러 칸을 띄움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\\: \</a:t>
            </a:r>
            <a:r>
              <a:rPr lang="ko-KR" altLang="en-US" sz="2000" dirty="0">
                <a:solidFill>
                  <a:schemeClr val="tx1"/>
                </a:solidFill>
              </a:rPr>
              <a:t> 문자 자체를 출력할 때는 </a:t>
            </a:r>
            <a:r>
              <a:rPr lang="en-US" altLang="ko-KR" sz="2000" dirty="0">
                <a:solidFill>
                  <a:schemeClr val="tx1"/>
                </a:solidFill>
              </a:rPr>
              <a:t>\</a:t>
            </a:r>
            <a:r>
              <a:rPr lang="ko-KR" altLang="en-US" sz="2000" dirty="0">
                <a:solidFill>
                  <a:schemeClr val="tx1"/>
                </a:solidFill>
              </a:rPr>
              <a:t>를 두 번 사용함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5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8DA9C9-9ADE-46C3-8207-30CEF02B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많은 프로그래밍 언어들은 구문이 끝날 때 </a:t>
            </a:r>
            <a:r>
              <a:rPr lang="en-US" altLang="ko-KR" sz="2400" dirty="0"/>
              <a:t>;(</a:t>
            </a:r>
            <a:r>
              <a:rPr lang="ko-KR" altLang="en-US" sz="2400" dirty="0"/>
              <a:t>세미콜론</a:t>
            </a:r>
            <a:r>
              <a:rPr lang="en-US" altLang="ko-KR" sz="2400" dirty="0"/>
              <a:t>)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붙여함</a:t>
            </a:r>
            <a:r>
              <a:rPr lang="en-US" altLang="ko-KR" sz="2400" dirty="0"/>
              <a:t>. </a:t>
            </a:r>
            <a:r>
              <a:rPr lang="ko-KR" altLang="en-US" sz="2400" dirty="0"/>
              <a:t>하지만 </a:t>
            </a:r>
            <a:r>
              <a:rPr lang="ko-KR" altLang="en-US" sz="2400" dirty="0" err="1"/>
              <a:t>파이썬은</a:t>
            </a:r>
            <a:r>
              <a:rPr lang="ko-KR" altLang="en-US" sz="2400" dirty="0"/>
              <a:t> 붙이지 않아도 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다만 한 줄에 여러 구문을 사용할 때는 세미콜론 사용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4EAF98-35F2-4337-A0C7-A34DE881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세미콜론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4464A-5C10-485F-AA19-11FE1D969697}"/>
              </a:ext>
            </a:extLst>
          </p:cNvPr>
          <p:cNvSpPr txBox="1"/>
          <p:nvPr/>
        </p:nvSpPr>
        <p:spPr>
          <a:xfrm>
            <a:off x="755576" y="4149080"/>
            <a:ext cx="7795648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'1234'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029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142EDB-42B3-4473-92FC-6B759CFC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정수값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와 </a:t>
            </a:r>
            <a:r>
              <a:rPr lang="en-US" altLang="ko-KR" dirty="0"/>
              <a:t>37</a:t>
            </a:r>
            <a:r>
              <a:rPr lang="ko-KR" altLang="en-US" dirty="0"/>
              <a:t>의 합을 계산하여</a:t>
            </a:r>
            <a:r>
              <a:rPr lang="en-US" altLang="ko-KR" dirty="0"/>
              <a:t>, </a:t>
            </a:r>
            <a:r>
              <a:rPr lang="ko-KR" altLang="en-US" dirty="0"/>
              <a:t>그 값이 </a:t>
            </a:r>
            <a:r>
              <a:rPr lang="en-US" altLang="ko-KR" dirty="0"/>
              <a:t>“52”</a:t>
            </a:r>
            <a:r>
              <a:rPr lang="ko-KR" altLang="en-US" dirty="0"/>
              <a:t>를 표시하는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BED738-F574-4FDE-A4CB-358F3326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EF020FF-F864-4C22-AA55-D44AB1EF2300}"/>
              </a:ext>
            </a:extLst>
          </p:cNvPr>
          <p:cNvSpPr txBox="1"/>
          <p:nvPr/>
        </p:nvSpPr>
        <p:spPr>
          <a:xfrm>
            <a:off x="914114" y="3522430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52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EE3829-B741-41FB-B1D0-7351B0BB51D7}"/>
              </a:ext>
            </a:extLst>
          </p:cNvPr>
          <p:cNvSpPr/>
          <p:nvPr/>
        </p:nvSpPr>
        <p:spPr>
          <a:xfrm>
            <a:off x="827584" y="311177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E91F0-7333-4C21-A9DE-BFC0A297C439}"/>
              </a:ext>
            </a:extLst>
          </p:cNvPr>
          <p:cNvSpPr txBox="1"/>
          <p:nvPr/>
        </p:nvSpPr>
        <p:spPr>
          <a:xfrm>
            <a:off x="914114" y="4564374"/>
            <a:ext cx="7209240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정수값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37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의 합을 표시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3993AC-B416-4C5F-9247-11A400AB845C}"/>
              </a:ext>
            </a:extLst>
          </p:cNvPr>
          <p:cNvSpPr/>
          <p:nvPr/>
        </p:nvSpPr>
        <p:spPr>
          <a:xfrm>
            <a:off x="1828800" y="5240274"/>
            <a:ext cx="726976" cy="2816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0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142EDB-42B3-4473-92FC-6B759CFC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정수값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로부터 </a:t>
            </a:r>
            <a:r>
              <a:rPr lang="en-US" altLang="ko-KR" dirty="0"/>
              <a:t>37</a:t>
            </a:r>
            <a:r>
              <a:rPr lang="ko-KR" altLang="en-US" dirty="0"/>
              <a:t>을 뺀 값을 계산하고 </a:t>
            </a:r>
            <a:r>
              <a:rPr lang="en-US" altLang="ko-KR" dirty="0"/>
              <a:t>"15</a:t>
            </a:r>
            <a:r>
              <a:rPr lang="ko-KR" altLang="en-US" dirty="0"/>
              <a:t>에서 </a:t>
            </a:r>
            <a:r>
              <a:rPr lang="en-US" altLang="ko-KR" dirty="0"/>
              <a:t>37</a:t>
            </a:r>
            <a:r>
              <a:rPr lang="ko-KR" altLang="en-US" dirty="0"/>
              <a:t>을 뺀 값은 </a:t>
            </a:r>
            <a:r>
              <a:rPr lang="en-US" altLang="ko-KR" dirty="0"/>
              <a:t>-22</a:t>
            </a:r>
            <a:r>
              <a:rPr lang="ko-KR" altLang="en-US" dirty="0"/>
              <a:t>입니다</a:t>
            </a:r>
            <a:r>
              <a:rPr lang="en-US" altLang="ko-KR" dirty="0"/>
              <a:t>.” </a:t>
            </a:r>
            <a:r>
              <a:rPr lang="ko-KR" altLang="en-US" dirty="0"/>
              <a:t>라고 표시하는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BED738-F574-4FDE-A4CB-358F3326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EF020FF-F864-4C22-AA55-D44AB1EF2300}"/>
              </a:ext>
            </a:extLst>
          </p:cNvPr>
          <p:cNvSpPr txBox="1"/>
          <p:nvPr/>
        </p:nvSpPr>
        <p:spPr>
          <a:xfrm>
            <a:off x="891708" y="4098560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15</a:t>
            </a:r>
            <a:r>
              <a:rPr lang="ko-KR" altLang="en-US" sz="2000" dirty="0">
                <a:latin typeface="Consolas" panose="020B0609020204030204" pitchFamily="49" charset="0"/>
              </a:rPr>
              <a:t>에서 </a:t>
            </a:r>
            <a:r>
              <a:rPr lang="en-US" altLang="ko-KR" sz="2000" dirty="0">
                <a:latin typeface="Consolas" panose="020B0609020204030204" pitchFamily="49" charset="0"/>
              </a:rPr>
              <a:t>37</a:t>
            </a:r>
            <a:r>
              <a:rPr lang="ko-KR" altLang="en-US" sz="2000" dirty="0">
                <a:latin typeface="Consolas" panose="020B0609020204030204" pitchFamily="49" charset="0"/>
              </a:rPr>
              <a:t>을 뺀 값은 </a:t>
            </a:r>
            <a:r>
              <a:rPr lang="en-US" altLang="ko-KR" sz="2000" dirty="0">
                <a:latin typeface="Consolas" panose="020B0609020204030204" pitchFamily="49" charset="0"/>
              </a:rPr>
              <a:t>-22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EE3829-B741-41FB-B1D0-7351B0BB51D7}"/>
              </a:ext>
            </a:extLst>
          </p:cNvPr>
          <p:cNvSpPr/>
          <p:nvPr/>
        </p:nvSpPr>
        <p:spPr>
          <a:xfrm>
            <a:off x="783482" y="363404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E91F0-7333-4C21-A9DE-BFC0A297C439}"/>
              </a:ext>
            </a:extLst>
          </p:cNvPr>
          <p:cNvSpPr txBox="1"/>
          <p:nvPr/>
        </p:nvSpPr>
        <p:spPr>
          <a:xfrm>
            <a:off x="891708" y="5040883"/>
            <a:ext cx="7209240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정수값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37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을 뺀 값을 표시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"15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37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을 뺀 값은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3993AC-B416-4C5F-9247-11A400AB845C}"/>
              </a:ext>
            </a:extLst>
          </p:cNvPr>
          <p:cNvSpPr/>
          <p:nvPr/>
        </p:nvSpPr>
        <p:spPr>
          <a:xfrm>
            <a:off x="891708" y="4921977"/>
            <a:ext cx="7315200" cy="12534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1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142EDB-42B3-4473-92FC-6B759CFC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표시하는 프로그램을 작성하세요</a:t>
            </a:r>
            <a:r>
              <a:rPr lang="en-US" altLang="ko-KR" sz="2400" dirty="0"/>
              <a:t>. </a:t>
            </a:r>
            <a:r>
              <a:rPr lang="ko-KR" altLang="en-US" sz="2400" dirty="0"/>
              <a:t>단 프로그램 중에 </a:t>
            </a:r>
            <a:r>
              <a:rPr lang="en-US" altLang="ko-KR" sz="2400" dirty="0"/>
              <a:t>print() </a:t>
            </a:r>
            <a:r>
              <a:rPr lang="ko-KR" altLang="en-US" sz="2400" dirty="0"/>
              <a:t>함수는 </a:t>
            </a:r>
            <a:r>
              <a:rPr lang="en-US" altLang="ko-KR" sz="2400" dirty="0"/>
              <a:t>1</a:t>
            </a:r>
            <a:r>
              <a:rPr lang="ko-KR" altLang="en-US" sz="2400" dirty="0"/>
              <a:t>회만 사용합니다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/>
              <a:t>     </a:t>
            </a:r>
          </a:p>
          <a:p>
            <a:pPr marL="109728" indent="0">
              <a:buNone/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BED738-F574-4FDE-A4CB-358F3326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EF020FF-F864-4C22-AA55-D44AB1EF2300}"/>
              </a:ext>
            </a:extLst>
          </p:cNvPr>
          <p:cNvSpPr txBox="1"/>
          <p:nvPr/>
        </p:nvSpPr>
        <p:spPr>
          <a:xfrm>
            <a:off x="841148" y="4183252"/>
            <a:ext cx="7209240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동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서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남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EE3829-B741-41FB-B1D0-7351B0BB51D7}"/>
              </a:ext>
            </a:extLst>
          </p:cNvPr>
          <p:cNvSpPr/>
          <p:nvPr/>
        </p:nvSpPr>
        <p:spPr>
          <a:xfrm>
            <a:off x="732922" y="371874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11" name="모서리가 둥근 사각형 설명선 5">
            <a:extLst>
              <a:ext uri="{FF2B5EF4-FFF2-40B4-BE49-F238E27FC236}">
                <a16:creationId xmlns:a16="http://schemas.microsoft.com/office/drawing/2014/main" id="{7A160941-15B8-4223-9D5F-606EDE7637C5}"/>
              </a:ext>
            </a:extLst>
          </p:cNvPr>
          <p:cNvSpPr/>
          <p:nvPr/>
        </p:nvSpPr>
        <p:spPr>
          <a:xfrm>
            <a:off x="4753000" y="2994979"/>
            <a:ext cx="3960440" cy="648072"/>
          </a:xfrm>
          <a:prstGeom prst="wedgeRoundRectCallout">
            <a:avLst>
              <a:gd name="adj1" fmla="val -32251"/>
              <a:gd name="adj2" fmla="val 8715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ko-KR" dirty="0"/>
              <a:t>\n  </a:t>
            </a:r>
            <a:r>
              <a:rPr lang="ko-KR" altLang="en-US" dirty="0"/>
              <a:t>줄</a:t>
            </a:r>
            <a:r>
              <a:rPr lang="en-US" altLang="ko-KR" dirty="0"/>
              <a:t> </a:t>
            </a:r>
            <a:r>
              <a:rPr lang="ko-KR" altLang="en-US" dirty="0"/>
              <a:t>바꿈 문자를 사용해 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1720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67380" y="2708920"/>
            <a:ext cx="7209240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"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동서남북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을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행에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문자 씩 표시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동</a:t>
            </a:r>
            <a:r>
              <a:rPr lang="en-US" altLang="ko-KR" sz="20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서</a:t>
            </a:r>
            <a:r>
              <a:rPr lang="en-US" altLang="ko-KR" sz="20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남</a:t>
            </a:r>
            <a:r>
              <a:rPr lang="en-US" altLang="ko-KR" sz="20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북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1890931" y="3368541"/>
            <a:ext cx="2121775" cy="2979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5CD666-9236-4F54-BB2D-2713541E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만약 터미널에 인터프리터 실행되고 있으면 </a:t>
            </a:r>
            <a:r>
              <a:rPr lang="en-US" altLang="ko-KR"/>
              <a:t>Error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80E51C-82FB-4428-B233-A9DD9957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VSCode</a:t>
            </a:r>
            <a:r>
              <a:rPr lang="en-US" altLang="ko-KR"/>
              <a:t> </a:t>
            </a:r>
            <a:r>
              <a:rPr lang="ko-KR" altLang="en-US"/>
              <a:t>실습 준비 </a:t>
            </a:r>
            <a:r>
              <a:rPr lang="en-US" altLang="ko-KR"/>
              <a:t>– </a:t>
            </a:r>
            <a:r>
              <a:rPr lang="ko-KR" altLang="en-US"/>
              <a:t>편집기 사용시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D11D81-D9F7-4959-AC0C-8B5B8C4C7864}"/>
              </a:ext>
            </a:extLst>
          </p:cNvPr>
          <p:cNvGrpSpPr/>
          <p:nvPr/>
        </p:nvGrpSpPr>
        <p:grpSpPr>
          <a:xfrm>
            <a:off x="590441" y="2440954"/>
            <a:ext cx="8094821" cy="3456384"/>
            <a:chOff x="590441" y="2440954"/>
            <a:chExt cx="8094821" cy="345638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2C735A9-3D16-40BB-B956-2AD08422F6C0}"/>
                </a:ext>
              </a:extLst>
            </p:cNvPr>
            <p:cNvGrpSpPr/>
            <p:nvPr/>
          </p:nvGrpSpPr>
          <p:grpSpPr>
            <a:xfrm>
              <a:off x="590441" y="2440954"/>
              <a:ext cx="8094821" cy="3456384"/>
              <a:chOff x="590441" y="2440954"/>
              <a:chExt cx="8094821" cy="345638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B5733CBC-A70F-47CD-95A2-D348A996D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0441" y="2440954"/>
                <a:ext cx="8094821" cy="345638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EAC4E58-27DC-4EEC-A70D-619A786C9C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1095" y="3233800"/>
                <a:ext cx="854315" cy="129674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A63A5AF-4BE9-440D-9561-A55AB710FF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4330" y="4076129"/>
                <a:ext cx="340744" cy="249879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AE55F0-C4C0-4A76-A4B2-EF21224F6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304" t="78344" r="49138" b="15711"/>
            <a:stretch/>
          </p:blipFill>
          <p:spPr>
            <a:xfrm>
              <a:off x="2566736" y="5317250"/>
              <a:ext cx="288032" cy="205483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405246E-7EED-4149-B9B5-7F442076B3B2}"/>
              </a:ext>
            </a:extLst>
          </p:cNvPr>
          <p:cNvCxnSpPr>
            <a:cxnSpLocks/>
          </p:cNvCxnSpPr>
          <p:nvPr/>
        </p:nvCxnSpPr>
        <p:spPr>
          <a:xfrm flipH="1">
            <a:off x="2349320" y="5485822"/>
            <a:ext cx="2174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모서리가 둥근 사각형 설명선 5">
            <a:extLst>
              <a:ext uri="{FF2B5EF4-FFF2-40B4-BE49-F238E27FC236}">
                <a16:creationId xmlns:a16="http://schemas.microsoft.com/office/drawing/2014/main" id="{6F802F58-A5AD-4FF3-AFFB-4689C4274427}"/>
              </a:ext>
            </a:extLst>
          </p:cNvPr>
          <p:cNvSpPr/>
          <p:nvPr/>
        </p:nvSpPr>
        <p:spPr>
          <a:xfrm>
            <a:off x="3095836" y="5633181"/>
            <a:ext cx="2952328" cy="956768"/>
          </a:xfrm>
          <a:prstGeom prst="wedgeRoundRectCallout">
            <a:avLst>
              <a:gd name="adj1" fmla="val -67281"/>
              <a:gd name="adj2" fmla="val -5679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/>
              <a:t>터미널이 이상태에서는</a:t>
            </a:r>
            <a:endParaRPr lang="en-US" altLang="ko-KR"/>
          </a:p>
          <a:p>
            <a:pPr algn="ctr">
              <a:lnSpc>
                <a:spcPct val="150000"/>
              </a:lnSpc>
            </a:pPr>
            <a:r>
              <a:rPr lang="ko-KR" altLang="en-US"/>
              <a:t>편집기로 실행이 안됨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0546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표시하는 프로그램을 작성하세요</a:t>
            </a:r>
            <a:r>
              <a:rPr lang="en-US" altLang="ko-KR" sz="2400" dirty="0"/>
              <a:t>. </a:t>
            </a:r>
            <a:r>
              <a:rPr lang="ko-KR" altLang="en-US" sz="2400" dirty="0"/>
              <a:t>단 프로그램 중에 </a:t>
            </a:r>
            <a:r>
              <a:rPr lang="en-US" altLang="ko-KR" sz="2400" dirty="0"/>
              <a:t>print() </a:t>
            </a:r>
            <a:r>
              <a:rPr lang="ko-KR" altLang="en-US" sz="2400" dirty="0"/>
              <a:t>함수는 </a:t>
            </a:r>
            <a:r>
              <a:rPr lang="en-US" altLang="ko-KR" sz="2400" dirty="0"/>
              <a:t>1</a:t>
            </a:r>
            <a:r>
              <a:rPr lang="ko-KR" altLang="en-US" sz="2400" dirty="0"/>
              <a:t>회만 사용합니다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967380" y="3717032"/>
            <a:ext cx="7209240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여보세요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안녕하세요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그럼 이만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859154" y="325252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665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67380" y="2708920"/>
            <a:ext cx="7209240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인사를 표시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여보세요</a:t>
            </a:r>
            <a:r>
              <a:rPr lang="en-US" altLang="ko-KR" sz="20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2000" dirty="0">
                <a:solidFill>
                  <a:srgbClr val="EE0000"/>
                </a:solidFill>
                <a:latin typeface="Consolas" panose="020B0609020204030204" pitchFamily="49" charset="0"/>
              </a:rPr>
              <a:t>\n\n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그럼 이만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914400" y="2590014"/>
            <a:ext cx="7315200" cy="12534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정수를 저장하는 변수에 </a:t>
            </a:r>
            <a:r>
              <a:rPr lang="en-US" altLang="ko-KR" sz="2400" dirty="0"/>
              <a:t>75</a:t>
            </a:r>
            <a:r>
              <a:rPr lang="ko-KR" altLang="en-US" sz="2400" dirty="0"/>
              <a:t>를 넣고</a:t>
            </a:r>
            <a:r>
              <a:rPr lang="en-US" altLang="ko-KR" sz="2400" dirty="0"/>
              <a:t>, </a:t>
            </a:r>
            <a:r>
              <a:rPr lang="ko-KR" altLang="en-US" sz="2400" dirty="0"/>
              <a:t>그 값을 표시하는 프로그램을 작성세요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967380" y="4216726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no</a:t>
            </a:r>
            <a:r>
              <a:rPr lang="ko-KR" altLang="en-US" sz="2000" dirty="0">
                <a:latin typeface="Consolas" panose="020B0609020204030204" pitchFamily="49" charset="0"/>
              </a:rPr>
              <a:t>의 값은 </a:t>
            </a:r>
            <a:r>
              <a:rPr lang="en-US" altLang="ko-KR" sz="2000" dirty="0">
                <a:latin typeface="Consolas" panose="020B0609020204030204" pitchFamily="49" charset="0"/>
              </a:rPr>
              <a:t>75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827584" y="373462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2C7A9743-EC04-4F91-AE03-D2E27BB8F75A}"/>
              </a:ext>
            </a:extLst>
          </p:cNvPr>
          <p:cNvSpPr/>
          <p:nvPr/>
        </p:nvSpPr>
        <p:spPr>
          <a:xfrm>
            <a:off x="4644008" y="2518624"/>
            <a:ext cx="4104456" cy="1224135"/>
          </a:xfrm>
          <a:prstGeom prst="wedgeRoundRectCallout">
            <a:avLst>
              <a:gd name="adj1" fmla="val -37213"/>
              <a:gd name="adj2" fmla="val -6726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변수는 자유롭게 값을 넣을 수 있는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상자 같은 개념으로 이해하면 됩니다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ex)  a = 10</a:t>
            </a:r>
          </a:p>
        </p:txBody>
      </p:sp>
    </p:spTree>
    <p:extLst>
      <p:ext uri="{BB962C8B-B14F-4D97-AF65-F5344CB8AC3E}">
        <p14:creationId xmlns:p14="http://schemas.microsoft.com/office/powerpoint/2010/main" val="4662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67380" y="2708920"/>
            <a:ext cx="7209240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변수에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정수값을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대입하고 표시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no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75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"no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의 값은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1754810" y="3356992"/>
            <a:ext cx="340320" cy="34499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6C98A7-4A27-4B79-80D7-68123C37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빈칸을 채워 아래와 같이 날짜와 시간이 출력되는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83F69F-39F0-4F80-BF27-9100D368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A557F8F-A10E-4F14-8674-5AB99C04656F}"/>
              </a:ext>
            </a:extLst>
          </p:cNvPr>
          <p:cNvSpPr txBox="1"/>
          <p:nvPr/>
        </p:nvSpPr>
        <p:spPr>
          <a:xfrm>
            <a:off x="967380" y="4216726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2021/10/31 11:29:42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A405A-2F82-49E2-8EF6-24A4CDF1A4B6}"/>
              </a:ext>
            </a:extLst>
          </p:cNvPr>
          <p:cNvSpPr/>
          <p:nvPr/>
        </p:nvSpPr>
        <p:spPr>
          <a:xfrm>
            <a:off x="827584" y="373462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C6F85440-4A82-41DD-A7C5-4F31FF601F20}"/>
              </a:ext>
            </a:extLst>
          </p:cNvPr>
          <p:cNvSpPr/>
          <p:nvPr/>
        </p:nvSpPr>
        <p:spPr>
          <a:xfrm>
            <a:off x="5191894" y="2994590"/>
            <a:ext cx="3528392" cy="601791"/>
          </a:xfrm>
          <a:prstGeom prst="wedgeRoundRectCallout">
            <a:avLst>
              <a:gd name="adj1" fmla="val -34428"/>
              <a:gd name="adj2" fmla="val 8721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/>
              <a:t>sep</a:t>
            </a:r>
            <a:r>
              <a:rPr lang="en-US" altLang="ko-KR" dirty="0"/>
              <a:t> </a:t>
            </a:r>
            <a:r>
              <a:rPr lang="ko-KR" altLang="en-US" dirty="0"/>
              <a:t>옵션과</a:t>
            </a:r>
            <a:r>
              <a:rPr lang="en-US" altLang="ko-KR" dirty="0"/>
              <a:t> end </a:t>
            </a:r>
            <a:r>
              <a:rPr lang="ko-KR" altLang="en-US" dirty="0"/>
              <a:t>옵션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039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67380" y="1772816"/>
            <a:ext cx="7209240" cy="34778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날짜와 시간 출력하기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2021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hour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minute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29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day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sep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hour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minute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sep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4384908" y="4565479"/>
            <a:ext cx="2252112" cy="29608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81FA77-D5A7-4385-A17F-14FEB5A444C0}"/>
              </a:ext>
            </a:extLst>
          </p:cNvPr>
          <p:cNvSpPr/>
          <p:nvPr/>
        </p:nvSpPr>
        <p:spPr>
          <a:xfrm>
            <a:off x="4880208" y="4900759"/>
            <a:ext cx="1071012" cy="29608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95955B-2AE6-437A-BEB7-814FDB54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input()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함수</a:t>
            </a: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형식 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: </a:t>
            </a:r>
          </a:p>
          <a:p>
            <a:pPr lvl="1"/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문자열 부분이 출력되고 사용자의 입력이 변수에 저장됨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input()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함수의 괄호 안에 질문을 입력해서 프롬프트에 띄워 줌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입력은 문자열로 받는 것이라 숫자로 사용하려면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  int()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함수나 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float()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함수를 이용해서 정수나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실수로 변환해야 함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marL="109728" indent="0">
              <a:buNone/>
            </a:pPr>
            <a:endParaRPr lang="en-US" altLang="ko-KR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E4A4AD-AF0F-4717-9ECD-7B15091C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 입력 </a:t>
            </a:r>
            <a:r>
              <a:rPr lang="en-US" altLang="ko-KR"/>
              <a:t>: input() </a:t>
            </a:r>
            <a:r>
              <a:rPr lang="ko-KR" altLang="en-US"/>
              <a:t>함수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DADD54-B6B5-465D-841E-C8ADFC7372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9712" y="1988840"/>
          <a:ext cx="3672408" cy="5040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effectLst/>
                          <a:latin typeface="Consolas" panose="020B0609020204030204" pitchFamily="49" charset="0"/>
                        </a:rPr>
                        <a:t>변수 </a:t>
                      </a:r>
                      <a:r>
                        <a:rPr lang="en-US" altLang="ko-KR" sz="1800" kern="0" spc="0">
                          <a:effectLst/>
                          <a:latin typeface="Consolas" panose="020B0609020204030204" pitchFamily="49" charset="0"/>
                        </a:rPr>
                        <a:t>= input("</a:t>
                      </a:r>
                      <a:r>
                        <a:rPr lang="ko-KR" altLang="en-US" sz="1800" kern="0" spc="0">
                          <a:effectLst/>
                          <a:latin typeface="Consolas" panose="020B0609020204030204" pitchFamily="49" charset="0"/>
                        </a:rPr>
                        <a:t>출력할 문자열</a:t>
                      </a:r>
                      <a:r>
                        <a:rPr lang="en-US" altLang="ko-KR" sz="1800" kern="0" spc="0">
                          <a:effectLst/>
                          <a:latin typeface="Consolas" panose="020B0609020204030204" pitchFamily="49" charset="0"/>
                        </a:rPr>
                        <a:t>")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688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2F517B-0A83-4CA5-90B8-B2FD2BB3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 입력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BB9137-6813-4DA0-BF3B-9F98D9F1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 입력 </a:t>
            </a:r>
            <a:r>
              <a:rPr lang="en-US" altLang="ko-KR"/>
              <a:t>: input() </a:t>
            </a:r>
            <a:r>
              <a:rPr lang="ko-KR" altLang="en-US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28265-7E1B-4B86-9221-53F9CA2ED94F}"/>
              </a:ext>
            </a:extLst>
          </p:cNvPr>
          <p:cNvSpPr txBox="1"/>
          <p:nvPr/>
        </p:nvSpPr>
        <p:spPr>
          <a:xfrm>
            <a:off x="375833" y="2327059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이름이 무엇인가요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?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만나서 반갑습니다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. "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씨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＂몇 살인가요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?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네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그러면 당신은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살이시군요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, "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씨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2000" i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52AFD-DFC3-40D9-A4EC-EDA7ADAA66C5}"/>
              </a:ext>
            </a:extLst>
          </p:cNvPr>
          <p:cNvSpPr txBox="1"/>
          <p:nvPr/>
        </p:nvSpPr>
        <p:spPr>
          <a:xfrm>
            <a:off x="384977" y="4180970"/>
            <a:ext cx="8392333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+mn-ea"/>
                <a:cs typeface="Arial" panose="020B0604020202020204" pitchFamily="34" charset="0"/>
              </a:rPr>
              <a:t>이름이 무엇인가요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? </a:t>
            </a:r>
            <a:r>
              <a:rPr lang="ko-KR" altLang="en-US" sz="2000" dirty="0">
                <a:solidFill>
                  <a:schemeClr val="accent2"/>
                </a:solidFill>
                <a:latin typeface="+mn-ea"/>
                <a:cs typeface="Arial" panose="020B0604020202020204" pitchFamily="34" charset="0"/>
              </a:rPr>
              <a:t>김철수</a:t>
            </a:r>
          </a:p>
          <a:p>
            <a:r>
              <a:rPr lang="ko-KR" altLang="en-US" sz="2000" dirty="0">
                <a:latin typeface="+mn-ea"/>
                <a:cs typeface="Arial" panose="020B0604020202020204" pitchFamily="34" charset="0"/>
              </a:rPr>
              <a:t>만나서 반갑습니다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김철수씨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!</a:t>
            </a:r>
          </a:p>
          <a:p>
            <a:r>
              <a:rPr lang="ko-KR" altLang="en-US" sz="2000" dirty="0">
                <a:latin typeface="+mn-ea"/>
                <a:cs typeface="Arial" panose="020B0604020202020204" pitchFamily="34" charset="0"/>
              </a:rPr>
              <a:t>몇 살인가요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? 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  <a:cs typeface="Arial" panose="020B0604020202020204" pitchFamily="34" charset="0"/>
              </a:rPr>
              <a:t>20</a:t>
            </a:r>
          </a:p>
          <a:p>
            <a:r>
              <a:rPr lang="ko-KR" altLang="en-US" sz="2000" dirty="0">
                <a:latin typeface="+mn-ea"/>
                <a:cs typeface="Arial" panose="020B0604020202020204" pitchFamily="34" charset="0"/>
              </a:rPr>
              <a:t>네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그러면 당신은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20 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살이시군요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김철수씨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73250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2F517B-0A83-4CA5-90B8-B2FD2BB3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숫자를 그냥 입력하면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BB9137-6813-4DA0-BF3B-9F98D9F1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 입력 </a:t>
            </a:r>
            <a:r>
              <a:rPr lang="en-US" altLang="ko-KR"/>
              <a:t>: input() </a:t>
            </a:r>
            <a:r>
              <a:rPr lang="ko-KR" altLang="en-US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E0D9A-0C54-4EB7-97A1-1C064B43FFDD}"/>
              </a:ext>
            </a:extLst>
          </p:cNvPr>
          <p:cNvSpPr txBox="1"/>
          <p:nvPr/>
        </p:nvSpPr>
        <p:spPr>
          <a:xfrm>
            <a:off x="375833" y="2276872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첫 번째 정수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두 번째 정수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합은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1891A-46E3-4417-A8CF-7ED9654FE1AB}"/>
              </a:ext>
            </a:extLst>
          </p:cNvPr>
          <p:cNvSpPr txBox="1"/>
          <p:nvPr/>
        </p:nvSpPr>
        <p:spPr>
          <a:xfrm>
            <a:off x="384977" y="4130783"/>
            <a:ext cx="8392333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+mn-ea"/>
                <a:cs typeface="Arial" panose="020B0604020202020204" pitchFamily="34" charset="0"/>
              </a:rPr>
              <a:t>첫 번째 정수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  <a:cs typeface="Arial" panose="020B0604020202020204" pitchFamily="34" charset="0"/>
              </a:rPr>
              <a:t>10</a:t>
            </a:r>
          </a:p>
          <a:p>
            <a:r>
              <a:rPr lang="ko-KR" altLang="en-US" sz="2000" dirty="0">
                <a:latin typeface="+mn-ea"/>
                <a:cs typeface="Arial" panose="020B0604020202020204" pitchFamily="34" charset="0"/>
              </a:rPr>
              <a:t>두 번째 정수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  <a:cs typeface="Arial" panose="020B0604020202020204" pitchFamily="34" charset="0"/>
              </a:rPr>
              <a:t>20</a:t>
            </a:r>
          </a:p>
          <a:p>
            <a:r>
              <a:rPr lang="ko-KR" altLang="en-US" sz="2000" dirty="0">
                <a:latin typeface="+mn-ea"/>
                <a:cs typeface="Arial" panose="020B0604020202020204" pitchFamily="34" charset="0"/>
              </a:rPr>
              <a:t>합은 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1020 </a:t>
            </a: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8E62A23C-9290-47C9-A697-68DB87167EE0}"/>
              </a:ext>
            </a:extLst>
          </p:cNvPr>
          <p:cNvSpPr/>
          <p:nvPr/>
        </p:nvSpPr>
        <p:spPr>
          <a:xfrm>
            <a:off x="2411760" y="4890241"/>
            <a:ext cx="4392488" cy="1224136"/>
          </a:xfrm>
          <a:prstGeom prst="wedgeRoundRectCallout">
            <a:avLst>
              <a:gd name="adj1" fmla="val -62519"/>
              <a:gd name="adj2" fmla="val -4042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input() </a:t>
            </a:r>
            <a:r>
              <a:rPr lang="ko-KR" altLang="en-US" dirty="0"/>
              <a:t>함수는 입력을 문자열로만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받기때문에 </a:t>
            </a:r>
            <a:r>
              <a:rPr lang="en-US" altLang="ko-KR" dirty="0"/>
              <a:t>"10"+"20" </a:t>
            </a:r>
            <a:r>
              <a:rPr lang="ko-KR" altLang="en-US" dirty="0"/>
              <a:t>되어 </a:t>
            </a:r>
            <a:r>
              <a:rPr lang="en-US" altLang="ko-KR" dirty="0"/>
              <a:t>" 1020 " </a:t>
            </a:r>
          </a:p>
        </p:txBody>
      </p:sp>
    </p:spTree>
    <p:extLst>
      <p:ext uri="{BB962C8B-B14F-4D97-AF65-F5344CB8AC3E}">
        <p14:creationId xmlns:p14="http://schemas.microsoft.com/office/powerpoint/2010/main" val="2162258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7ABDC8-49B5-48B8-B41B-B36182FEE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숫자로 받고 싶으면 문자를 숫자로 변환 해야함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A6CA85-923C-41B6-B86C-4729BF65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 입력 </a:t>
            </a:r>
            <a:r>
              <a:rPr lang="en-US" altLang="ko-KR"/>
              <a:t>: input() </a:t>
            </a:r>
            <a:r>
              <a:rPr lang="ko-KR" altLang="en-US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E28E9-A445-4595-B767-2807C0BC3CBF}"/>
              </a:ext>
            </a:extLst>
          </p:cNvPr>
          <p:cNvSpPr txBox="1"/>
          <p:nvPr/>
        </p:nvSpPr>
        <p:spPr>
          <a:xfrm>
            <a:off x="375833" y="2348880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첫 번째 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두 번째 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합은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D75A-AC99-4945-A942-6F6311436B63}"/>
              </a:ext>
            </a:extLst>
          </p:cNvPr>
          <p:cNvSpPr txBox="1"/>
          <p:nvPr/>
        </p:nvSpPr>
        <p:spPr>
          <a:xfrm>
            <a:off x="384977" y="4202791"/>
            <a:ext cx="8392333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+mn-ea"/>
                <a:cs typeface="Arial" panose="020B0604020202020204" pitchFamily="34" charset="0"/>
              </a:rPr>
              <a:t>첫 번째 정수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  <a:cs typeface="Arial" panose="020B0604020202020204" pitchFamily="34" charset="0"/>
              </a:rPr>
              <a:t>10</a:t>
            </a:r>
          </a:p>
          <a:p>
            <a:r>
              <a:rPr lang="ko-KR" altLang="en-US" sz="2000" dirty="0">
                <a:latin typeface="+mn-ea"/>
                <a:cs typeface="Arial" panose="020B0604020202020204" pitchFamily="34" charset="0"/>
              </a:rPr>
              <a:t>두 번째 정수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2000" dirty="0">
                <a:solidFill>
                  <a:schemeClr val="accent2"/>
                </a:solidFill>
                <a:latin typeface="+mn-ea"/>
                <a:cs typeface="Arial" panose="020B0604020202020204" pitchFamily="34" charset="0"/>
              </a:rPr>
              <a:t>20</a:t>
            </a:r>
          </a:p>
          <a:p>
            <a:r>
              <a:rPr lang="ko-KR" altLang="en-US" sz="2000" dirty="0">
                <a:latin typeface="+mn-ea"/>
                <a:cs typeface="Arial" panose="020B0604020202020204" pitchFamily="34" charset="0"/>
              </a:rPr>
              <a:t>합은 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BDE97955-6F67-4294-88AB-68F329873879}"/>
              </a:ext>
            </a:extLst>
          </p:cNvPr>
          <p:cNvSpPr/>
          <p:nvPr/>
        </p:nvSpPr>
        <p:spPr>
          <a:xfrm>
            <a:off x="5076056" y="3212976"/>
            <a:ext cx="1944216" cy="1081952"/>
          </a:xfrm>
          <a:prstGeom prst="wedgeRoundRectCallout">
            <a:avLst>
              <a:gd name="adj1" fmla="val -62519"/>
              <a:gd name="adj2" fmla="val -4042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/>
              <a:t>문자</a:t>
            </a:r>
            <a:r>
              <a:rPr lang="en-US" altLang="ko-KR"/>
              <a:t> -&gt; </a:t>
            </a:r>
            <a:r>
              <a:rPr lang="ko-KR" altLang="en-US"/>
              <a:t>숫자</a:t>
            </a:r>
            <a:endParaRPr lang="en-US" altLang="ko-KR"/>
          </a:p>
          <a:p>
            <a:pPr algn="ctr">
              <a:lnSpc>
                <a:spcPct val="150000"/>
              </a:lnSpc>
            </a:pPr>
            <a:r>
              <a:rPr lang="ko-KR" altLang="en-US"/>
              <a:t>변환함수 </a:t>
            </a:r>
            <a:r>
              <a:rPr lang="en-US" altLang="ko-KR"/>
              <a:t>int()</a:t>
            </a:r>
          </a:p>
        </p:txBody>
      </p:sp>
    </p:spTree>
    <p:extLst>
      <p:ext uri="{BB962C8B-B14F-4D97-AF65-F5344CB8AC3E}">
        <p14:creationId xmlns:p14="http://schemas.microsoft.com/office/powerpoint/2010/main" val="194949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BF79F6-E368-4484-BDBD-1EC6F8FC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 경우 인터프리터를 종료하고 실행해야 함</a:t>
            </a:r>
            <a:endParaRPr lang="en-US" altLang="ko-KR"/>
          </a:p>
          <a:p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54B943-BC5D-40CF-9819-0690FBE2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VSCode</a:t>
            </a:r>
            <a:r>
              <a:rPr lang="en-US" altLang="ko-KR"/>
              <a:t> </a:t>
            </a:r>
            <a:r>
              <a:rPr lang="ko-KR" altLang="en-US"/>
              <a:t>실습 준비 </a:t>
            </a:r>
            <a:r>
              <a:rPr lang="en-US" altLang="ko-KR"/>
              <a:t>– </a:t>
            </a:r>
            <a:r>
              <a:rPr lang="ko-KR" altLang="en-US"/>
              <a:t>편집기 사용시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0A7058-98DD-4195-8878-6437EA3B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96" y="3049315"/>
            <a:ext cx="878378" cy="13332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E6BA0E1-B44E-4F07-9372-CDABB60D202E}"/>
              </a:ext>
            </a:extLst>
          </p:cNvPr>
          <p:cNvGrpSpPr/>
          <p:nvPr/>
        </p:nvGrpSpPr>
        <p:grpSpPr>
          <a:xfrm>
            <a:off x="171450" y="2208783"/>
            <a:ext cx="8548464" cy="3555276"/>
            <a:chOff x="171450" y="2208783"/>
            <a:chExt cx="8548464" cy="355527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3EC8702-F5CE-445C-B221-2245648F99A2}"/>
                </a:ext>
              </a:extLst>
            </p:cNvPr>
            <p:cNvGrpSpPr/>
            <p:nvPr/>
          </p:nvGrpSpPr>
          <p:grpSpPr>
            <a:xfrm>
              <a:off x="171450" y="2208783"/>
              <a:ext cx="8548464" cy="3555276"/>
              <a:chOff x="168771" y="2204864"/>
              <a:chExt cx="8548464" cy="355527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6AD1970-856D-4671-BCF1-DD955A0AF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771" y="2204864"/>
                <a:ext cx="8548464" cy="355527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545685D-1172-467E-8CCF-7F0EABADBC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7304" t="78344" r="49138" b="15711"/>
              <a:stretch/>
            </p:blipFill>
            <p:spPr>
              <a:xfrm>
                <a:off x="2775283" y="5365376"/>
                <a:ext cx="288032" cy="205483"/>
              </a:xfrm>
              <a:prstGeom prst="rect">
                <a:avLst/>
              </a:prstGeom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19AC19F-A63E-4D50-ABA7-802E5A22056B}"/>
                </a:ext>
              </a:extLst>
            </p:cNvPr>
            <p:cNvSpPr/>
            <p:nvPr/>
          </p:nvSpPr>
          <p:spPr>
            <a:xfrm>
              <a:off x="2002837" y="4886470"/>
              <a:ext cx="692738" cy="16178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AE8152D-491C-4189-9945-C5319BCC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0005" y="5181029"/>
              <a:ext cx="340744" cy="249879"/>
            </a:xfrm>
            <a:prstGeom prst="rect">
              <a:avLst/>
            </a:prstGeom>
          </p:spPr>
        </p:pic>
      </p:grpSp>
      <p:sp>
        <p:nvSpPr>
          <p:cNvPr id="17" name="모서리가 둥근 사각형 설명선 5">
            <a:extLst>
              <a:ext uri="{FF2B5EF4-FFF2-40B4-BE49-F238E27FC236}">
                <a16:creationId xmlns:a16="http://schemas.microsoft.com/office/drawing/2014/main" id="{0AE4B4CE-003A-4B50-BDA2-9C506A279299}"/>
              </a:ext>
            </a:extLst>
          </p:cNvPr>
          <p:cNvSpPr/>
          <p:nvPr/>
        </p:nvSpPr>
        <p:spPr>
          <a:xfrm>
            <a:off x="3203848" y="5468117"/>
            <a:ext cx="3060340" cy="637531"/>
          </a:xfrm>
          <a:prstGeom prst="wedgeRoundRectCallout">
            <a:avLst>
              <a:gd name="adj1" fmla="val -37928"/>
              <a:gd name="adj2" fmla="val -7813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/>
              <a:t>인터프리터 종료는 </a:t>
            </a:r>
            <a:r>
              <a:rPr lang="en-US" altLang="ko-KR" sz="1600"/>
              <a:t>exit() </a:t>
            </a:r>
            <a:r>
              <a:rPr lang="ko-KR" altLang="en-US" sz="1600"/>
              <a:t> </a:t>
            </a:r>
            <a:endParaRPr lang="en-US" altLang="ko-KR" sz="1600"/>
          </a:p>
          <a:p>
            <a:r>
              <a:rPr lang="ko-KR" altLang="en-US" sz="1600"/>
              <a:t>또는</a:t>
            </a:r>
            <a:r>
              <a:rPr lang="en-US" altLang="ko-KR" sz="1600"/>
              <a:t> </a:t>
            </a:r>
            <a:r>
              <a:rPr lang="ko-KR" altLang="en-US" sz="1600"/>
              <a:t>단축키</a:t>
            </a:r>
            <a:r>
              <a:rPr lang="en-US" altLang="ko-KR" sz="1600"/>
              <a:t> </a:t>
            </a:r>
            <a:r>
              <a:rPr lang="en-US" altLang="ko-KR" sz="1600" err="1"/>
              <a:t>Ctrl+Z</a:t>
            </a:r>
            <a:r>
              <a:rPr lang="en-US" altLang="ko-KR" sz="1600"/>
              <a:t>  </a:t>
            </a:r>
            <a:r>
              <a:rPr lang="ko-KR" altLang="en-US" sz="1600"/>
              <a:t>하고 </a:t>
            </a:r>
            <a:r>
              <a:rPr lang="ko-KR" altLang="en-US" sz="1600" err="1"/>
              <a:t>엔터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775340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읽어 들인 </a:t>
            </a:r>
            <a:r>
              <a:rPr lang="ko-KR" altLang="en-US" sz="2400" dirty="0" err="1"/>
              <a:t>정수값을</a:t>
            </a:r>
            <a:r>
              <a:rPr lang="ko-KR" altLang="en-US" sz="2400" dirty="0"/>
              <a:t> 변수에 저장하고 그 값을 표시하는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967380" y="3717032"/>
            <a:ext cx="7209240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no</a:t>
            </a:r>
            <a:r>
              <a:rPr lang="ko-KR" altLang="en-US" sz="2000" dirty="0">
                <a:latin typeface="Consolas" panose="020B0609020204030204" pitchFamily="49" charset="0"/>
              </a:rPr>
              <a:t>의 값을 입력해주세요 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no</a:t>
            </a:r>
            <a:r>
              <a:rPr lang="ko-KR" altLang="en-US" sz="2000" dirty="0">
                <a:latin typeface="Consolas" panose="020B0609020204030204" pitchFamily="49" charset="0"/>
              </a:rPr>
              <a:t>의 값은 </a:t>
            </a:r>
            <a:r>
              <a:rPr lang="en-US" altLang="ko-KR" sz="2000" dirty="0">
                <a:latin typeface="Consolas" panose="020B0609020204030204" pitchFamily="49" charset="0"/>
              </a:rPr>
              <a:t>32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859154" y="325252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103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67380" y="2708920"/>
            <a:ext cx="7209240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읽어 들인 정수의 값 표시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no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"no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의 값을 입력해주세요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"no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의 값은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861420" y="2505085"/>
            <a:ext cx="7315200" cy="22184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5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읽어 들인 </a:t>
            </a:r>
            <a:r>
              <a:rPr lang="ko-KR" altLang="en-US" sz="2400" dirty="0" err="1"/>
              <a:t>정수값에서</a:t>
            </a:r>
            <a:r>
              <a:rPr lang="ko-KR" altLang="en-US" sz="2400" dirty="0"/>
              <a:t> </a:t>
            </a:r>
            <a:r>
              <a:rPr lang="en-US" altLang="ko-KR" sz="2400" dirty="0"/>
              <a:t>10</a:t>
            </a:r>
            <a:r>
              <a:rPr lang="ko-KR" altLang="en-US" sz="2400" dirty="0"/>
              <a:t>을 뺀 값을 표시하는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967380" y="3717032"/>
            <a:ext cx="7209240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정수를 입력해주세요 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57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이 값에서 </a:t>
            </a:r>
            <a:r>
              <a:rPr lang="en-US" altLang="ko-KR" sz="2000" dirty="0">
                <a:latin typeface="Consolas" panose="020B0609020204030204" pitchFamily="49" charset="0"/>
              </a:rPr>
              <a:t>10</a:t>
            </a:r>
            <a:r>
              <a:rPr lang="ko-KR" altLang="en-US" sz="2000" dirty="0">
                <a:latin typeface="Consolas" panose="020B0609020204030204" pitchFamily="49" charset="0"/>
              </a:rPr>
              <a:t>을 빼면 </a:t>
            </a:r>
            <a:r>
              <a:rPr lang="en-US" altLang="ko-KR" sz="2000" dirty="0">
                <a:latin typeface="Consolas" panose="020B0609020204030204" pitchFamily="49" charset="0"/>
              </a:rPr>
              <a:t>47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859154" y="325252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726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67380" y="2708920"/>
            <a:ext cx="7209240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읽어 들인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정수값에서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을 뺀 값을 표시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no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정수를 입력해주세요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이 값에서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을 빼면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861420" y="2319795"/>
            <a:ext cx="7315200" cy="22184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읽어 들인 두개의 정수의 곱을 표시하는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967380" y="3717032"/>
            <a:ext cx="7209240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두 개의 정수를 입력해주세요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1 : </a:t>
            </a:r>
            <a:r>
              <a:rPr lang="en-US" altLang="ko-K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27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2 : </a:t>
            </a:r>
            <a:r>
              <a:rPr lang="en-US" altLang="ko-K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35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이들의 곱은 </a:t>
            </a:r>
            <a:r>
              <a:rPr lang="en-US" altLang="ko-KR" sz="2000" dirty="0">
                <a:latin typeface="Consolas" panose="020B0609020204030204" pitchFamily="49" charset="0"/>
              </a:rPr>
              <a:t>945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859154" y="325252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919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67380" y="2337017"/>
            <a:ext cx="7209240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읽어 들인 두 개의 정수의 곱을 구하여 표시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두 개의 정수를 입력해주세요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n1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1 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n2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2 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이들의 곱은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n1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866108" y="2055092"/>
            <a:ext cx="7594324" cy="31021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읽어 들인 세 개의 정수의 합을 표시하는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967380" y="3717032"/>
            <a:ext cx="7209240" cy="163121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세 개의 정수를 입력해주세요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1 : </a:t>
            </a:r>
            <a:r>
              <a:rPr lang="en-US" altLang="ko-K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2 : </a:t>
            </a:r>
            <a:r>
              <a:rPr lang="en-US" altLang="ko-K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3 : </a:t>
            </a:r>
            <a:r>
              <a:rPr lang="en-US" altLang="ko-K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23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이들의 합은 </a:t>
            </a:r>
            <a:r>
              <a:rPr lang="en-US" altLang="ko-KR" sz="2000" dirty="0">
                <a:latin typeface="Consolas" panose="020B0609020204030204" pitchFamily="49" charset="0"/>
              </a:rPr>
              <a:t>45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859154" y="325252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5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980948" y="2183129"/>
            <a:ext cx="7209240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읽어 들인 세 개의 정수의 합을 구하여 표시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세 개의 정수를 입력해주세요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n1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1 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n2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2 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n3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3 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이들의 합은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788406" y="1943351"/>
            <a:ext cx="7594324" cy="31021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주석</a:t>
            </a:r>
            <a:r>
              <a:rPr lang="en-US" altLang="ko-KR" b="1" dirty="0"/>
              <a:t>(comment)</a:t>
            </a:r>
            <a:endParaRPr lang="en-US" altLang="ko-KR" dirty="0"/>
          </a:p>
          <a:p>
            <a:pPr lvl="1"/>
            <a:r>
              <a:rPr lang="ko-KR" altLang="en-US" dirty="0"/>
              <a:t>사전적 의미</a:t>
            </a:r>
            <a:r>
              <a:rPr lang="en-US" altLang="ko-KR" dirty="0"/>
              <a:t>: </a:t>
            </a:r>
            <a:r>
              <a:rPr lang="ko-KR" altLang="en-US" dirty="0"/>
              <a:t>낱말이나 문장의 뜻을 쉽게 풀이하는 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프로그램에 대한 설명을 위해 사용하는 </a:t>
            </a:r>
            <a:r>
              <a:rPr lang="ko-KR" altLang="en-US" dirty="0" err="1"/>
              <a:t>설명글</a:t>
            </a:r>
            <a:r>
              <a:rPr lang="ko-KR" altLang="en-US" dirty="0"/>
              <a:t> 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 </a:t>
            </a:r>
            <a:r>
              <a:rPr lang="ko-KR" altLang="en-US" dirty="0" err="1">
                <a:sym typeface="Wingdings" panose="05000000000000000000" pitchFamily="2" charset="2"/>
              </a:rPr>
              <a:t>파이썬</a:t>
            </a:r>
            <a:r>
              <a:rPr lang="ko-KR" altLang="en-US" dirty="0">
                <a:sym typeface="Wingdings" panose="05000000000000000000" pitchFamily="2" charset="2"/>
              </a:rPr>
              <a:t> 인터프리터가 처리하지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주석 처리하고 싶은 부분의 앞에 </a:t>
            </a:r>
            <a:r>
              <a:rPr lang="en-US" altLang="ko-KR" dirty="0"/>
              <a:t>#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630936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# </a:t>
            </a:r>
            <a:r>
              <a:rPr lang="ko-KR" altLang="en-US" dirty="0">
                <a:sym typeface="Wingdings" panose="05000000000000000000" pitchFamily="2" charset="2"/>
              </a:rPr>
              <a:t>뒤에 있는 내용은 처리하지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471609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6FA0FF-9CDA-4677-A6C8-0A639FE4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4171D2-6691-4D54-B884-45A69C50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0D6DA-E7A0-4AA4-8F84-5D4385FE5E6D}"/>
              </a:ext>
            </a:extLst>
          </p:cNvPr>
          <p:cNvSpPr txBox="1"/>
          <p:nvPr/>
        </p:nvSpPr>
        <p:spPr>
          <a:xfrm>
            <a:off x="883562" y="2090796"/>
            <a:ext cx="7795648" cy="30469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사각형의 가로 길이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사각형의 세로 길이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사각형의 면적 계산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7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BF79F6-E368-4484-BDBD-1EC6F8FC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줄 씩 실행해 볼 때는 터미널 인터프리터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혹시 터미널이 안보이면 메뉴에서 선택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54B943-BC5D-40CF-9819-0690FBE2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066130"/>
          </a:xfrm>
        </p:spPr>
        <p:txBody>
          <a:bodyPr>
            <a:normAutofit fontScale="90000"/>
          </a:bodyPr>
          <a:lstStyle/>
          <a:p>
            <a:r>
              <a:rPr lang="en-US" altLang="ko-KR" err="1"/>
              <a:t>VSCode</a:t>
            </a:r>
            <a:r>
              <a:rPr lang="en-US" altLang="ko-KR"/>
              <a:t> </a:t>
            </a:r>
            <a:r>
              <a:rPr lang="ko-KR" altLang="en-US"/>
              <a:t>실습 준비 </a:t>
            </a:r>
            <a:r>
              <a:rPr lang="en-US" altLang="ko-KR"/>
              <a:t>– </a:t>
            </a:r>
            <a:r>
              <a:rPr lang="ko-KR" altLang="en-US"/>
              <a:t>터미널 인터프리터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7894A7-1197-421E-B7A6-905DB49C8610}"/>
              </a:ext>
            </a:extLst>
          </p:cNvPr>
          <p:cNvSpPr/>
          <p:nvPr/>
        </p:nvSpPr>
        <p:spPr>
          <a:xfrm>
            <a:off x="1498012" y="3467245"/>
            <a:ext cx="512020" cy="2111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8EA608-5D10-447B-822F-50D6F828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401090"/>
            <a:ext cx="3168352" cy="1309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489664-1283-49AF-BA45-C77C45C9D07C}"/>
              </a:ext>
            </a:extLst>
          </p:cNvPr>
          <p:cNvSpPr/>
          <p:nvPr/>
        </p:nvSpPr>
        <p:spPr>
          <a:xfrm>
            <a:off x="1688511" y="5724670"/>
            <a:ext cx="645113" cy="23798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E573F3-8BE7-422C-8234-9F2359C0FB07}"/>
              </a:ext>
            </a:extLst>
          </p:cNvPr>
          <p:cNvGrpSpPr/>
          <p:nvPr/>
        </p:nvGrpSpPr>
        <p:grpSpPr>
          <a:xfrm>
            <a:off x="457200" y="2276872"/>
            <a:ext cx="8440328" cy="1933845"/>
            <a:chOff x="457200" y="2276872"/>
            <a:chExt cx="8440328" cy="193384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E4CEFFE-4BE6-4E3D-8455-0197DBF6E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2276872"/>
              <a:ext cx="8440328" cy="19338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11B5A16-262D-441B-BFB0-254EAEE01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304" t="78344" r="49138" b="15711"/>
            <a:stretch/>
          </p:blipFill>
          <p:spPr>
            <a:xfrm>
              <a:off x="827584" y="3984523"/>
              <a:ext cx="288032" cy="20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900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주석의 또 다른 용도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908" y="1540764"/>
            <a:ext cx="7795648" cy="34163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</a:rPr>
              <a:t>##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이 프로그램은 사용자로부터 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개의 정수를 받아서 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합을 계산한다</a:t>
            </a:r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첫 번째 정수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두 번째 정수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8000"/>
                </a:solidFill>
                <a:latin typeface="Consolas" panose="020B0609020204030204" pitchFamily="49" charset="0"/>
              </a:rPr>
              <a:t>#diff = x - y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합은 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908" y="5085184"/>
            <a:ext cx="7795648" cy="120032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</a:t>
            </a: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</a:p>
          <a:p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</a:t>
            </a: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</a:p>
          <a:p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 </a:t>
            </a: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F88338EA-02BD-40EC-BE56-E6ABCD94C8EF}"/>
              </a:ext>
            </a:extLst>
          </p:cNvPr>
          <p:cNvSpPr/>
          <p:nvPr/>
        </p:nvSpPr>
        <p:spPr>
          <a:xfrm>
            <a:off x="4572000" y="4099158"/>
            <a:ext cx="3024336" cy="853555"/>
          </a:xfrm>
          <a:prstGeom prst="wedgeRoundRectCallout">
            <a:avLst>
              <a:gd name="adj1" fmla="val -61330"/>
              <a:gd name="adj2" fmla="val -2046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이런저런 것 테스트해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볼 수 있지요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6658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7BCFE5-0793-4074-8E90-78784194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주석 </a:t>
            </a:r>
            <a:endParaRPr lang="en-US" altLang="ko-KR" dirty="0"/>
          </a:p>
          <a:p>
            <a:pPr lvl="1"/>
            <a:r>
              <a:rPr lang="ko-KR" altLang="en-US" dirty="0"/>
              <a:t>특정 구역 전체를 주석 처리할 수도 있음</a:t>
            </a:r>
            <a:endParaRPr lang="en-US" altLang="ko-KR" dirty="0"/>
          </a:p>
          <a:p>
            <a:pPr lvl="1"/>
            <a:r>
              <a:rPr lang="ko-KR" altLang="en-US" dirty="0"/>
              <a:t>작은따옴표</a:t>
            </a:r>
            <a:r>
              <a:rPr lang="en-US" altLang="ko-KR" dirty="0"/>
              <a:t>(')</a:t>
            </a:r>
            <a:r>
              <a:rPr lang="ko-KR" altLang="en-US" dirty="0"/>
              <a:t>나 큰따옴표</a:t>
            </a:r>
            <a:r>
              <a:rPr lang="en-US" altLang="ko-KR" dirty="0"/>
              <a:t>(")</a:t>
            </a:r>
            <a:r>
              <a:rPr lang="ko-KR" altLang="en-US" dirty="0"/>
              <a:t>를 연달아 세 개를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8AD01D-D3BD-4EB8-A3BD-C20D2D33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2C09E-80DC-4A13-823A-F35274C74B95}"/>
              </a:ext>
            </a:extLst>
          </p:cNvPr>
          <p:cNvSpPr txBox="1"/>
          <p:nvPr/>
        </p:nvSpPr>
        <p:spPr>
          <a:xfrm>
            <a:off x="891152" y="3429000"/>
            <a:ext cx="7795648" cy="267765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블록 주석 시작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d = 1 + 2 + 3 + 4 + 5 + 6 + 7 + 8 + 9 + 10 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print(d)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블록 주석 끝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ko-KR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86101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067449-7078-4911-BC1B-9E4EE8C2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  <a:r>
              <a:rPr lang="en-US" altLang="ko-KR" dirty="0"/>
              <a:t>(indentation)</a:t>
            </a:r>
          </a:p>
          <a:p>
            <a:pPr lvl="1"/>
            <a:r>
              <a:rPr lang="ko-KR" altLang="en-US" dirty="0"/>
              <a:t>코드를 읽기 쉽도록 일정한 간격을 띄워서 작성하는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!!</a:t>
            </a:r>
          </a:p>
          <a:p>
            <a:pPr marL="393192" lvl="1" indent="0"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파이썬에서는</a:t>
            </a:r>
            <a:r>
              <a:rPr lang="ko-KR" altLang="en-US" dirty="0"/>
              <a:t> 들여쓰기 자체가 문법</a:t>
            </a:r>
            <a:r>
              <a:rPr lang="en-US" altLang="ko-KR" dirty="0"/>
              <a:t>!! (</a:t>
            </a:r>
            <a:r>
              <a:rPr lang="ko-KR" altLang="en-US" dirty="0"/>
              <a:t>반드시 지켜야함</a:t>
            </a:r>
            <a:r>
              <a:rPr lang="en-US" altLang="ko-KR" dirty="0"/>
              <a:t>)</a:t>
            </a:r>
          </a:p>
          <a:p>
            <a:pPr marL="393192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만약 들여쓰기를 하지 않는다면 문법 에러가 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3FA270-F153-4917-9E88-F53F696B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</a:p>
        </p:txBody>
      </p:sp>
    </p:spTree>
    <p:extLst>
      <p:ext uri="{BB962C8B-B14F-4D97-AF65-F5344CB8AC3E}">
        <p14:creationId xmlns:p14="http://schemas.microsoft.com/office/powerpoint/2010/main" val="798777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8CD74C-2536-4E86-A5A6-5D3070CC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들여쓰기 방법 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들여쓰기 방법은 공백</a:t>
            </a:r>
            <a:r>
              <a:rPr lang="en-US" altLang="ko-KR" dirty="0"/>
              <a:t>(</a:t>
            </a:r>
            <a:r>
              <a:rPr lang="ko-KR" altLang="en-US" dirty="0"/>
              <a:t>스페이스</a:t>
            </a:r>
            <a:r>
              <a:rPr lang="en-US" altLang="ko-KR" dirty="0"/>
              <a:t>) 2</a:t>
            </a:r>
            <a:r>
              <a:rPr lang="ko-KR" altLang="en-US" dirty="0"/>
              <a:t>칸</a:t>
            </a:r>
            <a:r>
              <a:rPr lang="en-US" altLang="ko-KR" dirty="0"/>
              <a:t>, 4</a:t>
            </a:r>
            <a:r>
              <a:rPr lang="ko-KR" altLang="en-US" dirty="0"/>
              <a:t>간</a:t>
            </a:r>
            <a:r>
              <a:rPr lang="en-US" altLang="ko-KR" dirty="0"/>
              <a:t>, </a:t>
            </a:r>
            <a:r>
              <a:rPr lang="ko-KR" altLang="en-US" dirty="0"/>
              <a:t>탭</a:t>
            </a:r>
            <a:r>
              <a:rPr lang="en-US" altLang="ko-KR" dirty="0"/>
              <a:t>(tab)</a:t>
            </a:r>
            <a:r>
              <a:rPr lang="ko-KR" altLang="en-US" dirty="0"/>
              <a:t>등의 방법이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3E0B76-EE29-4828-9132-413D92C9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2D0C7231-2777-4070-B985-A1926DE763F2}"/>
              </a:ext>
            </a:extLst>
          </p:cNvPr>
          <p:cNvSpPr/>
          <p:nvPr/>
        </p:nvSpPr>
        <p:spPr>
          <a:xfrm>
            <a:off x="6228184" y="4752032"/>
            <a:ext cx="2592288" cy="1584176"/>
          </a:xfrm>
          <a:prstGeom prst="wedgeRoundRectCallout">
            <a:avLst>
              <a:gd name="adj1" fmla="val -61330"/>
              <a:gd name="adj2" fmla="val -2046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다 되는데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 err="1"/>
              <a:t>파이썬</a:t>
            </a:r>
            <a:r>
              <a:rPr lang="ko-KR" altLang="en-US" sz="1400" dirty="0"/>
              <a:t> 코딩 스타일 가이드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(PEP 8)</a:t>
            </a:r>
            <a:r>
              <a:rPr lang="ko-KR" altLang="en-US" sz="1400" dirty="0"/>
              <a:t>에서는 공백 </a:t>
            </a:r>
            <a:r>
              <a:rPr lang="en-US" altLang="ko-KR" sz="1400" dirty="0"/>
              <a:t>4</a:t>
            </a:r>
            <a:r>
              <a:rPr lang="ko-KR" altLang="en-US" sz="1400" dirty="0"/>
              <a:t>칸으로 규정하고 있음</a:t>
            </a:r>
            <a:r>
              <a:rPr lang="en-US" altLang="ko-KR" sz="1400" dirty="0"/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74AAE1-4E08-444F-B1A4-E510AD45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284984"/>
            <a:ext cx="4182218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08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E9817E-527C-4F74-8229-B744C08A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435280" cy="4525963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올바른 코드는 다음과 같이 </a:t>
            </a:r>
            <a:r>
              <a:rPr lang="en-US" altLang="ko-KR" sz="2000" dirty="0"/>
              <a:t>if</a:t>
            </a:r>
            <a:r>
              <a:rPr lang="ko-KR" altLang="en-US" sz="2000" dirty="0"/>
              <a:t>의 다음 줄은 들여쓰기를 해주어야 한다</a:t>
            </a:r>
            <a:r>
              <a:rPr lang="en-US" altLang="ko-KR" sz="2000" dirty="0"/>
              <a:t>.</a:t>
            </a:r>
            <a:br>
              <a:rPr lang="ko-KR" altLang="en-US" sz="2000" b="1" dirty="0"/>
            </a:b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361714-5DFF-453E-8442-B8E14F02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98937-1986-490C-A229-8E7185907B09}"/>
              </a:ext>
            </a:extLst>
          </p:cNvPr>
          <p:cNvSpPr txBox="1"/>
          <p:nvPr/>
        </p:nvSpPr>
        <p:spPr>
          <a:xfrm>
            <a:off x="836908" y="1540764"/>
            <a:ext cx="7795648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들여쓰기 문법 에러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F69CA-3AD7-4A87-A2E3-00EA2412D49C}"/>
              </a:ext>
            </a:extLst>
          </p:cNvPr>
          <p:cNvSpPr txBox="1"/>
          <p:nvPr/>
        </p:nvSpPr>
        <p:spPr>
          <a:xfrm>
            <a:off x="826267" y="2413961"/>
            <a:ext cx="7795648" cy="120032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File "c:\Python\Hello.py", line 2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print('10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.')   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들여쓰기 문법 에러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^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IndentationError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expected an indented block after 'if' statement on line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0A072-F783-4C89-9682-0DD87AA960F7}"/>
              </a:ext>
            </a:extLst>
          </p:cNvPr>
          <p:cNvSpPr txBox="1"/>
          <p:nvPr/>
        </p:nvSpPr>
        <p:spPr>
          <a:xfrm>
            <a:off x="807242" y="4994070"/>
            <a:ext cx="7795648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a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모서리가 둥근 사각형 설명선 5">
            <a:extLst>
              <a:ext uri="{FF2B5EF4-FFF2-40B4-BE49-F238E27FC236}">
                <a16:creationId xmlns:a16="http://schemas.microsoft.com/office/drawing/2014/main" id="{9A0088DA-2934-4A8D-BBDE-8D30F3E0D464}"/>
              </a:ext>
            </a:extLst>
          </p:cNvPr>
          <p:cNvSpPr/>
          <p:nvPr/>
        </p:nvSpPr>
        <p:spPr>
          <a:xfrm>
            <a:off x="6379790" y="281495"/>
            <a:ext cx="2342778" cy="936104"/>
          </a:xfrm>
          <a:prstGeom prst="wedgeRoundRectCallout">
            <a:avLst>
              <a:gd name="adj1" fmla="val -37079"/>
              <a:gd name="adj2" fmla="val 6805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if</a:t>
            </a:r>
            <a:r>
              <a:rPr lang="ko-KR" altLang="en-US" sz="1600" dirty="0"/>
              <a:t>문은 뒤에서 자세히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공부해보자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84676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40EE13-C913-40AB-A5CB-858FE6BA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한 줄에 작성하는 코드가 길어지면 가독성이 떨어짐</a:t>
            </a:r>
            <a:r>
              <a:rPr lang="en-US" altLang="ko-KR" sz="2400" dirty="0"/>
              <a:t>  </a:t>
            </a:r>
          </a:p>
          <a:p>
            <a:pPr fontAlgn="base"/>
            <a:r>
              <a:rPr lang="ko-KR" altLang="en-US" sz="2400" dirty="0"/>
              <a:t>여러 줄로 나누어 코드 작성하기</a:t>
            </a:r>
          </a:p>
          <a:p>
            <a:pPr lvl="1" fontAlgn="base"/>
            <a:r>
              <a:rPr lang="ko-KR" altLang="en-US" sz="2000" dirty="0"/>
              <a:t>괄호</a:t>
            </a:r>
            <a:r>
              <a:rPr lang="en-US" altLang="ko-KR" sz="2000" dirty="0"/>
              <a:t>() </a:t>
            </a:r>
            <a:r>
              <a:rPr lang="ko-KR" altLang="en-US" sz="2000" dirty="0"/>
              <a:t>로 묶어서 코드를 작성</a:t>
            </a:r>
            <a:endParaRPr lang="en-US" altLang="ko-KR" sz="2000" dirty="0"/>
          </a:p>
          <a:p>
            <a:pPr lvl="1" fontAlgn="base"/>
            <a:endParaRPr lang="en-US" altLang="ko-KR" sz="2000" dirty="0"/>
          </a:p>
          <a:p>
            <a:pPr lvl="1" fontAlgn="base"/>
            <a:endParaRPr lang="en-US" altLang="ko-KR" sz="2000" dirty="0"/>
          </a:p>
          <a:p>
            <a:pPr lvl="1" fontAlgn="base"/>
            <a:endParaRPr lang="en-US" altLang="ko-KR" sz="2000" dirty="0"/>
          </a:p>
          <a:p>
            <a:pPr marL="109728" indent="0">
              <a:buNone/>
            </a:pP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A17100-4549-4CD9-8E83-1938CB55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줄로 나누어 코드 작성하기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EE8E0-EEC2-491A-9625-A36F42CFB30C}"/>
              </a:ext>
            </a:extLst>
          </p:cNvPr>
          <p:cNvSpPr txBox="1"/>
          <p:nvPr/>
        </p:nvSpPr>
        <p:spPr>
          <a:xfrm>
            <a:off x="1007604" y="3429000"/>
            <a:ext cx="7128792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+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 World"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1B05599-7978-4213-8563-93E17332FEBE}"/>
              </a:ext>
            </a:extLst>
          </p:cNvPr>
          <p:cNvSpPr txBox="1"/>
          <p:nvPr/>
        </p:nvSpPr>
        <p:spPr>
          <a:xfrm>
            <a:off x="1007604" y="4869160"/>
            <a:ext cx="712879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Hello World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675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40EE13-C913-40AB-A5CB-858FE6BA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400" dirty="0"/>
              <a:t>여러 줄로 나누어 코드 작성하기</a:t>
            </a:r>
          </a:p>
          <a:p>
            <a:pPr lvl="1" fontAlgn="base"/>
            <a:r>
              <a:rPr lang="ko-KR" altLang="en-US" sz="2000" dirty="0"/>
              <a:t>줄의 마지막에 </a:t>
            </a:r>
            <a:r>
              <a:rPr lang="ko-KR" altLang="en-US" sz="2000" dirty="0" err="1"/>
              <a:t>역슬래시</a:t>
            </a:r>
            <a:r>
              <a:rPr lang="en-US" altLang="ko-KR" sz="2000" dirty="0"/>
              <a:t>(\)</a:t>
            </a:r>
            <a:r>
              <a:rPr lang="ko-KR" altLang="en-US" sz="2000" dirty="0"/>
              <a:t>를 사용</a:t>
            </a:r>
            <a:r>
              <a:rPr lang="en-US" altLang="ko-KR" sz="2000" dirty="0"/>
              <a:t> </a:t>
            </a:r>
            <a:endParaRPr lang="ko-KR" altLang="en-US" sz="2000" dirty="0"/>
          </a:p>
          <a:p>
            <a:pPr marL="109728" indent="0">
              <a:buNone/>
            </a:pP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A17100-4549-4CD9-8E83-1938CB55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줄로 나누어 코드 작성하기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333D7-D3FB-43A3-BD8C-E5BF490CAD13}"/>
              </a:ext>
            </a:extLst>
          </p:cNvPr>
          <p:cNvSpPr txBox="1"/>
          <p:nvPr/>
        </p:nvSpPr>
        <p:spPr>
          <a:xfrm>
            <a:off x="1007604" y="2921168"/>
            <a:ext cx="7128792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\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+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 World"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8E2C77F-C897-4008-9E5E-CCA9F3C31F51}"/>
              </a:ext>
            </a:extLst>
          </p:cNvPr>
          <p:cNvSpPr txBox="1"/>
          <p:nvPr/>
        </p:nvSpPr>
        <p:spPr>
          <a:xfrm>
            <a:off x="1007604" y="4506941"/>
            <a:ext cx="712879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Hello World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329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067014-935C-45DC-AA80-FFAA519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4" y="1508945"/>
            <a:ext cx="3881340" cy="4525963"/>
          </a:xfrm>
        </p:spPr>
        <p:txBody>
          <a:bodyPr>
            <a:normAutofit/>
          </a:bodyPr>
          <a:lstStyle/>
          <a:p>
            <a:r>
              <a:rPr lang="ko-KR" altLang="en-US" sz="2000"/>
              <a:t>한 줄 씩 실행할 때는</a:t>
            </a:r>
            <a:endParaRPr lang="en-US" altLang="ko-KR" sz="2000"/>
          </a:p>
          <a:p>
            <a:pPr marL="109728" indent="0">
              <a:buNone/>
            </a:pPr>
            <a:r>
              <a:rPr lang="en-US" altLang="ko-KR" sz="2000"/>
              <a:t>   </a:t>
            </a:r>
            <a:r>
              <a:rPr lang="ko-KR" altLang="en-US" sz="2000"/>
              <a:t>터미널에서 인터프리터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3490C6-6EED-449C-B141-525CB5C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예제 실습 진행하면서</a:t>
            </a:r>
            <a:r>
              <a:rPr lang="en-US" altLang="ko-KR"/>
              <a:t> </a:t>
            </a:r>
            <a:r>
              <a:rPr lang="ko-KR" altLang="en-US"/>
              <a:t>언급이 없어도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E9C85-49E0-4BF4-8D75-3E447E658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39"/>
          <a:stretch/>
        </p:blipFill>
        <p:spPr>
          <a:xfrm>
            <a:off x="657024" y="2762623"/>
            <a:ext cx="3539139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1B082638-4FB7-437A-9BCC-4DB76088836E}"/>
              </a:ext>
            </a:extLst>
          </p:cNvPr>
          <p:cNvSpPr txBox="1">
            <a:spLocks/>
          </p:cNvSpPr>
          <p:nvPr/>
        </p:nvSpPr>
        <p:spPr>
          <a:xfrm>
            <a:off x="4596358" y="1498404"/>
            <a:ext cx="3466728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/>
              <a:t>여러 줄을 작성할 때는</a:t>
            </a:r>
            <a:endParaRPr lang="en-US" altLang="ko-KR" sz="2000"/>
          </a:p>
          <a:p>
            <a:pPr marL="109728" indent="0">
              <a:buNone/>
            </a:pPr>
            <a:r>
              <a:rPr lang="en-US" altLang="ko-KR" sz="2000"/>
              <a:t>   </a:t>
            </a:r>
            <a:r>
              <a:rPr lang="ko-KR" altLang="en-US" sz="2000"/>
              <a:t>편집기를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E4FA88-3BE5-4155-8E19-67896898C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2" t="5721" r="55571" b="56148"/>
          <a:stretch/>
        </p:blipFill>
        <p:spPr>
          <a:xfrm>
            <a:off x="4953119" y="2762624"/>
            <a:ext cx="3145363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모서리가 둥근 사각형 설명선 5">
            <a:extLst>
              <a:ext uri="{FF2B5EF4-FFF2-40B4-BE49-F238E27FC236}">
                <a16:creationId xmlns:a16="http://schemas.microsoft.com/office/drawing/2014/main" id="{B7E837AC-31D6-4AAB-9DBD-41D2BB4B9005}"/>
              </a:ext>
            </a:extLst>
          </p:cNvPr>
          <p:cNvSpPr/>
          <p:nvPr/>
        </p:nvSpPr>
        <p:spPr>
          <a:xfrm>
            <a:off x="5580112" y="4957867"/>
            <a:ext cx="3240360" cy="1224136"/>
          </a:xfrm>
          <a:prstGeom prst="wedgeRoundRectCallout">
            <a:avLst>
              <a:gd name="adj1" fmla="val -21131"/>
              <a:gd name="adj2" fmla="val -6595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편집기를 이용하면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자동완성 기능</a:t>
            </a:r>
            <a:r>
              <a:rPr lang="en-US" altLang="ko-KR" dirty="0"/>
              <a:t>, </a:t>
            </a:r>
            <a:r>
              <a:rPr lang="ko-KR" altLang="en-US" dirty="0" err="1"/>
              <a:t>컬러링</a:t>
            </a:r>
            <a:r>
              <a:rPr lang="ko-KR" altLang="en-US" dirty="0"/>
              <a:t> 등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편리한 기능들이 많지요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349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표준 입출력 방법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529" y="3648075"/>
            <a:ext cx="5299075" cy="23050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표준 출력 </a:t>
            </a:r>
            <a:r>
              <a:rPr lang="en-US" altLang="ko-KR" sz="2000" dirty="0">
                <a:latin typeface="+mn-ea"/>
              </a:rPr>
              <a:t>: print() </a:t>
            </a:r>
            <a:r>
              <a:rPr lang="ko-KR" altLang="en-US" sz="2000" dirty="0">
                <a:latin typeface="+mn-ea"/>
              </a:rPr>
              <a:t>함수 실습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표준 입력 </a:t>
            </a:r>
            <a:r>
              <a:rPr lang="en-US" altLang="ko-KR" sz="2000" dirty="0">
                <a:latin typeface="+mn-ea"/>
              </a:rPr>
              <a:t>: input() </a:t>
            </a:r>
            <a:r>
              <a:rPr lang="ko-KR" altLang="en-US" sz="2000" dirty="0">
                <a:latin typeface="+mn-ea"/>
              </a:rPr>
              <a:t>함수 실습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주석의 의미와 사용방법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들여쓰기 사용하기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16DDA1E-3841-4C51-9255-DD2D5148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Standard Input / Standard Out</a:t>
            </a:r>
          </a:p>
          <a:p>
            <a:pPr lvl="1"/>
            <a:r>
              <a:rPr lang="ko-KR" altLang="en-US"/>
              <a:t>입출력을 위한 파일이나 주변 장치를 특별히 지정하지 않았을 경우에 사용되는 표준 입출력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보통 </a:t>
            </a:r>
            <a:endParaRPr lang="en-US" altLang="ko-KR"/>
          </a:p>
          <a:p>
            <a:pPr marL="393192" lvl="1" indent="0">
              <a:buNone/>
            </a:pPr>
            <a:r>
              <a:rPr lang="ko-KR" altLang="en-US"/>
              <a:t>   표준 입력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</a:t>
            </a:r>
            <a:r>
              <a:rPr lang="ko-KR" altLang="en-US"/>
              <a:t>키보드</a:t>
            </a:r>
            <a:endParaRPr lang="en-US" altLang="ko-KR"/>
          </a:p>
          <a:p>
            <a:pPr marL="393192" lvl="1" indent="0">
              <a:buNone/>
            </a:pPr>
            <a:r>
              <a:rPr lang="en-US" altLang="ko-KR"/>
              <a:t>   </a:t>
            </a:r>
            <a:r>
              <a:rPr lang="ko-KR" altLang="en-US"/>
              <a:t>표준 출력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</a:t>
            </a:r>
            <a:r>
              <a:rPr lang="ko-KR" altLang="en-US"/>
              <a:t>모니터 화면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E709B23-0D4A-4D56-A028-DC586041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 입출력</a:t>
            </a:r>
          </a:p>
        </p:txBody>
      </p:sp>
      <p:sp>
        <p:nvSpPr>
          <p:cNvPr id="4" name="모서리가 둥근 사각형 설명선 5">
            <a:extLst>
              <a:ext uri="{FF2B5EF4-FFF2-40B4-BE49-F238E27FC236}">
                <a16:creationId xmlns:a16="http://schemas.microsoft.com/office/drawing/2014/main" id="{CDCA6980-68D2-4D80-BEE9-0B882996E093}"/>
              </a:ext>
            </a:extLst>
          </p:cNvPr>
          <p:cNvSpPr/>
          <p:nvPr/>
        </p:nvSpPr>
        <p:spPr>
          <a:xfrm>
            <a:off x="5652120" y="5157192"/>
            <a:ext cx="3240360" cy="1224136"/>
          </a:xfrm>
          <a:prstGeom prst="wedgeRoundRectCallout">
            <a:avLst>
              <a:gd name="adj1" fmla="val -62519"/>
              <a:gd name="adj2" fmla="val -4042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/>
              <a:t>프로그래밍에서 가장</a:t>
            </a:r>
            <a:r>
              <a:rPr lang="en-US" altLang="ko-KR"/>
              <a:t>~</a:t>
            </a:r>
          </a:p>
          <a:p>
            <a:pPr algn="ctr">
              <a:lnSpc>
                <a:spcPct val="150000"/>
              </a:lnSpc>
            </a:pPr>
            <a:r>
              <a:rPr lang="ko-KR" altLang="en-US"/>
              <a:t>기본 입력</a:t>
            </a:r>
            <a:r>
              <a:rPr lang="en-US" altLang="ko-KR"/>
              <a:t>, </a:t>
            </a:r>
            <a:r>
              <a:rPr lang="ko-KR" altLang="en-US"/>
              <a:t>출력 이지요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714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686E79-BC65-428F-B268-D4CACE4A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print()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함수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 fontAlgn="base"/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형식</a:t>
            </a:r>
            <a:r>
              <a:rPr lang="en-US" altLang="ko-KR" sz="1800" kern="0" dirty="0">
                <a:solidFill>
                  <a:srgbClr val="000000"/>
                </a:solidFill>
                <a:latin typeface="+mn-ea"/>
              </a:rPr>
              <a:t> :</a:t>
            </a:r>
          </a:p>
          <a:p>
            <a:pPr lvl="1" fontAlgn="base"/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수식은 계산 결과를 표시해주고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값은 그대로 표현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lvl="1" fontAlgn="base"/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pPr lvl="1" fontAlgn="base"/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pPr lvl="1" fontAlgn="base"/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pPr lvl="1" fontAlgn="base"/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748A45-17C7-497E-A0C8-1B8EE96B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 출력</a:t>
            </a:r>
            <a:r>
              <a:rPr lang="en-US" altLang="ko-KR"/>
              <a:t> : print() </a:t>
            </a:r>
            <a:r>
              <a:rPr lang="ko-KR" altLang="en-US"/>
              <a:t>함수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4A19C53-237F-4279-80D3-A8E41666CE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9708" y="1891849"/>
          <a:ext cx="3475330" cy="36933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7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+mn-ea"/>
                        </a:rPr>
                        <a:t>print(</a:t>
                      </a:r>
                      <a:r>
                        <a:rPr lang="ko-KR" altLang="en-US" sz="1800" kern="0">
                          <a:solidFill>
                            <a:srgbClr val="000000"/>
                          </a:solidFill>
                          <a:latin typeface="+mn-ea"/>
                        </a:rPr>
                        <a:t>출력</a:t>
                      </a: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+mn-ea"/>
                        </a:rPr>
                        <a:t>1, </a:t>
                      </a:r>
                      <a:r>
                        <a:rPr lang="ko-KR" altLang="en-US" sz="1800" kern="0">
                          <a:solidFill>
                            <a:srgbClr val="000000"/>
                          </a:solidFill>
                          <a:latin typeface="+mn-ea"/>
                        </a:rPr>
                        <a:t>출력</a:t>
                      </a: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+mn-ea"/>
                        </a:rPr>
                        <a:t>2, ....., </a:t>
                      </a:r>
                      <a:r>
                        <a:rPr lang="ko-KR" altLang="en-US" sz="1800" kern="0">
                          <a:solidFill>
                            <a:srgbClr val="000000"/>
                          </a:solidFill>
                          <a:latin typeface="+mn-ea"/>
                        </a:rPr>
                        <a:t>출력</a:t>
                      </a:r>
                      <a:r>
                        <a:rPr lang="en-US" altLang="ko-KR" sz="1800" kern="0">
                          <a:solidFill>
                            <a:srgbClr val="000000"/>
                          </a:solidFill>
                          <a:latin typeface="+mn-ea"/>
                        </a:rPr>
                        <a:t>n)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895A028B-2E71-49BE-83B6-4C61DD4A0B4E}"/>
              </a:ext>
            </a:extLst>
          </p:cNvPr>
          <p:cNvSpPr txBox="1"/>
          <p:nvPr/>
        </p:nvSpPr>
        <p:spPr>
          <a:xfrm>
            <a:off x="1031444" y="3397845"/>
            <a:ext cx="7373422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8EA5CF9-1940-4DC2-92B3-3D0248994B30}"/>
              </a:ext>
            </a:extLst>
          </p:cNvPr>
          <p:cNvSpPr txBox="1"/>
          <p:nvPr/>
        </p:nvSpPr>
        <p:spPr>
          <a:xfrm>
            <a:off x="1031444" y="4934618"/>
            <a:ext cx="7373422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96916D-595F-4E9D-AAD6-DFD15F1C70CB}"/>
              </a:ext>
            </a:extLst>
          </p:cNvPr>
          <p:cNvSpPr/>
          <p:nvPr/>
        </p:nvSpPr>
        <p:spPr>
          <a:xfrm>
            <a:off x="922965" y="45345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601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38100" cmpd="sng">
          <a:solidFill>
            <a:srgbClr val="00B050"/>
          </a:solidFill>
          <a:prstDash val="sysDot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28788</TotalTime>
  <Words>2415</Words>
  <Application>Microsoft Office PowerPoint</Application>
  <PresentationFormat>화면 슬라이드 쇼(4:3)</PresentationFormat>
  <Paragraphs>445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70" baseType="lpstr">
      <vt:lpstr>굴림</vt:lpstr>
      <vt:lpstr>맑은 고딕</vt:lpstr>
      <vt:lpstr>Arial</vt:lpstr>
      <vt:lpstr>Calibri</vt:lpstr>
      <vt:lpstr>Calibri Light</vt:lpstr>
      <vt:lpstr>Consolas</vt:lpstr>
      <vt:lpstr>Lucida Sans Unicode</vt:lpstr>
      <vt:lpstr>Verdana</vt:lpstr>
      <vt:lpstr>Wingdings</vt:lpstr>
      <vt:lpstr>Wingdings 2</vt:lpstr>
      <vt:lpstr>Wingdings 3</vt:lpstr>
      <vt:lpstr>광장</vt:lpstr>
      <vt:lpstr>Office 테마</vt:lpstr>
      <vt:lpstr>컴퓨팅사고와 SW코딩</vt:lpstr>
      <vt:lpstr>VSCode 실습 준비 – 편집기 사용시</vt:lpstr>
      <vt:lpstr>VSCode 실습 준비 – 편집기 사용시</vt:lpstr>
      <vt:lpstr>VSCode 실습 준비 – 편집기 사용시</vt:lpstr>
      <vt:lpstr>VSCode 실습 준비 – 터미널 인터프리터</vt:lpstr>
      <vt:lpstr>예제 실습 진행하면서 언급이 없어도</vt:lpstr>
      <vt:lpstr>표준 입출력 방법</vt:lpstr>
      <vt:lpstr>표준 입출력</vt:lpstr>
      <vt:lpstr>표준 출력 : print() 함수</vt:lpstr>
      <vt:lpstr>표준 출력 : print() 함수</vt:lpstr>
      <vt:lpstr>표준 출력 : print() 함수</vt:lpstr>
      <vt:lpstr>표준 출력 : print() 함수</vt:lpstr>
      <vt:lpstr>표준 출력 : print() 함수</vt:lpstr>
      <vt:lpstr>표준 출력 : print() 함수</vt:lpstr>
      <vt:lpstr>표준 출력 : print() 함수</vt:lpstr>
      <vt:lpstr>&lt;실습&gt; 다음의 결과를 확인해보세요</vt:lpstr>
      <vt:lpstr>표준 출력 : print() 함수</vt:lpstr>
      <vt:lpstr>표준 출력 : print() 함수</vt:lpstr>
      <vt:lpstr>표준 출력 : print() 함수</vt:lpstr>
      <vt:lpstr>표준 출력 : print() 함수</vt:lpstr>
      <vt:lpstr>표준 출력 : print() 함수</vt:lpstr>
      <vt:lpstr>표준 출력 : print() 함수</vt:lpstr>
      <vt:lpstr>표준 출력 : print() 함수</vt:lpstr>
      <vt:lpstr>제어문자 </vt:lpstr>
      <vt:lpstr>세미콜론</vt:lpstr>
      <vt:lpstr>&lt;실습&gt;</vt:lpstr>
      <vt:lpstr>&lt;실습&gt;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표준 입력 : input() 함수</vt:lpstr>
      <vt:lpstr>표준 입력 : input() 함수</vt:lpstr>
      <vt:lpstr>표준 입력 : input() 함수</vt:lpstr>
      <vt:lpstr>표준 입력 : input() 함수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주석</vt:lpstr>
      <vt:lpstr>주석</vt:lpstr>
      <vt:lpstr>주석의 또 다른 용도</vt:lpstr>
      <vt:lpstr>주석</vt:lpstr>
      <vt:lpstr>들여쓰기</vt:lpstr>
      <vt:lpstr>들여쓰기</vt:lpstr>
      <vt:lpstr>들여쓰기</vt:lpstr>
      <vt:lpstr>여러 줄로 나누어 코드 작성하기</vt:lpstr>
      <vt:lpstr>여러 줄로 나누어 코드 작성하기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</dc:creator>
  <cp:lastModifiedBy>Choi Minwoo</cp:lastModifiedBy>
  <cp:revision>723</cp:revision>
  <cp:lastPrinted>2012-08-28T03:39:37Z</cp:lastPrinted>
  <dcterms:created xsi:type="dcterms:W3CDTF">2012-03-04T03:38:42Z</dcterms:created>
  <dcterms:modified xsi:type="dcterms:W3CDTF">2022-01-18T08:01:34Z</dcterms:modified>
</cp:coreProperties>
</file>