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6"/>
  </p:notesMasterIdLst>
  <p:handoutMasterIdLst>
    <p:handoutMasterId r:id="rId67"/>
  </p:handoutMasterIdLst>
  <p:sldIdLst>
    <p:sldId id="256" r:id="rId3"/>
    <p:sldId id="1645" r:id="rId4"/>
    <p:sldId id="1559" r:id="rId5"/>
    <p:sldId id="258" r:id="rId6"/>
    <p:sldId id="1042" r:id="rId7"/>
    <p:sldId id="1495" r:id="rId8"/>
    <p:sldId id="1498" r:id="rId9"/>
    <p:sldId id="1497" r:id="rId10"/>
    <p:sldId id="1500" r:id="rId11"/>
    <p:sldId id="1510" r:id="rId12"/>
    <p:sldId id="1501" r:id="rId13"/>
    <p:sldId id="1502" r:id="rId14"/>
    <p:sldId id="1503" r:id="rId15"/>
    <p:sldId id="1499" r:id="rId16"/>
    <p:sldId id="1504" r:id="rId17"/>
    <p:sldId id="1511" r:id="rId18"/>
    <p:sldId id="1513" r:id="rId19"/>
    <p:sldId id="1514" r:id="rId20"/>
    <p:sldId id="1515" r:id="rId21"/>
    <p:sldId id="1506" r:id="rId22"/>
    <p:sldId id="1519" r:id="rId23"/>
    <p:sldId id="1520" r:id="rId24"/>
    <p:sldId id="1521" r:id="rId25"/>
    <p:sldId id="1508" r:id="rId26"/>
    <p:sldId id="1509" r:id="rId27"/>
    <p:sldId id="1522" r:id="rId28"/>
    <p:sldId id="1523" r:id="rId29"/>
    <p:sldId id="1525" r:id="rId30"/>
    <p:sldId id="1524" r:id="rId31"/>
    <p:sldId id="1529" r:id="rId32"/>
    <p:sldId id="1531" r:id="rId33"/>
    <p:sldId id="1530" r:id="rId34"/>
    <p:sldId id="1527" r:id="rId35"/>
    <p:sldId id="1528" r:id="rId36"/>
    <p:sldId id="1558" r:id="rId37"/>
    <p:sldId id="1551" r:id="rId38"/>
    <p:sldId id="1507" r:id="rId39"/>
    <p:sldId id="1517" r:id="rId40"/>
    <p:sldId id="1532" r:id="rId41"/>
    <p:sldId id="1533" r:id="rId42"/>
    <p:sldId id="1534" r:id="rId43"/>
    <p:sldId id="1535" r:id="rId44"/>
    <p:sldId id="1539" r:id="rId45"/>
    <p:sldId id="1540" r:id="rId46"/>
    <p:sldId id="1538" r:id="rId47"/>
    <p:sldId id="1536" r:id="rId48"/>
    <p:sldId id="1537" r:id="rId49"/>
    <p:sldId id="1541" r:id="rId50"/>
    <p:sldId id="1542" r:id="rId51"/>
    <p:sldId id="1543" r:id="rId52"/>
    <p:sldId id="1518" r:id="rId53"/>
    <p:sldId id="1544" r:id="rId54"/>
    <p:sldId id="1547" r:id="rId55"/>
    <p:sldId id="1545" r:id="rId56"/>
    <p:sldId id="1546" r:id="rId57"/>
    <p:sldId id="1548" r:id="rId58"/>
    <p:sldId id="1549" r:id="rId59"/>
    <p:sldId id="1552" r:id="rId60"/>
    <p:sldId id="1553" r:id="rId61"/>
    <p:sldId id="1555" r:id="rId62"/>
    <p:sldId id="1556" r:id="rId63"/>
    <p:sldId id="1557" r:id="rId64"/>
    <p:sldId id="260" r:id="rId6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 varScale="1">
        <p:scale>
          <a:sx n="132" d="100"/>
          <a:sy n="132" d="100"/>
        </p:scale>
        <p:origin x="126" y="120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변수의 개념과 기본 자료형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2A0678-3C5A-4257-9C85-99C505EA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초심자들의 가장 많은 오해 중 하나</a:t>
            </a:r>
            <a:endParaRPr lang="en-US" altLang="ko-KR" dirty="0"/>
          </a:p>
          <a:p>
            <a:pPr lvl="1"/>
            <a:r>
              <a:rPr lang="ko-KR" altLang="en-US" dirty="0"/>
              <a:t>수학에서의 </a:t>
            </a:r>
            <a:r>
              <a:rPr lang="en-US" altLang="ko-KR" dirty="0"/>
              <a:t>=(</a:t>
            </a:r>
            <a:r>
              <a:rPr lang="ko-KR" altLang="en-US" dirty="0"/>
              <a:t>등호</a:t>
            </a:r>
            <a:r>
              <a:rPr lang="en-US" altLang="ko-KR" dirty="0"/>
              <a:t>) </a:t>
            </a:r>
            <a:r>
              <a:rPr lang="ko-KR" altLang="en-US" dirty="0"/>
              <a:t>기호는 양 변이 같다는 뜻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프로그래밍 언어에서는 </a:t>
            </a:r>
            <a:r>
              <a:rPr lang="en-US" altLang="ko-KR" dirty="0"/>
              <a:t>=</a:t>
            </a:r>
            <a:r>
              <a:rPr lang="ko-KR" altLang="en-US" dirty="0"/>
              <a:t>는 변수에 값을 할당</a:t>
            </a:r>
            <a:r>
              <a:rPr lang="en-US" altLang="ko-KR" dirty="0"/>
              <a:t>(assignment)</a:t>
            </a:r>
            <a:r>
              <a:rPr lang="ko-KR" altLang="en-US" dirty="0"/>
              <a:t>한다는 의미</a:t>
            </a:r>
            <a:endParaRPr lang="en-US" altLang="ko-KR" dirty="0"/>
          </a:p>
          <a:p>
            <a:pPr lvl="1"/>
            <a:r>
              <a:rPr lang="ko-KR" altLang="en-US" dirty="0"/>
              <a:t>수학의 등호와 같은 역할을 하는 연산자는 </a:t>
            </a:r>
            <a:r>
              <a:rPr lang="en-US" altLang="ko-KR" dirty="0"/>
              <a:t>==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2AD295-2DE3-425B-960A-1C5170CC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>
                <a:effectLst/>
              </a:rPr>
              <a:t> 기호는 같다는 뜻 아닌가요</a:t>
            </a:r>
            <a:r>
              <a:rPr lang="en-US" altLang="ko-KR" dirty="0">
                <a:effectLst/>
              </a:rPr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042B35-8A32-42C1-A510-876DA3927D5D}"/>
              </a:ext>
            </a:extLst>
          </p:cNvPr>
          <p:cNvSpPr/>
          <p:nvPr/>
        </p:nvSpPr>
        <p:spPr>
          <a:xfrm>
            <a:off x="3203848" y="5461773"/>
            <a:ext cx="2424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 X = 10</a:t>
            </a:r>
            <a:endParaRPr lang="ko-KR" altLang="en-US" sz="4800" dirty="0"/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A588BE93-AF07-49AA-B194-435729D7ECCE}"/>
              </a:ext>
            </a:extLst>
          </p:cNvPr>
          <p:cNvSpPr/>
          <p:nvPr/>
        </p:nvSpPr>
        <p:spPr>
          <a:xfrm rot="5400000">
            <a:off x="4075985" y="4392845"/>
            <a:ext cx="557700" cy="1440160"/>
          </a:xfrm>
          <a:prstGeom prst="curved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4C69D0-D63C-4DA6-B485-71A93E700641}"/>
              </a:ext>
            </a:extLst>
          </p:cNvPr>
          <p:cNvSpPr/>
          <p:nvPr/>
        </p:nvSpPr>
        <p:spPr>
          <a:xfrm>
            <a:off x="4111763" y="45356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할당</a:t>
            </a:r>
          </a:p>
        </p:txBody>
      </p:sp>
    </p:spTree>
    <p:extLst>
      <p:ext uri="{BB962C8B-B14F-4D97-AF65-F5344CB8AC3E}">
        <p14:creationId xmlns:p14="http://schemas.microsoft.com/office/powerpoint/2010/main" val="158593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267E0A-BD0F-4D53-B99D-80E0F6BA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예를 들어서 자신의 몸무게를 </a:t>
            </a:r>
            <a:r>
              <a:rPr lang="en-US" altLang="ko-KR" sz="2400" dirty="0"/>
              <a:t>weight</a:t>
            </a:r>
            <a:r>
              <a:rPr lang="ko-KR" altLang="en-US" sz="2400" dirty="0"/>
              <a:t>라는 이름의 변수에 저장한다고 하자</a:t>
            </a:r>
            <a:r>
              <a:rPr lang="en-US" altLang="ko-KR" sz="2400" dirty="0"/>
              <a:t>. </a:t>
            </a:r>
            <a:r>
              <a:rPr lang="ko-KR" altLang="en-US" sz="2400" dirty="0"/>
              <a:t>이를 위해서는 다음과 같은 방법을 사용한다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내부에 </a:t>
            </a:r>
            <a:r>
              <a:rPr lang="en-US" altLang="ko-KR" sz="2400" dirty="0"/>
              <a:t>weight</a:t>
            </a:r>
            <a:r>
              <a:rPr lang="ko-KR" altLang="en-US" sz="2400" dirty="0"/>
              <a:t>라는 이름의 변수가 생성되고 여기에 </a:t>
            </a:r>
            <a:r>
              <a:rPr lang="en-US" altLang="ko-KR" sz="2400" dirty="0"/>
              <a:t>75.3</a:t>
            </a:r>
            <a:r>
              <a:rPr lang="ko-KR" altLang="en-US" sz="2400" dirty="0"/>
              <a:t>이 저장된다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7DC3FF-D0A1-4057-9B35-5E87EEFF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CEF8E-0C35-4840-8EC5-EF4C9356111E}"/>
              </a:ext>
            </a:extLst>
          </p:cNvPr>
          <p:cNvSpPr txBox="1"/>
          <p:nvPr/>
        </p:nvSpPr>
        <p:spPr>
          <a:xfrm>
            <a:off x="885289" y="3414235"/>
            <a:ext cx="7373422" cy="400110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 = 75.3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DA7867D1-3D22-4A90-8441-6CF472B86F53}"/>
              </a:ext>
            </a:extLst>
          </p:cNvPr>
          <p:cNvSpPr/>
          <p:nvPr/>
        </p:nvSpPr>
        <p:spPr>
          <a:xfrm>
            <a:off x="5724128" y="2852936"/>
            <a:ext cx="3240360" cy="455399"/>
          </a:xfrm>
          <a:prstGeom prst="wedgeRoundRectCallout">
            <a:avLst>
              <a:gd name="adj1" fmla="val -30537"/>
              <a:gd name="adj2" fmla="val 9341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터미널 인터프리터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34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255EA1-8C3C-4540-93DE-4182F55D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이번에는 변수에 저장된 값을 출력해보자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저장했던 </a:t>
            </a:r>
            <a:r>
              <a:rPr lang="en-US" altLang="ko-KR" dirty="0"/>
              <a:t>75.3</a:t>
            </a:r>
            <a:r>
              <a:rPr lang="ko-KR" altLang="en-US" dirty="0"/>
              <a:t>이 출력되는 것을 알 수 있다</a:t>
            </a:r>
            <a:r>
              <a:rPr lang="en-US" altLang="ko-KR" dirty="0"/>
              <a:t>.</a:t>
            </a:r>
            <a:r>
              <a:rPr lang="ko-KR" altLang="en-US" dirty="0"/>
              <a:t> 이렇게 변수에 값을 저장하면 필요할 때 불러와서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FBA33A-6C03-4C7E-9458-5BD20E08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DC759-2BD4-4157-B516-F41DAF08092A}"/>
              </a:ext>
            </a:extLst>
          </p:cNvPr>
          <p:cNvSpPr txBox="1"/>
          <p:nvPr/>
        </p:nvSpPr>
        <p:spPr>
          <a:xfrm>
            <a:off x="885289" y="2564904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75.3</a:t>
            </a:r>
          </a:p>
        </p:txBody>
      </p:sp>
    </p:spTree>
    <p:extLst>
      <p:ext uri="{BB962C8B-B14F-4D97-AF65-F5344CB8AC3E}">
        <p14:creationId xmlns:p14="http://schemas.microsoft.com/office/powerpoint/2010/main" val="408127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B679C5-87E3-42D1-92B0-0142F7FB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터미널 인터프리터 사용 시 변수의 이름만 써주어도 변수의 값이 출력됨</a:t>
            </a:r>
            <a:r>
              <a:rPr lang="en-US" altLang="ko-KR" sz="2000" dirty="0"/>
              <a:t>. </a:t>
            </a:r>
            <a:r>
              <a:rPr lang="ko-KR" altLang="en-US" sz="2000" dirty="0"/>
              <a:t>간단히 확인하기 좋음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편집기를 사용하면 반드시 </a:t>
            </a:r>
            <a:r>
              <a:rPr lang="en-US" altLang="ko-KR" sz="2000" dirty="0"/>
              <a:t>print()</a:t>
            </a:r>
            <a:r>
              <a:rPr lang="ko-KR" altLang="en-US" sz="2000" dirty="0"/>
              <a:t>함수를 써야 변수의 값을 확인할 수 있음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466167-EDE0-4C6E-B6D0-3EB7B5E5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터미널 인터프리터 </a:t>
            </a:r>
            <a:r>
              <a:rPr lang="en-US" altLang="ko-KR" dirty="0"/>
              <a:t>vs </a:t>
            </a:r>
            <a:r>
              <a:rPr lang="ko-KR" altLang="en-US" dirty="0"/>
              <a:t>편집기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631C8-71AF-4D57-9B41-77821983A287}"/>
              </a:ext>
            </a:extLst>
          </p:cNvPr>
          <p:cNvSpPr txBox="1"/>
          <p:nvPr/>
        </p:nvSpPr>
        <p:spPr>
          <a:xfrm>
            <a:off x="885289" y="2492896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 = 75.3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75.3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032CC77-A001-4E04-92BF-D9B019EAC581}"/>
              </a:ext>
            </a:extLst>
          </p:cNvPr>
          <p:cNvSpPr txBox="1"/>
          <p:nvPr/>
        </p:nvSpPr>
        <p:spPr>
          <a:xfrm>
            <a:off x="873507" y="4869160"/>
            <a:ext cx="7373422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75.3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7C0999F-5CEE-4D28-95B1-ECD13ABBEA93}"/>
              </a:ext>
            </a:extLst>
          </p:cNvPr>
          <p:cNvSpPr txBox="1"/>
          <p:nvPr/>
        </p:nvSpPr>
        <p:spPr>
          <a:xfrm>
            <a:off x="885289" y="5687758"/>
            <a:ext cx="737342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75.3</a:t>
            </a:r>
          </a:p>
        </p:txBody>
      </p:sp>
    </p:spTree>
    <p:extLst>
      <p:ext uri="{BB962C8B-B14F-4D97-AF65-F5344CB8AC3E}">
        <p14:creationId xmlns:p14="http://schemas.microsoft.com/office/powerpoint/2010/main" val="383837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F7F21E-93C9-46AF-9511-60D34393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우리는 언제든지 변수에 들어 있는 값을 다른 값으로 바꿀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체중이 </a:t>
            </a:r>
            <a:r>
              <a:rPr lang="en-US" altLang="ko-KR" sz="2400" dirty="0"/>
              <a:t>75.3kg</a:t>
            </a:r>
            <a:r>
              <a:rPr lang="ko-KR" altLang="en-US" sz="2400" dirty="0"/>
              <a:t>이던 사람이 운동을 안 해서 </a:t>
            </a:r>
            <a:r>
              <a:rPr lang="en-US" altLang="ko-KR" sz="2400" dirty="0"/>
              <a:t>80.6kg</a:t>
            </a:r>
            <a:r>
              <a:rPr lang="ko-KR" altLang="en-US" sz="2400" dirty="0"/>
              <a:t>으로 체중이 늘었다고 가정 하자</a:t>
            </a:r>
            <a:r>
              <a:rPr lang="en-US" altLang="ko-KR" sz="2400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A218C6-7CDE-4B94-A62B-AB20F2B8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변수의 내용은 언제든지 바꿀 수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9DE7B-69BE-4AEF-8014-EDF8B38B8E0A}"/>
              </a:ext>
            </a:extLst>
          </p:cNvPr>
          <p:cNvSpPr txBox="1"/>
          <p:nvPr/>
        </p:nvSpPr>
        <p:spPr>
          <a:xfrm>
            <a:off x="885289" y="3610098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 = 75.3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 = 80.6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weight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80.6</a:t>
            </a:r>
          </a:p>
        </p:txBody>
      </p:sp>
    </p:spTree>
    <p:extLst>
      <p:ext uri="{BB962C8B-B14F-4D97-AF65-F5344CB8AC3E}">
        <p14:creationId xmlns:p14="http://schemas.microsoft.com/office/powerpoint/2010/main" val="190194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AC6E6F-1459-467B-8FE1-9E768604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또한 변수는 필요에 따라서 얼마든지 많이 만들 수 있다</a:t>
            </a:r>
            <a:r>
              <a:rPr lang="en-US" altLang="ko-KR" sz="2400" dirty="0"/>
              <a:t>. 2</a:t>
            </a:r>
            <a:r>
              <a:rPr lang="ko-KR" altLang="en-US" sz="2400" dirty="0"/>
              <a:t>개의 변수 </a:t>
            </a:r>
            <a:r>
              <a:rPr lang="en-US" altLang="ko-KR" sz="2400" dirty="0"/>
              <a:t>x</a:t>
            </a:r>
            <a:r>
              <a:rPr lang="ko-KR" altLang="en-US" sz="2400" dirty="0"/>
              <a:t>와 </a:t>
            </a:r>
            <a:r>
              <a:rPr lang="en-US" altLang="ko-KR" sz="2400" dirty="0"/>
              <a:t>y</a:t>
            </a:r>
            <a:r>
              <a:rPr lang="ko-KR" altLang="en-US" sz="2400" dirty="0"/>
              <a:t>를 생성하고 여기에 </a:t>
            </a:r>
            <a:r>
              <a:rPr lang="en-US" altLang="ko-KR" sz="2400" dirty="0"/>
              <a:t>100</a:t>
            </a:r>
            <a:r>
              <a:rPr lang="ko-KR" altLang="en-US" sz="2400" dirty="0"/>
              <a:t>과 </a:t>
            </a:r>
            <a:r>
              <a:rPr lang="en-US" altLang="ko-KR" sz="2400" dirty="0"/>
              <a:t>200</a:t>
            </a:r>
            <a:r>
              <a:rPr lang="ko-KR" altLang="en-US" sz="2400" dirty="0"/>
              <a:t>을 저장해보자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x, y</a:t>
            </a:r>
            <a:r>
              <a:rPr lang="ko-KR" altLang="en-US" sz="2400" dirty="0"/>
              <a:t>를 다음과 같이 한 행에 쉼표로 출력하면 </a:t>
            </a:r>
            <a:r>
              <a:rPr lang="en-US" altLang="ko-KR" sz="2400" dirty="0"/>
              <a:t>(100, 200) </a:t>
            </a:r>
            <a:r>
              <a:rPr lang="ko-KR" altLang="en-US" sz="2400" dirty="0"/>
              <a:t>형태의 묶음으로 출력된다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BD79EF-8CCC-420E-B4B7-13F0844A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변수의 내용은 언제든지 바꿀 수 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D01F-8389-445B-B2E0-06220630671D}"/>
              </a:ext>
            </a:extLst>
          </p:cNvPr>
          <p:cNvSpPr txBox="1"/>
          <p:nvPr/>
        </p:nvSpPr>
        <p:spPr>
          <a:xfrm>
            <a:off x="885289" y="4564374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100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200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(100, 200)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7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AD7C2A-42D3-481D-A2CF-AB514BAA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 변수를 하나씩 만들었습니다</a:t>
            </a:r>
            <a:r>
              <a:rPr lang="en-US" altLang="ko-KR" dirty="0"/>
              <a:t>. </a:t>
            </a:r>
            <a:r>
              <a:rPr lang="ko-KR" altLang="en-US" dirty="0" err="1"/>
              <a:t>파이썬에서는</a:t>
            </a:r>
            <a:r>
              <a:rPr lang="ko-KR" altLang="en-US" dirty="0"/>
              <a:t> 변수 여러 개를 한 번에 만들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421DCB-427C-4771-9F0A-97DDD217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여러 개를 한번에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64205-27BB-4FDC-B31D-978093E5C260}"/>
              </a:ext>
            </a:extLst>
          </p:cNvPr>
          <p:cNvSpPr txBox="1"/>
          <p:nvPr/>
        </p:nvSpPr>
        <p:spPr>
          <a:xfrm>
            <a:off x="1043608" y="3284984"/>
            <a:ext cx="7373422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y, z = 10, 20, 30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z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9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C22891-EABF-4891-8CC7-18E9CE3C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, </a:t>
            </a:r>
            <a:r>
              <a:rPr lang="ko-KR" altLang="en-US" dirty="0"/>
              <a:t>로 구분한 뒤 각 변수에 할당될 값을 지정</a:t>
            </a:r>
            <a:endParaRPr lang="en-US" altLang="ko-KR" dirty="0"/>
          </a:p>
          <a:p>
            <a:pPr lvl="1"/>
            <a:r>
              <a:rPr lang="ko-KR" altLang="en-US" dirty="0"/>
              <a:t>변수와 값의 개수는 동일하게 맞춰주면 나열된 순서대로 값이 할당됨</a:t>
            </a:r>
            <a:endParaRPr lang="en-US" altLang="ko-KR" dirty="0"/>
          </a:p>
          <a:p>
            <a:pPr lvl="1"/>
            <a:r>
              <a:rPr lang="ko-KR" altLang="en-US" dirty="0"/>
              <a:t>만약 변수와 값의 개수가 맞지 않으면 이렇게 에러 발생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47EA7B-100F-4C89-9FC7-BC012A81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여러 개를 한번에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1359B-CF6E-4BC4-9643-11BAF0645B89}"/>
              </a:ext>
            </a:extLst>
          </p:cNvPr>
          <p:cNvSpPr txBox="1"/>
          <p:nvPr/>
        </p:nvSpPr>
        <p:spPr>
          <a:xfrm>
            <a:off x="971600" y="4077072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y, z = 10, 20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ValueError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not enough values to unpack (expected 3, got 2)</a:t>
            </a:r>
          </a:p>
        </p:txBody>
      </p:sp>
    </p:spTree>
    <p:extLst>
      <p:ext uri="{BB962C8B-B14F-4D97-AF65-F5344CB8AC3E}">
        <p14:creationId xmlns:p14="http://schemas.microsoft.com/office/powerpoint/2010/main" val="117989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4743E6-458D-4B07-8DF7-A50D9132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여러 개를 만들 때 값이 모두 같아도 된다면 다음과 같은 방식도 사용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92AB7A-2139-4F68-B62C-BCBD9B0B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여러 개를 한번에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4909-22CB-4D98-8CB7-3DC5C27042AD}"/>
              </a:ext>
            </a:extLst>
          </p:cNvPr>
          <p:cNvSpPr txBox="1"/>
          <p:nvPr/>
        </p:nvSpPr>
        <p:spPr>
          <a:xfrm>
            <a:off x="1043608" y="3259922"/>
            <a:ext cx="7373422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y = z = 10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z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53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5F29CE-1E3E-4EC1-A3B3-56B677F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변수의 값을 바꾸려면 다음과 같이 변수를 할당할 때 서로 자리를 바꿔주면 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335F40-2FF2-46FC-8F78-E2C9EC42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응용해보면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1015D-BFC9-4AEF-A04D-9FF455941D4E}"/>
              </a:ext>
            </a:extLst>
          </p:cNvPr>
          <p:cNvSpPr txBox="1"/>
          <p:nvPr/>
        </p:nvSpPr>
        <p:spPr>
          <a:xfrm>
            <a:off x="1043608" y="3259922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 = 10, 20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 = y, x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</a:t>
            </a:r>
          </a:p>
          <a:p>
            <a:r>
              <a:rPr lang="es-E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0F0689-F636-4484-AA02-04F30F5A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684A6D-D85A-45A0-AEBD-16F027B9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실습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88B834-2F16-49AD-995D-E9AA7840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6192688" cy="422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A43AEE7E-0A4E-4AA1-8380-F9035979C43C}"/>
              </a:ext>
            </a:extLst>
          </p:cNvPr>
          <p:cNvSpPr/>
          <p:nvPr/>
        </p:nvSpPr>
        <p:spPr>
          <a:xfrm>
            <a:off x="3275856" y="2719876"/>
            <a:ext cx="1224136" cy="448747"/>
          </a:xfrm>
          <a:prstGeom prst="wedgeRoundRectCallout">
            <a:avLst>
              <a:gd name="adj1" fmla="val -58480"/>
              <a:gd name="adj2" fmla="val -4311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편집기</a:t>
            </a:r>
            <a:endParaRPr lang="en-US" altLang="ko-KR" dirty="0"/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1D5D4C7D-0801-45A4-A581-53902CB73AE6}"/>
              </a:ext>
            </a:extLst>
          </p:cNvPr>
          <p:cNvSpPr/>
          <p:nvPr/>
        </p:nvSpPr>
        <p:spPr>
          <a:xfrm>
            <a:off x="3275856" y="4396426"/>
            <a:ext cx="1224136" cy="448747"/>
          </a:xfrm>
          <a:prstGeom prst="wedgeRoundRectCallout">
            <a:avLst>
              <a:gd name="adj1" fmla="val -58480"/>
              <a:gd name="adj2" fmla="val -4311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터미널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10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68470F-1BA9-4D74-8B6D-C001BE3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07288" cy="4525963"/>
          </a:xfrm>
        </p:spPr>
        <p:txBody>
          <a:bodyPr/>
          <a:lstStyle/>
          <a:p>
            <a:r>
              <a:rPr lang="ko-KR" altLang="en-US" dirty="0"/>
              <a:t>변수에는 숫자 뿐만 아니라 문자열도 넣을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F555AC-E020-478F-BA83-7C64FC42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변수에 문자열도 넣을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17816-0265-4F4F-A1CC-EBAB85C33ACD}"/>
              </a:ext>
            </a:extLst>
          </p:cNvPr>
          <p:cNvSpPr txBox="1"/>
          <p:nvPr/>
        </p:nvSpPr>
        <p:spPr>
          <a:xfrm>
            <a:off x="885289" y="2598627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'Hello World!'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 World!'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D6634176-4F35-4A2F-B57E-A6C20F5A33E4}"/>
              </a:ext>
            </a:extLst>
          </p:cNvPr>
          <p:cNvSpPr/>
          <p:nvPr/>
        </p:nvSpPr>
        <p:spPr>
          <a:xfrm>
            <a:off x="4067944" y="3933056"/>
            <a:ext cx="4032448" cy="1278219"/>
          </a:xfrm>
          <a:prstGeom prst="wedgeRoundRectCallout">
            <a:avLst>
              <a:gd name="adj1" fmla="val -46835"/>
              <a:gd name="adj2" fmla="val -10406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' '(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묶은 문자열 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Hello, World!</a:t>
            </a:r>
            <a:r>
              <a:rPr lang="ko-KR" altLang="en-US" dirty="0"/>
              <a:t>를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변수 </a:t>
            </a:r>
            <a:r>
              <a:rPr lang="en-US" altLang="ko-KR" dirty="0"/>
              <a:t>y</a:t>
            </a:r>
            <a:r>
              <a:rPr lang="ko-KR" altLang="en-US" dirty="0"/>
              <a:t>에 할당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52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37B5ED-C0C2-475A-B30C-729FD2753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81399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프로그래밍 분야에서는 텍스트</a:t>
            </a:r>
            <a:r>
              <a:rPr lang="en-US" altLang="ko-KR" sz="2400" dirty="0"/>
              <a:t>(Text, </a:t>
            </a:r>
            <a:r>
              <a:rPr lang="ko-KR" altLang="en-US" sz="2400" dirty="0"/>
              <a:t>글자</a:t>
            </a:r>
            <a:r>
              <a:rPr lang="en-US" altLang="ko-KR" sz="2400" dirty="0"/>
              <a:t>) </a:t>
            </a:r>
            <a:r>
              <a:rPr lang="ko-KR" altLang="en-US" sz="2400" dirty="0"/>
              <a:t>데이터를 문자열</a:t>
            </a:r>
            <a:r>
              <a:rPr lang="en-US" altLang="ko-KR" sz="2400" dirty="0"/>
              <a:t>(String) </a:t>
            </a:r>
            <a:r>
              <a:rPr lang="ko-KR" altLang="en-US" sz="2400" dirty="0"/>
              <a:t>이라고 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파이썬에서의</a:t>
            </a:r>
            <a:r>
              <a:rPr lang="ko-KR" altLang="en-US" sz="2400" dirty="0"/>
              <a:t> 문자열은 큰따옴표</a:t>
            </a:r>
            <a:r>
              <a:rPr lang="en-US" altLang="ko-KR" sz="2400" dirty="0"/>
              <a:t>("...")</a:t>
            </a:r>
            <a:r>
              <a:rPr lang="ko-KR" altLang="en-US" sz="2400" dirty="0"/>
              <a:t>나</a:t>
            </a:r>
            <a:r>
              <a:rPr lang="ko-KR" altLang="en-US" sz="2800" dirty="0"/>
              <a:t> </a:t>
            </a:r>
            <a:r>
              <a:rPr lang="ko-KR" altLang="en-US" sz="2400" dirty="0"/>
              <a:t>작은따옴표</a:t>
            </a:r>
            <a:r>
              <a:rPr lang="en-US" altLang="ko-KR" sz="2400" dirty="0"/>
              <a:t>('...')</a:t>
            </a:r>
            <a:r>
              <a:rPr lang="ko-KR" altLang="en-US" sz="2400" dirty="0"/>
              <a:t>를</a:t>
            </a:r>
            <a:r>
              <a:rPr lang="ko-KR" altLang="en-US" sz="2800" dirty="0"/>
              <a:t> </a:t>
            </a:r>
            <a:r>
              <a:rPr lang="ko-KR" altLang="en-US" sz="2400" dirty="0"/>
              <a:t>이용해서 만든다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</a:t>
            </a:r>
          </a:p>
          <a:p>
            <a:r>
              <a:rPr lang="ko-KR" altLang="en-US" sz="2400" dirty="0"/>
              <a:t>문자열은 중요한 데이터형이라 뒷부분에서 더 자세히 다룸</a:t>
            </a:r>
            <a:r>
              <a:rPr lang="en-US" altLang="ko-KR" sz="2400" dirty="0"/>
              <a:t>!!</a:t>
            </a:r>
          </a:p>
          <a:p>
            <a:pPr marL="109728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여기서는 간단히 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604478-D687-4946-AFD3-34B4CD4D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5DD998-3994-4DC1-94AC-B999178528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75656" y="4077072"/>
          <a:ext cx="1800200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“Hello World”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B14B70-E335-400A-B47F-7F99FB5061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5936" y="4077072"/>
          <a:ext cx="1800200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‘Hello World’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9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46CA01-557D-4E40-AB4B-3A3B17B0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문자열은 다음과 같이 덧셈 연산자를 사용할 수 있음</a:t>
            </a:r>
            <a:r>
              <a:rPr lang="en-US" altLang="ko-KR" sz="2400" dirty="0"/>
              <a:t>. 2</a:t>
            </a:r>
            <a:r>
              <a:rPr lang="ko-KR" altLang="en-US" sz="2400" dirty="0"/>
              <a:t>개의 문자열을 서로 합하려면 </a:t>
            </a:r>
            <a:r>
              <a:rPr lang="en-US" altLang="ko-KR" sz="2400" dirty="0"/>
              <a:t>+</a:t>
            </a:r>
            <a:r>
              <a:rPr lang="ko-KR" altLang="en-US" sz="2400" dirty="0"/>
              <a:t>연산 사용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ACB55-0914-4405-97A6-082294D4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EE25A-A8E3-47DF-97F8-9E8C08FF53F3}"/>
              </a:ext>
            </a:extLst>
          </p:cNvPr>
          <p:cNvSpPr txBox="1"/>
          <p:nvPr/>
        </p:nvSpPr>
        <p:spPr>
          <a:xfrm>
            <a:off x="885289" y="2952146"/>
            <a:ext cx="7373422" cy="255454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s1 = "Hello"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s2 = "World"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s1 + s2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n1 = '100'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n2 = '200'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n1 + n2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'100200'</a:t>
            </a:r>
          </a:p>
        </p:txBody>
      </p:sp>
    </p:spTree>
    <p:extLst>
      <p:ext uri="{BB962C8B-B14F-4D97-AF65-F5344CB8AC3E}">
        <p14:creationId xmlns:p14="http://schemas.microsoft.com/office/powerpoint/2010/main" val="270954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B67C78-FEF8-4C52-B4BA-DCFBFC56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변수는 어떤 데이터 형태이든 저장할 수 있다</a:t>
            </a:r>
            <a:r>
              <a:rPr lang="en-US" altLang="ko-KR" dirty="0"/>
              <a:t>!!!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C3FC9F-9103-484B-8454-3F6D8205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변수에 저장 가능한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62E7D-50DA-46F7-8696-F720A0F760F1}"/>
              </a:ext>
            </a:extLst>
          </p:cNvPr>
          <p:cNvSpPr txBox="1"/>
          <p:nvPr/>
        </p:nvSpPr>
        <p:spPr>
          <a:xfrm>
            <a:off x="755576" y="3068960"/>
            <a:ext cx="7488832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400" dirty="0">
                <a:solidFill>
                  <a:srgbClr val="A31515"/>
                </a:solidFill>
                <a:latin typeface="Consolas" panose="020B0609020204030204" pitchFamily="49" charset="0"/>
              </a:rPr>
              <a:t>'World'</a:t>
            </a:r>
            <a:endParaRPr lang="en-US" altLang="ko-K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0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FE790C-C3FC-42C9-B399-4862979B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1020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선언한 변수를 삭제 할 수도 있다</a:t>
            </a:r>
            <a:r>
              <a:rPr lang="en-US" altLang="ko-KR" dirty="0"/>
              <a:t>. del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를 삭제하여 변수가 없어져서 </a:t>
            </a:r>
            <a:r>
              <a:rPr lang="en-US" altLang="ko-KR" dirty="0"/>
              <a:t>x</a:t>
            </a:r>
            <a:r>
              <a:rPr lang="ko-KR" altLang="en-US" dirty="0"/>
              <a:t>가 정의되지 않았다는 </a:t>
            </a:r>
            <a:r>
              <a:rPr lang="en-US" altLang="ko-KR" dirty="0" err="1"/>
              <a:t>NameError</a:t>
            </a:r>
            <a:r>
              <a:rPr lang="ko-KR" altLang="en-US" dirty="0"/>
              <a:t>가 나는 것임</a:t>
            </a:r>
            <a:r>
              <a:rPr lang="en-US" altLang="ko-KR" dirty="0"/>
              <a:t>. </a:t>
            </a:r>
            <a:r>
              <a:rPr lang="ko-KR" altLang="en-US" dirty="0"/>
              <a:t>나중에 리스트를 사용할 때 유용하게 사용할 예정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A44241-84EB-4C36-B928-97B260E0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삭제하기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7703A-719E-410E-BB14-BB8C0F7C2088}"/>
              </a:ext>
            </a:extLst>
          </p:cNvPr>
          <p:cNvSpPr txBox="1"/>
          <p:nvPr/>
        </p:nvSpPr>
        <p:spPr>
          <a:xfrm>
            <a:off x="885289" y="2420888"/>
            <a:ext cx="7373422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10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del x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name 'x' is not defined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22524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4A9906-F5DD-4F1B-B7CD-52C12451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값이 들어있지 않은 변수도 만들 수 있을까</a:t>
            </a:r>
            <a:r>
              <a:rPr lang="en-US" altLang="ko-KR" sz="2400" dirty="0"/>
              <a:t>? </a:t>
            </a:r>
            <a:r>
              <a:rPr lang="ko-KR" altLang="en-US" sz="2400" dirty="0"/>
              <a:t>값이 들어있지 않은 빈 변수를 만들 때는 </a:t>
            </a:r>
            <a:r>
              <a:rPr lang="en-US" altLang="ko-KR" sz="2400" dirty="0"/>
              <a:t>None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할당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( </a:t>
            </a:r>
            <a:r>
              <a:rPr lang="ko-KR" altLang="en-US" sz="2400" dirty="0"/>
              <a:t>다른 언어의 </a:t>
            </a:r>
            <a:r>
              <a:rPr lang="en-US" altLang="ko-KR" sz="2400" dirty="0"/>
              <a:t>Null</a:t>
            </a:r>
            <a:r>
              <a:rPr lang="ko-KR" altLang="en-US" sz="2400" dirty="0"/>
              <a:t>에 해당</a:t>
            </a:r>
            <a:r>
              <a:rPr lang="en-US" altLang="ko-KR" sz="2400" dirty="0"/>
              <a:t>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C2D925-483B-4074-AAA2-E1302CE1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변수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8B552-5470-4376-868C-3AAD316BDFB7}"/>
              </a:ext>
            </a:extLst>
          </p:cNvPr>
          <p:cNvSpPr txBox="1"/>
          <p:nvPr/>
        </p:nvSpPr>
        <p:spPr>
          <a:xfrm>
            <a:off x="885289" y="3212976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None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print(x)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3E5FC126-6837-4242-95DA-068D2D762ACD}"/>
              </a:ext>
            </a:extLst>
          </p:cNvPr>
          <p:cNvSpPr/>
          <p:nvPr/>
        </p:nvSpPr>
        <p:spPr>
          <a:xfrm>
            <a:off x="1403648" y="5020389"/>
            <a:ext cx="2808312" cy="972603"/>
          </a:xfrm>
          <a:prstGeom prst="wedgeRoundRectCallout">
            <a:avLst>
              <a:gd name="adj1" fmla="val -40391"/>
              <a:gd name="adj2" fmla="val -8153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ko-KR" altLang="en-US" dirty="0"/>
              <a:t>를 입력해도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아무것도 출력되지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90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CD687E-C63D-49E0-91BD-A26A362A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변수의 이름은 프로그래머가 마음대로 지을 수 있지만 몇 가지의 규칙을 지켜야 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식별자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프로그램 내에서 서로 구별이 필요해 정해주는 이름</a:t>
            </a:r>
            <a:endParaRPr lang="en-US" altLang="ko-KR" sz="2000" dirty="0"/>
          </a:p>
          <a:p>
            <a:pPr lvl="1"/>
            <a:r>
              <a:rPr lang="ko-KR" altLang="en-US" sz="2000" dirty="0"/>
              <a:t>변수의 이름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식별자</a:t>
            </a:r>
            <a:endParaRPr lang="en-US" altLang="ko-KR" sz="2000" dirty="0"/>
          </a:p>
          <a:p>
            <a:pPr lvl="1"/>
            <a:r>
              <a:rPr lang="ko-KR" altLang="en-US" sz="2000" dirty="0"/>
              <a:t>컴파일러에서 제공하는 라이브러리 함수 이름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식별자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340793-CD70-4DDE-BA84-2910E656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 정하기</a:t>
            </a:r>
          </a:p>
        </p:txBody>
      </p:sp>
    </p:spTree>
    <p:extLst>
      <p:ext uri="{BB962C8B-B14F-4D97-AF65-F5344CB8AC3E}">
        <p14:creationId xmlns:p14="http://schemas.microsoft.com/office/powerpoint/2010/main" val="68202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388E69-EC58-493A-9DE6-79E96F9C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영문자</a:t>
            </a:r>
            <a:r>
              <a:rPr lang="en-US" altLang="ko-KR" dirty="0"/>
              <a:t>[</a:t>
            </a:r>
            <a:r>
              <a:rPr lang="ko-KR" altLang="en-US" dirty="0"/>
              <a:t>소문자 </a:t>
            </a:r>
            <a:r>
              <a:rPr lang="en-US" altLang="ko-KR" dirty="0"/>
              <a:t>(a ~ z) </a:t>
            </a:r>
            <a:r>
              <a:rPr lang="ko-KR" altLang="en-US" dirty="0"/>
              <a:t>또는 대문자 </a:t>
            </a:r>
            <a:r>
              <a:rPr lang="en-US" altLang="ko-KR" dirty="0"/>
              <a:t>(A ~ Z)],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(0~9), </a:t>
            </a:r>
            <a:r>
              <a:rPr lang="ko-KR" altLang="en-US" dirty="0"/>
              <a:t>밑줄문자</a:t>
            </a:r>
            <a:r>
              <a:rPr lang="en-US" altLang="ko-KR" dirty="0"/>
              <a:t>(_)</a:t>
            </a:r>
            <a:r>
              <a:rPr lang="ko-KR" altLang="en-US" dirty="0"/>
              <a:t>로 사용하여 선언한다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단 숫자로 시작하지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Python_1 (○), 1_Python(×)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중간에 공백을 포함할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두개 이상의 단어를 사용할 경우에는 밑줄로 연결한다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Final_Exam</a:t>
            </a:r>
            <a:r>
              <a:rPr lang="en-US" altLang="ko-KR" dirty="0"/>
              <a:t> (○), Final Exam (×)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679FC3-D61B-4D8C-B75B-D30BA6B3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4" name="모서리가 둥근 사각형 설명선 5">
            <a:extLst>
              <a:ext uri="{FF2B5EF4-FFF2-40B4-BE49-F238E27FC236}">
                <a16:creationId xmlns:a16="http://schemas.microsoft.com/office/drawing/2014/main" id="{B567FFA4-B737-465A-9F86-39B22DC9BB26}"/>
              </a:ext>
            </a:extLst>
          </p:cNvPr>
          <p:cNvSpPr/>
          <p:nvPr/>
        </p:nvSpPr>
        <p:spPr>
          <a:xfrm>
            <a:off x="4355976" y="264097"/>
            <a:ext cx="4680520" cy="869131"/>
          </a:xfrm>
          <a:prstGeom prst="wedgeRoundRectCallout">
            <a:avLst>
              <a:gd name="adj1" fmla="val -32004"/>
              <a:gd name="adj2" fmla="val 7457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변수명</a:t>
            </a:r>
            <a:r>
              <a:rPr lang="ko-KR" altLang="en-US" dirty="0"/>
              <a:t> 규칙은 사실 식별자 규칙임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자주 헷갈리는 부분이니 잘 봐 두도록 하자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607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7388E69-EC58-493A-9DE6-79E96F9C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232053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대문자와 소문자가 구분된다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Security</a:t>
            </a:r>
            <a:r>
              <a:rPr lang="ko-KR" altLang="en-US" dirty="0"/>
              <a:t>와 </a:t>
            </a:r>
            <a:r>
              <a:rPr lang="en-US" altLang="ko-KR" dirty="0"/>
              <a:t>security</a:t>
            </a:r>
            <a:r>
              <a:rPr lang="ko-KR" altLang="en-US" dirty="0"/>
              <a:t>는 다른 변수이다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(keyword)</a:t>
            </a:r>
            <a:r>
              <a:rPr lang="ko-KR" altLang="en-US" dirty="0"/>
              <a:t>와 함수이름은 사용할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dirty="0"/>
              <a:t>if, else, for, while, print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의미 있는 단어로 표기하는 것이 좋다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Department_Name</a:t>
            </a:r>
            <a:r>
              <a:rPr lang="en-US" altLang="ko-KR" dirty="0"/>
              <a:t> (○), a, b (×)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!, @, #, $, %, &amp; </a:t>
            </a:r>
            <a:r>
              <a:rPr lang="ko-KR" altLang="en-US" dirty="0"/>
              <a:t>등 특수 기호는 식별자에서 사용할 수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dirty="0" err="1"/>
              <a:t>Kim&amp;Lee</a:t>
            </a:r>
            <a:r>
              <a:rPr lang="en-US" altLang="ko-KR" dirty="0"/>
              <a:t> (×)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679FC3-D61B-4D8C-B75B-D30BA6B3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58337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BDE051-7F91-4D67-A08C-6D232376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523205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식별자 스타일</a:t>
            </a:r>
            <a:endParaRPr lang="en-US" altLang="ko-KR" dirty="0"/>
          </a:p>
          <a:p>
            <a:pPr lvl="1"/>
            <a:r>
              <a:rPr lang="ko-KR" altLang="en-US" dirty="0"/>
              <a:t>카멜 표기법</a:t>
            </a:r>
            <a:r>
              <a:rPr lang="en-US" altLang="ko-KR" dirty="0"/>
              <a:t>(Camel Case):</a:t>
            </a:r>
            <a:r>
              <a:rPr lang="en-US" altLang="ko-KR" sz="1800" dirty="0"/>
              <a:t> </a:t>
            </a:r>
            <a:r>
              <a:rPr lang="ko-KR" altLang="en-US" sz="1800" dirty="0"/>
              <a:t>소문자로 시작</a:t>
            </a:r>
            <a:r>
              <a:rPr lang="en-US" altLang="ko-KR" sz="1800" dirty="0"/>
              <a:t>, </a:t>
            </a:r>
            <a:r>
              <a:rPr lang="ko-KR" altLang="en-US" sz="1800" dirty="0"/>
              <a:t>단어가 달라질 때 </a:t>
            </a:r>
            <a:r>
              <a:rPr lang="ko-KR" altLang="en-US" sz="1800" dirty="0" err="1"/>
              <a:t>첫글자는</a:t>
            </a:r>
            <a:r>
              <a:rPr lang="ko-KR" altLang="en-US" sz="1800" dirty="0"/>
              <a:t> 대문자</a:t>
            </a:r>
            <a:r>
              <a:rPr lang="en-US" altLang="ko-KR" sz="1800" dirty="0"/>
              <a:t>. (</a:t>
            </a:r>
            <a:r>
              <a:rPr lang="ko-KR" altLang="en-US" sz="1800" dirty="0"/>
              <a:t>자바 스타일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dirty="0" err="1"/>
              <a:t>camelVariable</a:t>
            </a:r>
            <a:r>
              <a:rPr lang="en-US" altLang="ko-KR" dirty="0"/>
              <a:t>, </a:t>
            </a:r>
            <a:r>
              <a:rPr lang="en-US" altLang="ko-KR" dirty="0" err="1"/>
              <a:t>firstName</a:t>
            </a:r>
            <a:r>
              <a:rPr lang="en-US" altLang="ko-KR" dirty="0"/>
              <a:t>, </a:t>
            </a:r>
            <a:r>
              <a:rPr lang="en-US" altLang="ko-KR" dirty="0" err="1"/>
              <a:t>lastName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파스칼 표기법</a:t>
            </a:r>
            <a:r>
              <a:rPr lang="en-US" altLang="ko-KR" dirty="0"/>
              <a:t>(Pascal Case):</a:t>
            </a:r>
            <a:r>
              <a:rPr lang="en-US" altLang="ko-KR" sz="1800" dirty="0"/>
              <a:t> </a:t>
            </a:r>
            <a:r>
              <a:rPr lang="ko-KR" altLang="en-US" sz="1800" dirty="0"/>
              <a:t>단어의 모든 앞 글자를 대문자로 표기</a:t>
            </a:r>
            <a:endParaRPr lang="en-US" altLang="ko-KR" sz="1800" dirty="0"/>
          </a:p>
          <a:p>
            <a:pPr lvl="2"/>
            <a:r>
              <a:rPr lang="en-US" altLang="ko-KR" dirty="0" err="1"/>
              <a:t>PascalVariable</a:t>
            </a:r>
            <a:r>
              <a:rPr lang="en-US" altLang="ko-KR" dirty="0"/>
              <a:t>, FirstName, </a:t>
            </a:r>
            <a:r>
              <a:rPr lang="en-US" altLang="ko-KR" dirty="0" err="1"/>
              <a:t>LastName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헝가리안 표기법</a:t>
            </a:r>
            <a:r>
              <a:rPr lang="en-US" altLang="ko-KR" dirty="0"/>
              <a:t>(Hungarian Notation):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접두어에</a:t>
            </a:r>
            <a:r>
              <a:rPr lang="ko-KR" altLang="en-US" sz="1800" dirty="0"/>
              <a:t> 자료형을 붙이는 스타일</a:t>
            </a:r>
            <a:endParaRPr lang="en-US" altLang="ko-KR" sz="1800" dirty="0"/>
          </a:p>
          <a:p>
            <a:pPr lvl="2"/>
            <a:r>
              <a:rPr lang="en-US" altLang="ko-KR" dirty="0" err="1"/>
              <a:t>strName</a:t>
            </a:r>
            <a:r>
              <a:rPr lang="en-US" altLang="ko-KR" dirty="0"/>
              <a:t>, </a:t>
            </a:r>
            <a:r>
              <a:rPr lang="en-US" altLang="ko-KR" dirty="0" err="1"/>
              <a:t>bBusy</a:t>
            </a:r>
            <a:r>
              <a:rPr lang="en-US" altLang="ko-KR" dirty="0"/>
              <a:t>, </a:t>
            </a:r>
            <a:r>
              <a:rPr lang="en-US" altLang="ko-KR" dirty="0" err="1"/>
              <a:t>szName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스네이크</a:t>
            </a:r>
            <a:r>
              <a:rPr lang="ko-KR" altLang="en-US" dirty="0"/>
              <a:t> 표기법</a:t>
            </a:r>
            <a:r>
              <a:rPr lang="en-US" altLang="ko-KR" dirty="0"/>
              <a:t>(Snake Case):</a:t>
            </a:r>
            <a:r>
              <a:rPr lang="en-US" altLang="ko-KR" sz="1800" dirty="0"/>
              <a:t> </a:t>
            </a:r>
            <a:r>
              <a:rPr lang="ko-KR" altLang="en-US" sz="1800" dirty="0"/>
              <a:t>단어 사이에 </a:t>
            </a:r>
            <a:r>
              <a:rPr lang="ko-KR" altLang="en-US" sz="1800" dirty="0" err="1"/>
              <a:t>언더바를</a:t>
            </a:r>
            <a:r>
              <a:rPr lang="ko-KR" altLang="en-US" sz="1800" dirty="0"/>
              <a:t> 넣는 스타일  </a:t>
            </a:r>
            <a:r>
              <a:rPr lang="en-US" altLang="ko-KR" sz="1800" dirty="0"/>
              <a:t>(c</a:t>
            </a:r>
            <a:r>
              <a:rPr lang="ko-KR" altLang="en-US" sz="1800" dirty="0"/>
              <a:t>언어 스타일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dirty="0" err="1"/>
              <a:t>camel_variable</a:t>
            </a:r>
            <a:r>
              <a:rPr lang="en-US" altLang="ko-KR" dirty="0"/>
              <a:t>, </a:t>
            </a:r>
            <a:r>
              <a:rPr lang="en-US" altLang="ko-KR" dirty="0" err="1"/>
              <a:t>first_name</a:t>
            </a:r>
            <a:r>
              <a:rPr lang="en-US" altLang="ko-KR" dirty="0"/>
              <a:t>, </a:t>
            </a:r>
            <a:r>
              <a:rPr lang="en-US" altLang="ko-KR" dirty="0" err="1"/>
              <a:t>last_name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F1A722-AC88-4E5B-B05C-2FA41EE0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19653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B83218-2497-4C59-8691-B45E1BEC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우리는 변수의 이름을 마음대로 지을 수 있지만 </a:t>
            </a:r>
            <a:r>
              <a:rPr lang="ko-KR" altLang="en-US" sz="2000" dirty="0" err="1"/>
              <a:t>파이썬이</a:t>
            </a:r>
            <a:r>
              <a:rPr lang="ko-KR" altLang="en-US" sz="2000" dirty="0"/>
              <a:t> 내부적으로 사용하는 </a:t>
            </a:r>
            <a:r>
              <a:rPr lang="ko-KR" altLang="en-US" sz="2000" dirty="0" err="1">
                <a:solidFill>
                  <a:srgbClr val="FF0000"/>
                </a:solidFill>
              </a:rPr>
              <a:t>예약어는</a:t>
            </a:r>
            <a:r>
              <a:rPr lang="ko-KR" altLang="en-US" sz="2000" dirty="0">
                <a:solidFill>
                  <a:srgbClr val="FF0000"/>
                </a:solidFill>
              </a:rPr>
              <a:t> 변수의 이름으로 사용할 수 없다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예약어를</a:t>
            </a:r>
            <a:r>
              <a:rPr lang="ko-KR" altLang="en-US" sz="2000" dirty="0"/>
              <a:t> 사용하여 변수를 생성하면 오류가 발생한다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예약어</a:t>
            </a:r>
            <a:r>
              <a:rPr lang="ko-KR" altLang="en-US" sz="2000" dirty="0"/>
              <a:t> 확인하는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5DD77D-7922-4AFB-A3D9-640BC1C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56B8F-79E7-4429-93E3-E78BE265BEDC}"/>
              </a:ext>
            </a:extLst>
          </p:cNvPr>
          <p:cNvSpPr txBox="1"/>
          <p:nvPr/>
        </p:nvSpPr>
        <p:spPr>
          <a:xfrm>
            <a:off x="755576" y="3933056"/>
            <a:ext cx="8229600" cy="255454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import keyword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keyword.kwlist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['False', 'None', 'True', 'and', 'as', 'assert', 'async', 'await', 'break', 'class', 'continue', 'def', 'del', </a:t>
            </a:r>
          </a:p>
          <a:p>
            <a:r>
              <a:rPr lang="it-IT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'elif', 'else', 'except', 'finally', 'for', 'from', 'global', 'if', 'import', 'in', 'is', 'lambda', 'nonlocal', 'not', 'or', 'pass', 'raise', 'return', 'try', 'while', 'with', 'yield']</a:t>
            </a:r>
          </a:p>
        </p:txBody>
      </p:sp>
    </p:spTree>
    <p:extLst>
      <p:ext uri="{BB962C8B-B14F-4D97-AF65-F5344CB8AC3E}">
        <p14:creationId xmlns:p14="http://schemas.microsoft.com/office/powerpoint/2010/main" val="149081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F8A0D1-BBC9-4497-9B88-BF2A2E45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변수의 이름을 지을 때는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변수의 역할을 가장 잘 설명</a:t>
            </a:r>
            <a:r>
              <a:rPr lang="ko-KR" altLang="en-US" dirty="0"/>
              <a:t>하는 이름을 지어야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좋은 변수 이름은 전체 프로그램을 읽기 쉽게 만들고</a:t>
            </a:r>
            <a:r>
              <a:rPr lang="en-US" altLang="ko-KR" dirty="0"/>
              <a:t> </a:t>
            </a:r>
            <a:r>
              <a:rPr lang="ko-KR" altLang="en-US" dirty="0"/>
              <a:t>반대로 고민없이 즉흥적으로 지은 이름은 나중에 프로그램을 다시 읽기가 아주 </a:t>
            </a:r>
            <a:r>
              <a:rPr lang="ko-KR" altLang="en-US" dirty="0" err="1"/>
              <a:t>힘들어짐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예를 들어 키를 저장하는 변수라면</a:t>
            </a:r>
            <a:endParaRPr lang="en-US" altLang="ko-KR" dirty="0"/>
          </a:p>
          <a:p>
            <a:pPr lvl="1"/>
            <a:r>
              <a:rPr lang="en-US" altLang="ko-KR" dirty="0"/>
              <a:t>a = 176.2            </a:t>
            </a:r>
            <a:r>
              <a:rPr lang="en-US" altLang="ko-KR" dirty="0">
                <a:sym typeface="Wingdings" panose="05000000000000000000" pitchFamily="2" charset="2"/>
              </a:rPr>
              <a:t>   </a:t>
            </a:r>
            <a:r>
              <a:rPr lang="ko-KR" altLang="en-US" dirty="0"/>
              <a:t>되긴 하지만 안 좋음</a:t>
            </a:r>
            <a:endParaRPr lang="en-US" altLang="ko-KR" dirty="0"/>
          </a:p>
          <a:p>
            <a:pPr lvl="1"/>
            <a:r>
              <a:rPr lang="en-US" altLang="ko-KR" dirty="0"/>
              <a:t>height = 176.2    </a:t>
            </a:r>
            <a:r>
              <a:rPr lang="en-US" altLang="ko-KR" dirty="0">
                <a:sym typeface="Wingdings" panose="05000000000000000000" pitchFamily="2" charset="2"/>
              </a:rPr>
              <a:t>   </a:t>
            </a:r>
            <a:r>
              <a:rPr lang="ko-KR" altLang="en-US" dirty="0">
                <a:sym typeface="Wingdings" panose="05000000000000000000" pitchFamily="2" charset="2"/>
              </a:rPr>
              <a:t>명확하지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/>
              <a:t>굿</a:t>
            </a:r>
            <a:r>
              <a:rPr lang="en-US" altLang="ko-KR" dirty="0"/>
              <a:t>!!!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A914CA-0DA9-4F76-9EDD-AF24D9E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변수명은 어떻게 하는게 좋은가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5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536EF2-9A64-42BF-B25B-B989C6EB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5030019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다음의 변수명에서 사용 불가능한 것을 찾아보고 왜 안되는지 생각해보자</a:t>
            </a:r>
            <a:r>
              <a:rPr lang="en-US" altLang="ko-KR" dirty="0"/>
              <a:t>.</a:t>
            </a:r>
          </a:p>
          <a:p>
            <a:pPr marL="393192" lvl="1" indent="0">
              <a:buNone/>
            </a:pPr>
            <a:r>
              <a:rPr lang="en-US" altLang="ko-KR" dirty="0"/>
              <a:t>1) speed = 100</a:t>
            </a:r>
          </a:p>
          <a:p>
            <a:pPr marL="393192" lvl="1" indent="0">
              <a:buNone/>
            </a:pPr>
            <a:r>
              <a:rPr lang="en-US" altLang="ko-KR" dirty="0"/>
              <a:t>2) </a:t>
            </a:r>
            <a:r>
              <a:rPr lang="en-US" altLang="ko-KR" dirty="0" err="1"/>
              <a:t>my_height</a:t>
            </a:r>
            <a:r>
              <a:rPr lang="en-US" altLang="ko-KR" dirty="0"/>
              <a:t> =180</a:t>
            </a:r>
          </a:p>
          <a:p>
            <a:pPr marL="393192" lvl="1" indent="0">
              <a:buNone/>
            </a:pPr>
            <a:r>
              <a:rPr lang="en-US" altLang="ko-KR" dirty="0"/>
              <a:t>3) </a:t>
            </a:r>
            <a:r>
              <a:rPr lang="en-US" altLang="ko-KR" dirty="0" err="1"/>
              <a:t>one+two</a:t>
            </a:r>
            <a:r>
              <a:rPr lang="en-US" altLang="ko-KR" dirty="0"/>
              <a:t> = 3</a:t>
            </a:r>
          </a:p>
          <a:p>
            <a:pPr marL="393192" lvl="1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원주율 </a:t>
            </a:r>
            <a:r>
              <a:rPr lang="en-US" altLang="ko-KR" dirty="0"/>
              <a:t>= 3.14</a:t>
            </a:r>
          </a:p>
          <a:p>
            <a:pPr marL="393192" lvl="1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나의 키 </a:t>
            </a:r>
            <a:r>
              <a:rPr lang="en-US" altLang="ko-KR" dirty="0"/>
              <a:t>= 175</a:t>
            </a:r>
          </a:p>
          <a:p>
            <a:pPr marL="393192" lvl="1" indent="0">
              <a:buNone/>
            </a:pPr>
            <a:r>
              <a:rPr lang="en-US" altLang="ko-KR" dirty="0"/>
              <a:t>6) for = 20</a:t>
            </a:r>
          </a:p>
          <a:p>
            <a:pPr marL="393192" lvl="1" indent="0">
              <a:buNone/>
            </a:pPr>
            <a:r>
              <a:rPr lang="en-US" altLang="ko-KR" dirty="0"/>
              <a:t>7) </a:t>
            </a:r>
            <a:r>
              <a:rPr lang="en-US" altLang="ko-KR" dirty="0" err="1"/>
              <a:t>new_score</a:t>
            </a:r>
            <a:r>
              <a:rPr lang="en-US" altLang="ko-KR" dirty="0"/>
              <a:t> = 100</a:t>
            </a:r>
          </a:p>
          <a:p>
            <a:pPr marL="393192" lvl="1" indent="0">
              <a:buNone/>
            </a:pPr>
            <a:r>
              <a:rPr lang="en-US" altLang="ko-KR" dirty="0"/>
              <a:t>8) 1st_prize = gold</a:t>
            </a:r>
          </a:p>
          <a:p>
            <a:pPr marL="393192" lvl="1" indent="0">
              <a:buNone/>
            </a:pPr>
            <a:r>
              <a:rPr lang="en-US" altLang="ko-KR" dirty="0"/>
              <a:t>9) global = 100</a:t>
            </a:r>
          </a:p>
          <a:p>
            <a:pPr marL="393192" lvl="1" indent="0">
              <a:buNone/>
            </a:pPr>
            <a:r>
              <a:rPr lang="en-US" altLang="ko-KR" dirty="0"/>
              <a:t>10) </a:t>
            </a:r>
            <a:r>
              <a:rPr lang="en-US" altLang="ko-KR" dirty="0" err="1"/>
              <a:t>name&amp;no</a:t>
            </a:r>
            <a:r>
              <a:rPr lang="en-US" altLang="ko-KR" dirty="0"/>
              <a:t> = ‘Kim20’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26DCA1-FB28-40B9-8D1E-97367461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F3ADE1-0971-4C18-B7A8-FC7CBB99C1C6}"/>
              </a:ext>
            </a:extLst>
          </p:cNvPr>
          <p:cNvSpPr/>
          <p:nvPr/>
        </p:nvSpPr>
        <p:spPr>
          <a:xfrm>
            <a:off x="5868144" y="5229200"/>
            <a:ext cx="2135521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안되는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3, 5, 6, 8, 9, 10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8EA5D1-BF37-451C-93B7-D88416AD4742}"/>
              </a:ext>
            </a:extLst>
          </p:cNvPr>
          <p:cNvSpPr/>
          <p:nvPr/>
        </p:nvSpPr>
        <p:spPr>
          <a:xfrm>
            <a:off x="5580112" y="5230341"/>
            <a:ext cx="2592288" cy="98659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23345F-8308-49E8-9A1E-2BDEBEA4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코드 배치</a:t>
            </a:r>
            <a:endParaRPr lang="en-US" altLang="ko-KR" dirty="0"/>
          </a:p>
          <a:p>
            <a:pPr lvl="1" fontAlgn="base"/>
            <a:r>
              <a:rPr lang="ko-KR" altLang="en-US" dirty="0"/>
              <a:t>들여쓰기는 공백 </a:t>
            </a:r>
            <a:r>
              <a:rPr lang="en-US" altLang="ko-KR" dirty="0"/>
              <a:t>4</a:t>
            </a:r>
            <a:r>
              <a:rPr lang="ko-KR" altLang="en-US" dirty="0"/>
              <a:t>칸을 권장한다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한 줄은 최대 </a:t>
            </a:r>
            <a:r>
              <a:rPr lang="en-US" altLang="ko-KR" dirty="0"/>
              <a:t>79</a:t>
            </a:r>
            <a:r>
              <a:rPr lang="ko-KR" altLang="en-US" dirty="0"/>
              <a:t>자까지 쓸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최상위</a:t>
            </a:r>
            <a:r>
              <a:rPr lang="en-US" altLang="ko-KR" dirty="0"/>
              <a:t>(top-level) </a:t>
            </a:r>
            <a:r>
              <a:rPr lang="ko-KR" altLang="en-US" dirty="0"/>
              <a:t>함수와 클래스 정의 사이에는 </a:t>
            </a:r>
            <a:r>
              <a:rPr lang="en-US" altLang="ko-KR" dirty="0"/>
              <a:t>2</a:t>
            </a:r>
            <a:r>
              <a:rPr lang="ko-KR" altLang="en-US" dirty="0"/>
              <a:t>줄을 띄어 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클래스 내의 메소드 정의는 위아래로 </a:t>
            </a:r>
            <a:r>
              <a:rPr lang="ko-KR" altLang="en-US" dirty="0" err="1"/>
              <a:t>줄바꿈을</a:t>
            </a:r>
            <a:r>
              <a:rPr lang="ko-KR" altLang="en-US" dirty="0"/>
              <a:t> 사용하여 구분한다</a:t>
            </a:r>
            <a:r>
              <a:rPr lang="en-US" altLang="ko-KR" dirty="0"/>
              <a:t>. </a:t>
            </a:r>
          </a:p>
          <a:p>
            <a:pPr lvl="1" fontAlgn="base"/>
            <a:endParaRPr lang="en-US" altLang="ko-KR" dirty="0"/>
          </a:p>
          <a:p>
            <a:pPr lvl="0" fontAlgn="base"/>
            <a:r>
              <a:rPr lang="ko-KR" altLang="en-US" dirty="0"/>
              <a:t>표현식과 구문에서 불필요한 공백은 피한다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0AA387-4C9C-485B-874F-385109C5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066130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참고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파이썬</a:t>
            </a:r>
            <a:r>
              <a:rPr lang="ko-KR" altLang="en-US" sz="3600" dirty="0"/>
              <a:t> 코딩을 위한 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112024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23345F-8308-49E8-9A1E-2BDEBEA4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517403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lvl="0" fontAlgn="base"/>
            <a:r>
              <a:rPr lang="ko-KR" altLang="en-US" dirty="0"/>
              <a:t>이름 지정 규칙</a:t>
            </a:r>
          </a:p>
          <a:p>
            <a:pPr lvl="1" fontAlgn="base"/>
            <a:r>
              <a:rPr lang="ko-KR" altLang="en-US" dirty="0"/>
              <a:t>변수명에서 </a:t>
            </a:r>
            <a:r>
              <a:rPr lang="en-US" altLang="ko-KR" dirty="0"/>
              <a:t>_(</a:t>
            </a:r>
            <a:r>
              <a:rPr lang="ko-KR" altLang="en-US" dirty="0"/>
              <a:t>밑줄</a:t>
            </a:r>
            <a:r>
              <a:rPr lang="en-US" altLang="ko-KR" dirty="0"/>
              <a:t>)</a:t>
            </a:r>
            <a:r>
              <a:rPr lang="ko-KR" altLang="en-US" dirty="0"/>
              <a:t>은 위치에 따라 다음과 같은 의미가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fontAlgn="base"/>
            <a:r>
              <a:rPr lang="en-US" altLang="ko-KR" dirty="0"/>
              <a:t>1</a:t>
            </a:r>
            <a:r>
              <a:rPr lang="ko-KR" altLang="en-US" dirty="0"/>
              <a:t>개의 밑줄로 시작 </a:t>
            </a:r>
            <a:r>
              <a:rPr lang="en-US" altLang="ko-KR" dirty="0"/>
              <a:t>: </a:t>
            </a:r>
            <a:r>
              <a:rPr lang="ko-KR" altLang="en-US" dirty="0"/>
              <a:t>내부적으로 사용되는 변수</a:t>
            </a:r>
          </a:p>
          <a:p>
            <a:pPr lvl="2" fontAlgn="base"/>
            <a:r>
              <a:rPr lang="en-US" altLang="ko-KR" dirty="0"/>
              <a:t>1</a:t>
            </a:r>
            <a:r>
              <a:rPr lang="ko-KR" altLang="en-US" dirty="0"/>
              <a:t>개의 밑줄로 종료 </a:t>
            </a:r>
            <a:r>
              <a:rPr lang="en-US" altLang="ko-KR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기본 키워드와 충돌을 피하려고 사용</a:t>
            </a:r>
          </a:p>
          <a:p>
            <a:pPr lvl="2" fontAlgn="base"/>
            <a:r>
              <a:rPr lang="en-US" altLang="ko-KR" dirty="0"/>
              <a:t>2</a:t>
            </a:r>
            <a:r>
              <a:rPr lang="ko-KR" altLang="en-US" dirty="0"/>
              <a:t>개의 밑줄로 시작 </a:t>
            </a:r>
            <a:r>
              <a:rPr lang="en-US" altLang="ko-KR" dirty="0"/>
              <a:t>: </a:t>
            </a:r>
            <a:r>
              <a:rPr lang="ko-KR" altLang="en-US" dirty="0"/>
              <a:t>클래스 속성으로 사용</a:t>
            </a:r>
          </a:p>
          <a:p>
            <a:pPr lvl="2" fontAlgn="base"/>
            <a:r>
              <a:rPr lang="en-US" altLang="ko-KR" dirty="0"/>
              <a:t>2</a:t>
            </a:r>
            <a:r>
              <a:rPr lang="ko-KR" altLang="en-US" dirty="0"/>
              <a:t>개의 밑줄로 종료 </a:t>
            </a:r>
            <a:r>
              <a:rPr lang="en-US" altLang="ko-KR" dirty="0"/>
              <a:t>: </a:t>
            </a:r>
            <a:r>
              <a:rPr lang="ko-KR" altLang="en-US" dirty="0"/>
              <a:t>사용자가 조정할 수 있는 네임스페이스 안의 속성</a:t>
            </a:r>
          </a:p>
          <a:p>
            <a:pPr lvl="1" fontAlgn="base"/>
            <a:r>
              <a:rPr lang="ko-KR" altLang="en-US" dirty="0"/>
              <a:t>소문자 </a:t>
            </a:r>
            <a:r>
              <a:rPr lang="en-US" altLang="ko-KR" dirty="0"/>
              <a:t>L, </a:t>
            </a:r>
            <a:r>
              <a:rPr lang="ko-KR" altLang="en-US" dirty="0"/>
              <a:t>대문자 </a:t>
            </a:r>
            <a:r>
              <a:rPr lang="en-US" altLang="ko-KR" dirty="0"/>
              <a:t>O, </a:t>
            </a:r>
            <a:r>
              <a:rPr lang="ko-KR" altLang="en-US" dirty="0"/>
              <a:t>대문자 </a:t>
            </a:r>
            <a:r>
              <a:rPr lang="en-US" altLang="ko-KR" dirty="0"/>
              <a:t>I</a:t>
            </a:r>
            <a:r>
              <a:rPr lang="ko-KR" altLang="en-US" dirty="0"/>
              <a:t>는 혼동될 수 있으므로 변수명으로 사용하지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모듈</a:t>
            </a:r>
            <a:r>
              <a:rPr lang="en-US" altLang="ko-KR" dirty="0"/>
              <a:t>(Module) </a:t>
            </a:r>
            <a:r>
              <a:rPr lang="ko-KR" altLang="en-US" dirty="0"/>
              <a:t>명은 짧은 소문자로 구성되며 필요하다면 밑줄로 나눈다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클래스명은 </a:t>
            </a:r>
            <a:r>
              <a:rPr lang="ko-KR" altLang="en-US" dirty="0" err="1"/>
              <a:t>카멜케이스</a:t>
            </a:r>
            <a:r>
              <a:rPr lang="en-US" altLang="ko-KR" dirty="0"/>
              <a:t>(CamelCase)</a:t>
            </a:r>
            <a:r>
              <a:rPr lang="ko-KR" altLang="en-US" dirty="0"/>
              <a:t>로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ko-KR" altLang="en-US" dirty="0"/>
              <a:t>함수명은 소문자로 구성하되 필요하면 밑줄로 나눈다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는 모듈 단위에서만 정의하며 모두 대문자에 필요하다면 밑줄로 나눈다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0AA387-4C9C-485B-874F-385109C5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066130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참고</a:t>
            </a:r>
            <a:r>
              <a:rPr lang="en-US" altLang="ko-KR" sz="3600" dirty="0"/>
              <a:t>: </a:t>
            </a:r>
            <a:r>
              <a:rPr lang="ko-KR" altLang="en-US" sz="3600" dirty="0" err="1"/>
              <a:t>파이썬</a:t>
            </a:r>
            <a:r>
              <a:rPr lang="ko-KR" altLang="en-US" sz="3600" dirty="0"/>
              <a:t> 코딩을 위한 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2342313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5604AF-F28E-4355-B12B-4261DF0D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07288" cy="4525963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>
                <a:latin typeface="+mn-ea"/>
              </a:rPr>
              <a:t>함수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변수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lowercase_underscore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my_score</a:t>
            </a:r>
            <a:r>
              <a:rPr lang="en-US" altLang="ko-KR" sz="2000" dirty="0">
                <a:latin typeface="+mn-ea"/>
              </a:rPr>
              <a:t> </a:t>
            </a:r>
            <a:endParaRPr lang="ko-KR" altLang="en-US" sz="2000" dirty="0">
              <a:latin typeface="+mn-ea"/>
            </a:endParaRPr>
          </a:p>
          <a:p>
            <a:pPr fontAlgn="base"/>
            <a:r>
              <a:rPr lang="ko-KR" altLang="en-US" sz="2000" dirty="0">
                <a:latin typeface="+mn-ea"/>
              </a:rPr>
              <a:t>상수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ALL_CAPS</a:t>
            </a:r>
            <a:r>
              <a:rPr lang="en-US" altLang="ko-KR" sz="2000" dirty="0">
                <a:latin typeface="+mn-ea"/>
              </a:rPr>
              <a:t>, PI</a:t>
            </a: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000" dirty="0">
                <a:latin typeface="+mn-ea"/>
              </a:rPr>
              <a:t>클래스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CapitalizeWord</a:t>
            </a:r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000" dirty="0">
                <a:latin typeface="+mn-ea"/>
              </a:rPr>
              <a:t>보호</a:t>
            </a:r>
            <a:r>
              <a:rPr lang="en-US" altLang="ko-KR" sz="2000" dirty="0">
                <a:latin typeface="+mn-ea"/>
              </a:rPr>
              <a:t>(protected) </a:t>
            </a:r>
            <a:r>
              <a:rPr lang="ko-KR" altLang="en-US" sz="2000" dirty="0">
                <a:latin typeface="+mn-ea"/>
              </a:rPr>
              <a:t>인스턴스 속성 </a:t>
            </a:r>
            <a:r>
              <a:rPr lang="en-US" altLang="ko-KR" sz="2000" dirty="0">
                <a:latin typeface="+mn-ea"/>
              </a:rPr>
              <a:t>: _</a:t>
            </a:r>
            <a:r>
              <a:rPr lang="en-US" altLang="ko-KR" sz="2000" dirty="0" err="1">
                <a:latin typeface="+mn-ea"/>
              </a:rPr>
              <a:t>leading_underscore</a:t>
            </a:r>
            <a:endParaRPr lang="ko-KR" altLang="en-US" sz="2000" dirty="0">
              <a:latin typeface="+mn-ea"/>
            </a:endParaRPr>
          </a:p>
          <a:p>
            <a:pPr fontAlgn="base"/>
            <a:r>
              <a:rPr lang="ko-KR" altLang="en-US" sz="2000" dirty="0">
                <a:latin typeface="+mn-ea"/>
              </a:rPr>
              <a:t>비공개</a:t>
            </a:r>
            <a:r>
              <a:rPr lang="en-US" altLang="ko-KR" sz="2000" dirty="0">
                <a:latin typeface="+mn-ea"/>
              </a:rPr>
              <a:t>(private) </a:t>
            </a:r>
            <a:r>
              <a:rPr lang="ko-KR" altLang="en-US" sz="2000" dirty="0">
                <a:latin typeface="+mn-ea"/>
              </a:rPr>
              <a:t>인스턴스 속성 </a:t>
            </a:r>
            <a:r>
              <a:rPr lang="en-US" altLang="ko-KR" sz="2000" dirty="0">
                <a:latin typeface="+mn-ea"/>
              </a:rPr>
              <a:t>: __</a:t>
            </a:r>
            <a:r>
              <a:rPr lang="en-US" altLang="ko-KR" sz="2000" dirty="0" err="1">
                <a:latin typeface="+mn-ea"/>
              </a:rPr>
              <a:t>double_leading_undersocre</a:t>
            </a:r>
            <a:endParaRPr lang="ko-KR" altLang="en-US" sz="2000" dirty="0">
              <a:latin typeface="+mn-ea"/>
            </a:endParaRPr>
          </a:p>
          <a:p>
            <a:pPr fontAlgn="base"/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B24E2B-CA75-4550-8FFA-EB9F4155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136254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5636" y="2636912"/>
            <a:ext cx="655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자료형</a:t>
            </a:r>
          </a:p>
        </p:txBody>
      </p:sp>
    </p:spTree>
    <p:extLst>
      <p:ext uri="{BB962C8B-B14F-4D97-AF65-F5344CB8AC3E}">
        <p14:creationId xmlns:p14="http://schemas.microsoft.com/office/powerpoint/2010/main" val="4248454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D52A10-27FB-4626-AD29-3E1C1A3E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변수에 저장되는 데이터의 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자료형에는 여러 가지 종류가 있다</a:t>
            </a:r>
            <a:r>
              <a:rPr lang="en-US" altLang="ko-KR" dirty="0"/>
              <a:t>. </a:t>
            </a:r>
            <a:r>
              <a:rPr lang="ko-KR" altLang="en-US" dirty="0"/>
              <a:t>크기도 다름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6F6479-7D39-411F-98A4-3F25FD21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99BA502-FEDF-4A0C-9069-5560E4CBA459}"/>
              </a:ext>
            </a:extLst>
          </p:cNvPr>
          <p:cNvSpPr/>
          <p:nvPr/>
        </p:nvSpPr>
        <p:spPr>
          <a:xfrm>
            <a:off x="1503129" y="3570290"/>
            <a:ext cx="1008112" cy="1107705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215F4398-EFDE-4997-866A-94B0C103B6BF}"/>
              </a:ext>
            </a:extLst>
          </p:cNvPr>
          <p:cNvSpPr/>
          <p:nvPr/>
        </p:nvSpPr>
        <p:spPr>
          <a:xfrm>
            <a:off x="3375337" y="3138242"/>
            <a:ext cx="1484695" cy="1618082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FDAEDC06-A091-43E8-BA5D-5C109F048D67}"/>
              </a:ext>
            </a:extLst>
          </p:cNvPr>
          <p:cNvSpPr/>
          <p:nvPr/>
        </p:nvSpPr>
        <p:spPr>
          <a:xfrm>
            <a:off x="5724128" y="2708920"/>
            <a:ext cx="1878626" cy="2047404"/>
          </a:xfrm>
          <a:prstGeom prst="cub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66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F8B3B5-58E6-4A53-BA84-F7CF11D5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종류 </a:t>
            </a:r>
            <a:r>
              <a:rPr lang="en-US" altLang="ko-KR" dirty="0"/>
              <a:t>(Data Type) </a:t>
            </a:r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기본 자료형은 </a:t>
            </a:r>
            <a:r>
              <a:rPr lang="en-US" altLang="ko-KR" dirty="0"/>
              <a:t>4</a:t>
            </a:r>
            <a:r>
              <a:rPr lang="ko-KR" altLang="en-US" dirty="0"/>
              <a:t>가지 종류가 있다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DDF39-6129-4E84-8599-2D10B005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95CDDC-F746-4F78-9398-6B4A859354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9672" y="2924944"/>
          <a:ext cx="6096000" cy="239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950463357"/>
                    </a:ext>
                  </a:extLst>
                </a:gridCol>
                <a:gridCol w="3647728">
                  <a:extLst>
                    <a:ext uri="{9D8B030D-6E8A-4147-A177-3AD203B41FA5}">
                      <a16:colId xmlns:a16="http://schemas.microsoft.com/office/drawing/2014/main" val="1255301576"/>
                    </a:ext>
                  </a:extLst>
                </a:gridCol>
              </a:tblGrid>
              <a:tr h="478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117296"/>
                  </a:ext>
                </a:extLst>
              </a:tr>
              <a:tr h="478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정수</a:t>
                      </a:r>
                      <a:r>
                        <a:rPr lang="en-US" altLang="ko-KR" dirty="0"/>
                        <a:t>(int)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…, -3, -2, -1, 0, 1, 2, 3,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29153"/>
                  </a:ext>
                </a:extLst>
              </a:tr>
              <a:tr h="478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  <a:r>
                        <a:rPr lang="en-US" altLang="ko-KR" dirty="0"/>
                        <a:t>(float)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3.14, 4.28, 0.01, 123.432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533972"/>
                  </a:ext>
                </a:extLst>
              </a:tr>
              <a:tr h="478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  <a:r>
                        <a:rPr lang="en-US" altLang="ko-KR" dirty="0"/>
                        <a:t>(str)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‘Hello World’, ‘123’, “Hi”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475443"/>
                  </a:ext>
                </a:extLst>
              </a:tr>
              <a:tr h="478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부울형</a:t>
                      </a:r>
                      <a:r>
                        <a:rPr lang="en-US" altLang="ko-KR" dirty="0"/>
                        <a:t>(bool)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True, False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8619"/>
                  </a:ext>
                </a:extLst>
              </a:tr>
            </a:tbl>
          </a:graphicData>
        </a:graphic>
      </p:graphicFrame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E877FDFD-D84B-49CC-8FBC-46E715BB5C81}"/>
              </a:ext>
            </a:extLst>
          </p:cNvPr>
          <p:cNvSpPr/>
          <p:nvPr/>
        </p:nvSpPr>
        <p:spPr>
          <a:xfrm>
            <a:off x="5436096" y="5877272"/>
            <a:ext cx="3528392" cy="836712"/>
          </a:xfrm>
          <a:prstGeom prst="wedgeRoundRectCallout">
            <a:avLst>
              <a:gd name="adj1" fmla="val 13451"/>
              <a:gd name="adj2" fmla="val -8414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기본형 외에 집합형 자료형은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뒷부분에서 공부한다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4573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E5DE2E-EA22-41BB-9117-9C685140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변수는 어떤 종류의 자료형도 저장이 가능</a:t>
            </a:r>
            <a:endParaRPr lang="en-US" altLang="ko-KR" dirty="0"/>
          </a:p>
          <a:p>
            <a:pPr lvl="1"/>
            <a:r>
              <a:rPr lang="ko-KR" altLang="en-US" dirty="0"/>
              <a:t>다른 언어는 변수를 선언할 때 자료형을 결정하고 반드시 같은 자료형 데이터만 저장이 가능함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3BE101-1934-4540-A442-9FF421B8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D5F93-998A-41BE-83BB-ED081E86B797}"/>
              </a:ext>
            </a:extLst>
          </p:cNvPr>
          <p:cNvSpPr txBox="1"/>
          <p:nvPr/>
        </p:nvSpPr>
        <p:spPr>
          <a:xfrm>
            <a:off x="662394" y="3567699"/>
            <a:ext cx="8007191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100     #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을 변수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가 저장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3.14    # 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변수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가 저장하는 값이 실수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3.14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로 바뀜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3.14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04220535-87E5-4615-B0B1-BCC08A4C1E1D}"/>
              </a:ext>
            </a:extLst>
          </p:cNvPr>
          <p:cNvSpPr/>
          <p:nvPr/>
        </p:nvSpPr>
        <p:spPr>
          <a:xfrm>
            <a:off x="4932040" y="5633267"/>
            <a:ext cx="3960440" cy="509091"/>
          </a:xfrm>
          <a:prstGeom prst="wedgeRoundRectCallout">
            <a:avLst>
              <a:gd name="adj1" fmla="val 18021"/>
              <a:gd name="adj2" fmla="val -10691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파이썬의</a:t>
            </a:r>
            <a:r>
              <a:rPr lang="ko-KR" altLang="en-US" dirty="0">
                <a:sym typeface="Wingdings" panose="05000000000000000000" pitchFamily="2" charset="2"/>
              </a:rPr>
              <a:t> 상당히 편한 장점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26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변수의 개념과 기본 자료형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5"/>
            <a:ext cx="5299075" cy="2305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변수의 개념 이해하기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변수 선언하고 사용해보기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자료형 이해하기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정수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실수 자료형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문자형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부울형</a:t>
            </a:r>
            <a:r>
              <a:rPr lang="ko-KR" altLang="en-US" sz="2000" dirty="0">
                <a:latin typeface="+mn-ea"/>
              </a:rPr>
              <a:t> 자료형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973580-F97C-49FB-9D4F-BA6B0414E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type()</a:t>
            </a:r>
            <a:r>
              <a:rPr lang="ko-KR" altLang="en-US" dirty="0"/>
              <a:t>에 변수를 넣으면 자료형이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884C23-6606-4E5C-B519-ACA09B67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변수의 자료형 알아내기 </a:t>
            </a:r>
            <a:r>
              <a:rPr lang="en-US" altLang="ko-KR" dirty="0"/>
              <a:t>: type()</a:t>
            </a:r>
            <a:r>
              <a:rPr lang="ko-KR" altLang="en-US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BC9FF-7E81-4F0D-B92A-04A4E5CB8652}"/>
              </a:ext>
            </a:extLst>
          </p:cNvPr>
          <p:cNvSpPr txBox="1"/>
          <p:nvPr/>
        </p:nvSpPr>
        <p:spPr>
          <a:xfrm>
            <a:off x="665520" y="2644794"/>
            <a:ext cx="8007191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10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'Hello 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type(x)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'int'&gt;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type(y)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1136661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7B9507-9A9A-4446-9666-4D65965E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(Integer, int)</a:t>
            </a:r>
          </a:p>
          <a:p>
            <a:pPr lvl="1"/>
            <a:r>
              <a:rPr lang="ko-KR" altLang="en-US" dirty="0"/>
              <a:t>자연수를 포함해 양의 정수</a:t>
            </a:r>
            <a:r>
              <a:rPr lang="en-US" altLang="ko-KR" dirty="0"/>
              <a:t>, </a:t>
            </a:r>
            <a:r>
              <a:rPr lang="ko-KR" altLang="en-US" dirty="0"/>
              <a:t>음의 정수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의 값을 소수점 없이 입력된 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사람은 </a:t>
            </a:r>
            <a:r>
              <a:rPr lang="en-US" altLang="ko-KR" dirty="0"/>
              <a:t>10</a:t>
            </a:r>
            <a:r>
              <a:rPr lang="ko-KR" altLang="en-US" dirty="0"/>
              <a:t>진수를 사용하지만</a:t>
            </a:r>
            <a:r>
              <a:rPr lang="en-US" altLang="ko-KR" dirty="0"/>
              <a:t>, </a:t>
            </a:r>
            <a:r>
              <a:rPr lang="ko-KR" altLang="en-US" dirty="0"/>
              <a:t>컴퓨터 내부적으로는 </a:t>
            </a:r>
            <a:r>
              <a:rPr lang="en-US" altLang="ko-KR" dirty="0"/>
              <a:t>0, 1 </a:t>
            </a:r>
            <a:r>
              <a:rPr lang="ko-KR" altLang="en-US" dirty="0"/>
              <a:t>밖에 없는 </a:t>
            </a:r>
            <a:r>
              <a:rPr lang="en-US" altLang="ko-KR" dirty="0"/>
              <a:t>2</a:t>
            </a:r>
            <a:r>
              <a:rPr lang="ko-KR" altLang="en-US" dirty="0"/>
              <a:t>진수를 사용하기 때문에</a:t>
            </a:r>
            <a:r>
              <a:rPr lang="en-US" altLang="ko-KR" dirty="0"/>
              <a:t>, 2</a:t>
            </a:r>
            <a:r>
              <a:rPr lang="ko-KR" altLang="en-US" dirty="0"/>
              <a:t>진수를 숫자 </a:t>
            </a:r>
            <a:r>
              <a:rPr lang="en-US" altLang="ko-KR" dirty="0"/>
              <a:t>3</a:t>
            </a:r>
            <a:r>
              <a:rPr lang="ko-KR" altLang="en-US" dirty="0"/>
              <a:t>개씩 묶어서 표현하는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 숫자 </a:t>
            </a:r>
            <a:r>
              <a:rPr lang="en-US" altLang="ko-KR" dirty="0"/>
              <a:t>4</a:t>
            </a:r>
            <a:r>
              <a:rPr lang="ko-KR" altLang="en-US" dirty="0"/>
              <a:t>개씩 묶어서 표현하는 </a:t>
            </a:r>
            <a:r>
              <a:rPr lang="en-US" altLang="ko-KR" dirty="0"/>
              <a:t>16</a:t>
            </a:r>
            <a:r>
              <a:rPr lang="ko-KR" altLang="en-US" dirty="0"/>
              <a:t>진수를 사용하는 일도 종종 있다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39319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>
                <a:sym typeface="Wingdings" panose="05000000000000000000" pitchFamily="2" charset="2"/>
              </a:rPr>
              <a:t>모두 표기 방법만 다른 정수</a:t>
            </a:r>
            <a:r>
              <a:rPr lang="en-US" altLang="ko-KR" dirty="0">
                <a:sym typeface="Wingdings" panose="05000000000000000000" pitchFamily="2" charset="2"/>
              </a:rPr>
              <a:t>!!!</a:t>
            </a:r>
            <a:endParaRPr lang="en-US" altLang="ko-KR" dirty="0"/>
          </a:p>
          <a:p>
            <a:pPr marL="630936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D7B815-9338-470B-B7E3-0BB37EE2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</p:spTree>
    <p:extLst>
      <p:ext uri="{BB962C8B-B14F-4D97-AF65-F5344CB8AC3E}">
        <p14:creationId xmlns:p14="http://schemas.microsoft.com/office/powerpoint/2010/main" val="161161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D810D3-A3BC-40D1-BB5C-65BDF63C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진수 데이터 타입</a:t>
            </a:r>
            <a:r>
              <a:rPr lang="en-US" altLang="ko-KR" dirty="0"/>
              <a:t>(decimal)</a:t>
            </a:r>
          </a:p>
          <a:p>
            <a:pPr lvl="1"/>
            <a:r>
              <a:rPr lang="ko-KR" altLang="en-US" dirty="0"/>
              <a:t>우리가 이제까지 사용했던 일반적인 정수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54252-B741-4E9E-A2D7-4999FFC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BE08-2CEE-4EC9-89E0-6F4578E32952}"/>
              </a:ext>
            </a:extLst>
          </p:cNvPr>
          <p:cNvSpPr txBox="1"/>
          <p:nvPr/>
        </p:nvSpPr>
        <p:spPr>
          <a:xfrm>
            <a:off x="674673" y="3140968"/>
            <a:ext cx="8007191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123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-178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'int'&gt;</a:t>
            </a:r>
          </a:p>
        </p:txBody>
      </p:sp>
    </p:spTree>
    <p:extLst>
      <p:ext uri="{BB962C8B-B14F-4D97-AF65-F5344CB8AC3E}">
        <p14:creationId xmlns:p14="http://schemas.microsoft.com/office/powerpoint/2010/main" val="4065030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D810D3-A3BC-40D1-BB5C-65BDF63C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데이터 타입</a:t>
            </a:r>
            <a:r>
              <a:rPr lang="en-US" altLang="ko-KR" dirty="0"/>
              <a:t>(hexadecimal)</a:t>
            </a:r>
          </a:p>
          <a:p>
            <a:pPr lvl="1"/>
            <a:r>
              <a:rPr lang="ko-KR" altLang="en-US" dirty="0"/>
              <a:t>숫자 앞에 숫자 </a:t>
            </a:r>
            <a:r>
              <a:rPr lang="en-US" altLang="ko-KR" dirty="0"/>
              <a:t>0</a:t>
            </a:r>
            <a:r>
              <a:rPr lang="ko-KR" altLang="en-US" dirty="0"/>
              <a:t>과 알파벳 </a:t>
            </a:r>
            <a:r>
              <a:rPr lang="en-US" altLang="ko-KR" dirty="0"/>
              <a:t>x</a:t>
            </a:r>
            <a:r>
              <a:rPr lang="ko-KR" altLang="en-US" dirty="0"/>
              <a:t>를 붙여 </a:t>
            </a:r>
            <a:r>
              <a:rPr lang="en-US" altLang="ko-KR" dirty="0">
                <a:solidFill>
                  <a:srgbClr val="FF0000"/>
                </a:solidFill>
              </a:rPr>
              <a:t>0x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0X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54252-B741-4E9E-A2D7-4999FFC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BE08-2CEE-4EC9-89E0-6F4578E32952}"/>
              </a:ext>
            </a:extLst>
          </p:cNvPr>
          <p:cNvSpPr txBox="1"/>
          <p:nvPr/>
        </p:nvSpPr>
        <p:spPr>
          <a:xfrm>
            <a:off x="674673" y="3140968"/>
            <a:ext cx="8007191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0xFA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250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9FA9A8F-170D-476C-971E-EBB1C101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18025"/>
            <a:ext cx="4797828" cy="206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DF888D2F-C556-4F14-A2AC-C692D3BEF4CF}"/>
              </a:ext>
            </a:extLst>
          </p:cNvPr>
          <p:cNvSpPr/>
          <p:nvPr/>
        </p:nvSpPr>
        <p:spPr>
          <a:xfrm>
            <a:off x="2915816" y="3429000"/>
            <a:ext cx="4608512" cy="509091"/>
          </a:xfrm>
          <a:prstGeom prst="wedgeRoundRectCallout">
            <a:avLst>
              <a:gd name="adj1" fmla="val -55433"/>
              <a:gd name="adj2" fmla="val 3902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변수 값 확인은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진수로 변화되어 출력됨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6724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D810D3-A3BC-40D1-BB5C-65BDF63C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진수 데이터 타입</a:t>
            </a:r>
            <a:r>
              <a:rPr lang="en-US" altLang="ko-KR" dirty="0"/>
              <a:t>(octal)</a:t>
            </a:r>
          </a:p>
          <a:p>
            <a:pPr lvl="1"/>
            <a:r>
              <a:rPr lang="ko-KR" altLang="en-US" dirty="0"/>
              <a:t>숫자 앞에 숫자 </a:t>
            </a:r>
            <a:r>
              <a:rPr lang="en-US" altLang="ko-KR" dirty="0"/>
              <a:t>0</a:t>
            </a:r>
            <a:r>
              <a:rPr lang="ko-KR" altLang="en-US" dirty="0"/>
              <a:t>과 알파벳 </a:t>
            </a:r>
            <a:r>
              <a:rPr lang="en-US" altLang="ko-KR" dirty="0"/>
              <a:t>o</a:t>
            </a:r>
            <a:r>
              <a:rPr lang="ko-KR" altLang="en-US" dirty="0"/>
              <a:t>를 붙여 </a:t>
            </a:r>
            <a:r>
              <a:rPr lang="en-US" altLang="ko-KR" dirty="0">
                <a:solidFill>
                  <a:srgbClr val="FF0000"/>
                </a:solidFill>
              </a:rPr>
              <a:t>0o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0O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54252-B741-4E9E-A2D7-4999FFC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BE08-2CEE-4EC9-89E0-6F4578E32952}"/>
              </a:ext>
            </a:extLst>
          </p:cNvPr>
          <p:cNvSpPr txBox="1"/>
          <p:nvPr/>
        </p:nvSpPr>
        <p:spPr>
          <a:xfrm>
            <a:off x="674673" y="3140968"/>
            <a:ext cx="8007191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0o123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2404425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BD810D3-A3BC-40D1-BB5C-65BDF63C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데이터 타입</a:t>
            </a:r>
            <a:r>
              <a:rPr lang="en-US" altLang="ko-KR" dirty="0"/>
              <a:t>(binary)</a:t>
            </a:r>
          </a:p>
          <a:p>
            <a:pPr lvl="1"/>
            <a:r>
              <a:rPr lang="ko-KR" altLang="en-US" dirty="0"/>
              <a:t>숫자 앞에 숫자 </a:t>
            </a:r>
            <a:r>
              <a:rPr lang="en-US" altLang="ko-KR" dirty="0"/>
              <a:t>0</a:t>
            </a:r>
            <a:r>
              <a:rPr lang="ko-KR" altLang="en-US" dirty="0"/>
              <a:t>과 알파벳 </a:t>
            </a:r>
            <a:r>
              <a:rPr lang="en-US" altLang="ko-KR" dirty="0"/>
              <a:t>b</a:t>
            </a:r>
            <a:r>
              <a:rPr lang="ko-KR" altLang="en-US" dirty="0"/>
              <a:t>를 붙여 </a:t>
            </a:r>
            <a:r>
              <a:rPr lang="en-US" altLang="ko-KR" dirty="0">
                <a:solidFill>
                  <a:srgbClr val="FF0000"/>
                </a:solidFill>
              </a:rPr>
              <a:t>0b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0B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54252-B741-4E9E-A2D7-4999FFCC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BE08-2CEE-4EC9-89E0-6F4578E32952}"/>
              </a:ext>
            </a:extLst>
          </p:cNvPr>
          <p:cNvSpPr txBox="1"/>
          <p:nvPr/>
        </p:nvSpPr>
        <p:spPr>
          <a:xfrm>
            <a:off x="674673" y="3140968"/>
            <a:ext cx="8007191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0b0101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7273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EA674D-B811-4DCD-BE3F-51731284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실생활에서는 큰 수를 알아보기 쉽도록 세자리마다 콤마</a:t>
            </a:r>
            <a:r>
              <a:rPr lang="en-US" altLang="ko-KR" sz="2400" dirty="0"/>
              <a:t>(,)</a:t>
            </a:r>
            <a:r>
              <a:rPr lang="ko-KR" altLang="en-US" sz="2400" dirty="0"/>
              <a:t>를 붙임</a:t>
            </a:r>
            <a:endParaRPr lang="en-US" altLang="ko-KR" sz="2400" dirty="0"/>
          </a:p>
          <a:p>
            <a:pPr lvl="1"/>
            <a:r>
              <a:rPr lang="en-US" altLang="ko-KR" sz="2000" dirty="0"/>
              <a:t>Ex) 1</a:t>
            </a:r>
            <a:r>
              <a:rPr lang="ko-KR" altLang="en-US" sz="2000" dirty="0"/>
              <a:t>억  </a:t>
            </a:r>
            <a:r>
              <a:rPr lang="en-US" altLang="ko-KR" sz="2000" dirty="0">
                <a:sym typeface="Wingdings" panose="05000000000000000000" pitchFamily="2" charset="2"/>
              </a:rPr>
              <a:t>  100,000,000  </a:t>
            </a:r>
            <a:r>
              <a:rPr lang="ko-KR" altLang="en-US" sz="2000" dirty="0">
                <a:sym typeface="Wingdings" panose="05000000000000000000" pitchFamily="2" charset="2"/>
              </a:rPr>
              <a:t>으로 표기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400" dirty="0" err="1">
                <a:sym typeface="Wingdings" panose="05000000000000000000" pitchFamily="2" charset="2"/>
              </a:rPr>
              <a:t>파이썬에서는</a:t>
            </a:r>
            <a:r>
              <a:rPr lang="ko-KR" altLang="en-US" sz="2400" dirty="0">
                <a:sym typeface="Wingdings" panose="05000000000000000000" pitchFamily="2" charset="2"/>
              </a:rPr>
              <a:t> 콤마대신 밑줄</a:t>
            </a:r>
            <a:r>
              <a:rPr lang="en-US" altLang="ko-KR" sz="2400" dirty="0">
                <a:sym typeface="Wingdings" panose="05000000000000000000" pitchFamily="2" charset="2"/>
              </a:rPr>
              <a:t>(_)</a:t>
            </a:r>
            <a:r>
              <a:rPr lang="ko-KR" altLang="en-US" sz="2400" dirty="0">
                <a:sym typeface="Wingdings" panose="05000000000000000000" pitchFamily="2" charset="2"/>
              </a:rPr>
              <a:t>을 붙여 표시할 수 있다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6EE13A-5E64-4571-B807-033E881F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0F3-C114-46FB-B35A-79B0B04DB425}"/>
              </a:ext>
            </a:extLst>
          </p:cNvPr>
          <p:cNvSpPr txBox="1"/>
          <p:nvPr/>
        </p:nvSpPr>
        <p:spPr>
          <a:xfrm>
            <a:off x="568404" y="4491028"/>
            <a:ext cx="8007191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100000000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100000000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100_000_000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100000000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0A9E49AF-4144-4961-84B3-3F2B7A85CA9C}"/>
              </a:ext>
            </a:extLst>
          </p:cNvPr>
          <p:cNvSpPr/>
          <p:nvPr/>
        </p:nvSpPr>
        <p:spPr>
          <a:xfrm>
            <a:off x="3347864" y="6021288"/>
            <a:ext cx="1944216" cy="509091"/>
          </a:xfrm>
          <a:prstGeom prst="wedgeRoundRectCallout">
            <a:avLst>
              <a:gd name="adj1" fmla="val -43806"/>
              <a:gd name="adj2" fmla="val -10878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둘 다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683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578E47-1F9B-4475-9C37-277A1E7F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을 다른 숫자 앞에 넣으면 오류가 발생하므로 사용 시 유의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65A35A-6557-4C81-AEE3-493CE13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E7216-E8B0-48B0-899D-D3F303CAEDC7}"/>
              </a:ext>
            </a:extLst>
          </p:cNvPr>
          <p:cNvSpPr txBox="1"/>
          <p:nvPr/>
        </p:nvSpPr>
        <p:spPr>
          <a:xfrm>
            <a:off x="568404" y="2952146"/>
            <a:ext cx="8007191" cy="255454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5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05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05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^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leading zeros in decimal integer literals are not permitted; use an 0o prefix for octal integers </a:t>
            </a:r>
          </a:p>
        </p:txBody>
      </p:sp>
    </p:spTree>
    <p:extLst>
      <p:ext uri="{BB962C8B-B14F-4D97-AF65-F5344CB8AC3E}">
        <p14:creationId xmlns:p14="http://schemas.microsoft.com/office/powerpoint/2010/main" val="229398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868F08-E3CA-4596-AF33-B8812323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실수</a:t>
            </a:r>
            <a:r>
              <a:rPr lang="en-US" altLang="ko-KR" dirty="0"/>
              <a:t>(Floating-point, float)</a:t>
            </a:r>
          </a:p>
          <a:p>
            <a:pPr lvl="1"/>
            <a:r>
              <a:rPr lang="ko-KR" altLang="en-US" dirty="0"/>
              <a:t>소수점이 포함된 숫자를 의미</a:t>
            </a:r>
            <a:r>
              <a:rPr lang="en-US" altLang="ko-KR" dirty="0"/>
              <a:t>. </a:t>
            </a:r>
            <a:r>
              <a:rPr lang="ko-KR" altLang="en-US" dirty="0"/>
              <a:t>부동소수점 이라고도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93192" lvl="1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CA9604-E1BE-4DB2-A3A2-2C238F1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9E8B-7530-4EDF-8924-EB259A975233}"/>
              </a:ext>
            </a:extLst>
          </p:cNvPr>
          <p:cNvSpPr txBox="1"/>
          <p:nvPr/>
        </p:nvSpPr>
        <p:spPr>
          <a:xfrm>
            <a:off x="674673" y="3140968"/>
            <a:ext cx="8007191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1.2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-3.45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2621414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A11A6E-F50B-49ED-BFC8-026C26E4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 dirty="0"/>
              <a:t>컴퓨터식 지수 표현 방식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	3.23E8   </a:t>
            </a:r>
            <a:r>
              <a:rPr lang="en-US" altLang="ko-KR" dirty="0">
                <a:sym typeface="Wingdings" panose="05000000000000000000" pitchFamily="2" charset="2"/>
              </a:rPr>
              <a:t>   3.23*10</a:t>
            </a:r>
            <a:r>
              <a:rPr lang="en-US" altLang="ko-KR" baseline="30000" dirty="0">
                <a:sym typeface="Wingdings" panose="05000000000000000000" pitchFamily="2" charset="2"/>
              </a:rPr>
              <a:t>8</a:t>
            </a:r>
          </a:p>
          <a:p>
            <a:pPr marL="393192" lvl="1" indent="0">
              <a:buNone/>
            </a:pPr>
            <a:r>
              <a:rPr lang="en-US" altLang="ko-KR" dirty="0"/>
              <a:t>	23e-10  </a:t>
            </a:r>
            <a:r>
              <a:rPr lang="en-US" altLang="ko-KR" dirty="0">
                <a:sym typeface="Wingdings" panose="05000000000000000000" pitchFamily="2" charset="2"/>
              </a:rPr>
              <a:t>   23*10</a:t>
            </a:r>
            <a:r>
              <a:rPr lang="en-US" altLang="ko-KR" baseline="30000" dirty="0">
                <a:sym typeface="Wingdings" panose="05000000000000000000" pitchFamily="2" charset="2"/>
              </a:rPr>
              <a:t>-10</a:t>
            </a:r>
            <a:endParaRPr lang="en-US" altLang="ko-KR" baseline="30000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en-US" altLang="ko-KR" baseline="30000" dirty="0">
                <a:sym typeface="Wingdings" panose="05000000000000000000" pitchFamily="2" charset="2"/>
              </a:rPr>
              <a:t>    </a:t>
            </a:r>
          </a:p>
          <a:p>
            <a:pPr marL="393192" lvl="1" indent="0">
              <a:buNone/>
            </a:pPr>
            <a:endParaRPr lang="ko-KR" altLang="en-US" baseline="30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811939-3310-4FA2-B2D2-AC96C3C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4B3B8-1A6E-438E-BC90-40D3D01AD8CA}"/>
              </a:ext>
            </a:extLst>
          </p:cNvPr>
          <p:cNvSpPr txBox="1"/>
          <p:nvPr/>
        </p:nvSpPr>
        <p:spPr>
          <a:xfrm>
            <a:off x="679609" y="3623021"/>
            <a:ext cx="8007191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3.23E8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323000000.0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 = 23e-10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c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2.3e-09</a:t>
            </a:r>
          </a:p>
        </p:txBody>
      </p:sp>
    </p:spTree>
    <p:extLst>
      <p:ext uri="{BB962C8B-B14F-4D97-AF65-F5344CB8AC3E}">
        <p14:creationId xmlns:p14="http://schemas.microsoft.com/office/powerpoint/2010/main" val="44446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5636" y="2636912"/>
            <a:ext cx="655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변수의 개념</a:t>
            </a:r>
          </a:p>
        </p:txBody>
      </p:sp>
    </p:spTree>
    <p:extLst>
      <p:ext uri="{BB962C8B-B14F-4D97-AF65-F5344CB8AC3E}">
        <p14:creationId xmlns:p14="http://schemas.microsoft.com/office/powerpoint/2010/main" val="4115884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0D66C0-317D-410E-BB7A-4110D5E7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(String, str)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숫자 등으로 구성된 문자들의 집합으로 큰따옴표</a:t>
            </a:r>
            <a:r>
              <a:rPr lang="en-US" altLang="ko-KR" dirty="0"/>
              <a:t>(“)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작은따옴표</a:t>
            </a:r>
            <a:r>
              <a:rPr lang="en-US" altLang="ko-KR" dirty="0"/>
              <a:t>(;)</a:t>
            </a:r>
            <a:r>
              <a:rPr lang="ko-KR" altLang="en-US" dirty="0"/>
              <a:t>로 둘러싸서 표현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EBAF0C-15B8-4051-8DA0-5A4D43EF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3ED23-DB5D-4A9E-B475-CDFBD5A45722}"/>
              </a:ext>
            </a:extLst>
          </p:cNvPr>
          <p:cNvSpPr txBox="1"/>
          <p:nvPr/>
        </p:nvSpPr>
        <p:spPr>
          <a:xfrm>
            <a:off x="679609" y="3623021"/>
            <a:ext cx="8007191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"Hello"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'World'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'str’&gt;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type(b)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'str'&gt;</a:t>
            </a:r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9EE54FA1-8AB9-4019-8691-777A0B4827C6}"/>
              </a:ext>
            </a:extLst>
          </p:cNvPr>
          <p:cNvSpPr/>
          <p:nvPr/>
        </p:nvSpPr>
        <p:spPr>
          <a:xfrm>
            <a:off x="5220072" y="5696875"/>
            <a:ext cx="3600400" cy="676053"/>
          </a:xfrm>
          <a:prstGeom prst="wedgeRoundRectCallout">
            <a:avLst>
              <a:gd name="adj1" fmla="val 18021"/>
              <a:gd name="adj2" fmla="val -10691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챕터에서 자세히 합시다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289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DC27C8-DA24-4DB5-BCDD-737C629B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부울</a:t>
            </a:r>
            <a:r>
              <a:rPr lang="en-US" altLang="ko-KR" dirty="0"/>
              <a:t>(Boolean, bool)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참과 거짓을 나타내는 자료형</a:t>
            </a:r>
            <a:r>
              <a:rPr lang="en-US" altLang="ko-KR" dirty="0"/>
              <a:t>. ‘True’</a:t>
            </a:r>
            <a:r>
              <a:rPr lang="ko-KR" altLang="en-US" dirty="0"/>
              <a:t>나 </a:t>
            </a:r>
            <a:r>
              <a:rPr lang="en-US" altLang="ko-KR" dirty="0"/>
              <a:t>‘False’ </a:t>
            </a:r>
            <a:r>
              <a:rPr lang="ko-KR" altLang="en-US" dirty="0"/>
              <a:t>값만 가질 수 있다</a:t>
            </a:r>
            <a:r>
              <a:rPr lang="en-US" altLang="ko-KR" dirty="0"/>
              <a:t>. </a:t>
            </a:r>
            <a:r>
              <a:rPr lang="ko-KR" altLang="en-US" dirty="0">
                <a:sym typeface="Wingdings" panose="05000000000000000000" pitchFamily="2" charset="2"/>
              </a:rPr>
              <a:t>첫 문자는 항상 대문자로 사용해야 함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true, false </a:t>
            </a:r>
            <a:r>
              <a:rPr lang="ko-KR" altLang="en-US" dirty="0">
                <a:sym typeface="Wingdings" panose="05000000000000000000" pitchFamily="2" charset="2"/>
              </a:rPr>
              <a:t>으로 사용하면 안됨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단독으로 사용되기 보다는 조건문이나 반복문에서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1CE747-6C61-46CC-8D79-C42C235F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en-US" altLang="ko-KR" dirty="0"/>
              <a:t>(bool)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986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637E10-CB1C-496F-B110-24402AA7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부울</a:t>
            </a:r>
            <a:r>
              <a:rPr lang="en-US" altLang="ko-KR" dirty="0"/>
              <a:t>(Boolean, bool) </a:t>
            </a:r>
            <a:r>
              <a:rPr lang="ko-KR" altLang="en-US" dirty="0"/>
              <a:t>자료형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87CEA2-AEF7-4520-A6E0-E4689899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en-US" altLang="ko-KR" dirty="0"/>
              <a:t>(bool)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B2BA0-29C7-47DF-B1B9-0D1BD235456D}"/>
              </a:ext>
            </a:extLst>
          </p:cNvPr>
          <p:cNvSpPr txBox="1"/>
          <p:nvPr/>
        </p:nvSpPr>
        <p:spPr>
          <a:xfrm>
            <a:off x="827584" y="2708920"/>
            <a:ext cx="8007191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True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False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'bool'&gt;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type(b)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'bool'&gt;</a:t>
            </a:r>
          </a:p>
        </p:txBody>
      </p:sp>
    </p:spTree>
    <p:extLst>
      <p:ext uri="{BB962C8B-B14F-4D97-AF65-F5344CB8AC3E}">
        <p14:creationId xmlns:p14="http://schemas.microsoft.com/office/powerpoint/2010/main" val="929913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E020E7-ABD1-4960-B482-BF79A92B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652"/>
            <a:ext cx="8229600" cy="4525963"/>
          </a:xfrm>
        </p:spPr>
        <p:txBody>
          <a:bodyPr/>
          <a:lstStyle/>
          <a:p>
            <a:r>
              <a:rPr lang="en-US" altLang="ko-KR" dirty="0"/>
              <a:t>‘True’</a:t>
            </a:r>
            <a:r>
              <a:rPr lang="ko-KR" altLang="en-US" dirty="0"/>
              <a:t>나 </a:t>
            </a:r>
            <a:r>
              <a:rPr lang="en-US" altLang="ko-KR" dirty="0"/>
              <a:t>‘False’ </a:t>
            </a:r>
            <a:r>
              <a:rPr lang="ko-KR" altLang="en-US" dirty="0"/>
              <a:t>값 사용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true, false </a:t>
            </a:r>
            <a:r>
              <a:rPr lang="ko-KR" altLang="en-US" dirty="0">
                <a:sym typeface="Wingdings" panose="05000000000000000000" pitchFamily="2" charset="2"/>
              </a:rPr>
              <a:t>으로 사용하면 에러가 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72B114-5F55-48D8-B95F-CC82D36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en-US" altLang="ko-KR" dirty="0"/>
              <a:t>(bool)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6807D-3F25-4E62-9E49-976B803EAC7A}"/>
              </a:ext>
            </a:extLst>
          </p:cNvPr>
          <p:cNvSpPr txBox="1"/>
          <p:nvPr/>
        </p:nvSpPr>
        <p:spPr>
          <a:xfrm>
            <a:off x="827584" y="2996952"/>
            <a:ext cx="8007191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true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NameError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name 'true' is not defined. Did you mean: 'True'?</a:t>
            </a:r>
          </a:p>
        </p:txBody>
      </p:sp>
    </p:spTree>
    <p:extLst>
      <p:ext uri="{BB962C8B-B14F-4D97-AF65-F5344CB8AC3E}">
        <p14:creationId xmlns:p14="http://schemas.microsoft.com/office/powerpoint/2010/main" val="281933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E020E7-ABD1-4960-B482-BF79A92B9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652"/>
            <a:ext cx="8229600" cy="4525963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주어진 조건이 참 또는 거짓 판별에 따라 구분되어 </a:t>
            </a:r>
            <a:r>
              <a:rPr lang="en-US" altLang="ko-KR" dirty="0">
                <a:sym typeface="Wingdings" panose="05000000000000000000" pitchFamily="2" charset="2"/>
              </a:rPr>
              <a:t>‘True’</a:t>
            </a:r>
            <a:r>
              <a:rPr lang="ko-KR" altLang="en-US" dirty="0">
                <a:sym typeface="Wingdings" panose="05000000000000000000" pitchFamily="2" charset="2"/>
              </a:rPr>
              <a:t>나 </a:t>
            </a:r>
            <a:r>
              <a:rPr lang="en-US" altLang="ko-KR" dirty="0">
                <a:sym typeface="Wingdings" panose="05000000000000000000" pitchFamily="2" charset="2"/>
              </a:rPr>
              <a:t>‘False’ </a:t>
            </a:r>
            <a:r>
              <a:rPr lang="ko-KR" altLang="en-US" dirty="0">
                <a:sym typeface="Wingdings" panose="05000000000000000000" pitchFamily="2" charset="2"/>
              </a:rPr>
              <a:t>값이 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72B114-5F55-48D8-B95F-CC82D36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부울형</a:t>
            </a:r>
            <a:r>
              <a:rPr lang="en-US" altLang="ko-KR" dirty="0"/>
              <a:t>(bool)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6807D-3F25-4E62-9E49-976B803EAC7A}"/>
              </a:ext>
            </a:extLst>
          </p:cNvPr>
          <p:cNvSpPr txBox="1"/>
          <p:nvPr/>
        </p:nvSpPr>
        <p:spPr>
          <a:xfrm>
            <a:off x="679609" y="3068960"/>
            <a:ext cx="8007191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(100 &lt; 100)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 = (300 == 300)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8C7BEC-BFA5-49CB-BC2B-FADEE01F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None</a:t>
            </a:r>
            <a:r>
              <a:rPr lang="ko-KR" altLang="en-US" dirty="0"/>
              <a:t>은 비어 있는 값</a:t>
            </a:r>
            <a:endParaRPr lang="en-US" altLang="ko-KR" dirty="0"/>
          </a:p>
          <a:p>
            <a:pPr lvl="1"/>
            <a:r>
              <a:rPr lang="ko-KR" altLang="en-US" dirty="0"/>
              <a:t>다른 언어의 </a:t>
            </a:r>
            <a:r>
              <a:rPr lang="en-US" altLang="ko-KR" dirty="0"/>
              <a:t>‘null’</a:t>
            </a:r>
            <a:r>
              <a:rPr lang="ko-KR" altLang="en-US" dirty="0"/>
              <a:t>과 유사한 개념</a:t>
            </a:r>
            <a:endParaRPr lang="en-US" altLang="ko-KR" dirty="0"/>
          </a:p>
          <a:p>
            <a:pPr lvl="1"/>
            <a:r>
              <a:rPr lang="ko-KR" altLang="en-US" dirty="0"/>
              <a:t>변수를 선언할 때 값을 대입하여야 하는데 아무것도 대입하지 않고 선언하고자 할 때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02000A-9F98-489D-B4B3-9287DD36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None </a:t>
            </a:r>
            <a:r>
              <a:rPr lang="ko-KR" altLang="en-US" dirty="0"/>
              <a:t>자료형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D5281-516B-49F7-A252-F3453E8CABDE}"/>
              </a:ext>
            </a:extLst>
          </p:cNvPr>
          <p:cNvSpPr txBox="1"/>
          <p:nvPr/>
        </p:nvSpPr>
        <p:spPr>
          <a:xfrm>
            <a:off x="679609" y="3938280"/>
            <a:ext cx="8007191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 = None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print(a)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</a:p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'NoneType'&gt;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33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09C3B4-C685-434B-BDBD-6B8603A5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4525963"/>
          </a:xfrm>
        </p:spPr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자료형에 따라 각종 연산의 의미가 달라짐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433707-1A1D-4867-8525-7FFE05B1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자료형이 중요할까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DCB2E-FE1C-4AA8-9ABA-8662E713FA35}"/>
              </a:ext>
            </a:extLst>
          </p:cNvPr>
          <p:cNvSpPr txBox="1"/>
          <p:nvPr/>
        </p:nvSpPr>
        <p:spPr>
          <a:xfrm>
            <a:off x="679609" y="2708920"/>
            <a:ext cx="8007191" cy="2554545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10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20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+ y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= 'Hello'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 = 'World'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 + y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'HelloWorld'</a:t>
            </a:r>
          </a:p>
        </p:txBody>
      </p:sp>
    </p:spTree>
    <p:extLst>
      <p:ext uri="{BB962C8B-B14F-4D97-AF65-F5344CB8AC3E}">
        <p14:creationId xmlns:p14="http://schemas.microsoft.com/office/powerpoint/2010/main" val="3735185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528133-9278-4F28-AE0A-23E762B8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반지름이 </a:t>
            </a:r>
            <a:r>
              <a:rPr lang="en-US" altLang="ko-KR" dirty="0"/>
              <a:t>5.0</a:t>
            </a:r>
            <a:r>
              <a:rPr lang="ko-KR" altLang="en-US" dirty="0"/>
              <a:t>인 원의 면적을 계산하는 프로그램을 작성하세요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pPr marL="109728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원의 면적 </a:t>
            </a:r>
            <a:r>
              <a:rPr lang="en-US" altLang="ko-KR" sz="2400" dirty="0"/>
              <a:t>= 3.141592</a:t>
            </a:r>
            <a:r>
              <a:rPr lang="ko-KR" altLang="en-US" sz="2400" dirty="0"/>
              <a:t> </a:t>
            </a:r>
            <a:r>
              <a:rPr lang="en-US" altLang="ko-KR" sz="2400" dirty="0"/>
              <a:t>*</a:t>
            </a:r>
            <a:r>
              <a:rPr lang="ko-KR" altLang="en-US" sz="2400" dirty="0"/>
              <a:t> 반지름 </a:t>
            </a:r>
            <a:r>
              <a:rPr lang="en-US" altLang="ko-KR" sz="2400" dirty="0"/>
              <a:t>* </a:t>
            </a:r>
            <a:r>
              <a:rPr lang="ko-KR" altLang="en-US" sz="2400" dirty="0"/>
              <a:t>반지름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98556B-3FDE-47E8-8568-2F51BA99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EEE06BF-9574-4D5D-A9CB-14080B9BAF30}"/>
              </a:ext>
            </a:extLst>
          </p:cNvPr>
          <p:cNvSpPr txBox="1"/>
          <p:nvPr/>
        </p:nvSpPr>
        <p:spPr>
          <a:xfrm>
            <a:off x="899592" y="4725144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원의 면적은 </a:t>
            </a:r>
            <a:r>
              <a:rPr lang="en-US" altLang="ko-KR" sz="2000" dirty="0">
                <a:latin typeface="Consolas" panose="020B0609020204030204" pitchFamily="49" charset="0"/>
              </a:rPr>
              <a:t>78.5398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3C067A-CF36-4338-8C6A-5DA48FD148B3}"/>
              </a:ext>
            </a:extLst>
          </p:cNvPr>
          <p:cNvSpPr/>
          <p:nvPr/>
        </p:nvSpPr>
        <p:spPr>
          <a:xfrm>
            <a:off x="791366" y="42265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A2B07728-E7D6-481D-99EF-9387AC1DE5B9}"/>
              </a:ext>
            </a:extLst>
          </p:cNvPr>
          <p:cNvSpPr/>
          <p:nvPr/>
        </p:nvSpPr>
        <p:spPr>
          <a:xfrm>
            <a:off x="5508104" y="2132856"/>
            <a:ext cx="3384376" cy="792088"/>
          </a:xfrm>
          <a:prstGeom prst="wedgeRoundRectCallout">
            <a:avLst>
              <a:gd name="adj1" fmla="val -29261"/>
              <a:gd name="adj2" fmla="val 7421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제곱은 두 번 곱해도 되고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＇반지름</a:t>
            </a:r>
            <a:r>
              <a:rPr lang="en-US" altLang="ko-KR" sz="1600" dirty="0">
                <a:sym typeface="Wingdings" panose="05000000000000000000" pitchFamily="2" charset="2"/>
              </a:rPr>
              <a:t>**2</a:t>
            </a:r>
            <a:r>
              <a:rPr lang="ko-KR" altLang="en-US" sz="1600" dirty="0">
                <a:sym typeface="Wingdings" panose="05000000000000000000" pitchFamily="2" charset="2"/>
              </a:rPr>
              <a:t> ＇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이런 식으로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47258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ECECC4-4B86-4F5F-A9C6-2D6BC1BF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6F100B-069A-47BC-A9B2-B2759DDF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525F4-B82D-436A-AF07-D475538154C0}"/>
              </a:ext>
            </a:extLst>
          </p:cNvPr>
          <p:cNvSpPr txBox="1"/>
          <p:nvPr/>
        </p:nvSpPr>
        <p:spPr>
          <a:xfrm>
            <a:off x="933616" y="2305615"/>
            <a:ext cx="7276767" cy="224676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radius = 5.0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area = 3.141592 * radius * radius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print('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원의 면적은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', area)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원의 면적은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78.5398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area = 3.141592 * radius**2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print('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원의 면적은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', area) 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원의 면적은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78.5398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B418B2-DCBB-4E0E-A9E2-8B3F82996380}"/>
              </a:ext>
            </a:extLst>
          </p:cNvPr>
          <p:cNvSpPr/>
          <p:nvPr/>
        </p:nvSpPr>
        <p:spPr>
          <a:xfrm>
            <a:off x="774837" y="2063240"/>
            <a:ext cx="7594324" cy="3102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BEB03D-9FE4-49D3-B756-E8D009D6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체중</a:t>
            </a:r>
            <a:r>
              <a:rPr lang="en-US" altLang="ko-KR" dirty="0"/>
              <a:t>(kg)</a:t>
            </a:r>
            <a:r>
              <a:rPr lang="ko-KR" altLang="en-US" dirty="0"/>
              <a:t>과 키</a:t>
            </a:r>
            <a:r>
              <a:rPr lang="en-US" altLang="ko-KR" dirty="0"/>
              <a:t>(m)</a:t>
            </a:r>
            <a:r>
              <a:rPr lang="ko-KR" altLang="en-US" dirty="0"/>
              <a:t>를 변수에 넣어서 신체질량지수 </a:t>
            </a:r>
            <a:r>
              <a:rPr lang="en-US" altLang="ko-KR" dirty="0"/>
              <a:t>BMI </a:t>
            </a:r>
            <a:r>
              <a:rPr lang="ko-KR" altLang="en-US" dirty="0"/>
              <a:t>를 계산하여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608679-3CD3-416E-A036-D93E895B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2CABF7A-48C1-47D8-AF64-F956CD001E91}"/>
                  </a:ext>
                </a:extLst>
              </p:cNvPr>
              <p:cNvSpPr/>
              <p:nvPr/>
            </p:nvSpPr>
            <p:spPr>
              <a:xfrm>
                <a:off x="3563888" y="3095928"/>
                <a:ext cx="1436996" cy="666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/>
                  <a:t>BMI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2CABF7A-48C1-47D8-AF64-F956CD001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095928"/>
                <a:ext cx="1436996" cy="666144"/>
              </a:xfrm>
              <a:prstGeom prst="rect">
                <a:avLst/>
              </a:prstGeom>
              <a:blipFill>
                <a:blip r:embed="rId2"/>
                <a:stretch>
                  <a:fillRect l="-8936" b="-16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4">
            <a:extLst>
              <a:ext uri="{FF2B5EF4-FFF2-40B4-BE49-F238E27FC236}">
                <a16:creationId xmlns:a16="http://schemas.microsoft.com/office/drawing/2014/main" id="{2872034D-CB6F-4476-9B28-4CE62357C15C}"/>
              </a:ext>
            </a:extLst>
          </p:cNvPr>
          <p:cNvSpPr txBox="1"/>
          <p:nvPr/>
        </p:nvSpPr>
        <p:spPr>
          <a:xfrm>
            <a:off x="899592" y="4725144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BMI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26.633522727272727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BE4545-4EE9-4513-9B10-1B21562BECD4}"/>
              </a:ext>
            </a:extLst>
          </p:cNvPr>
          <p:cNvSpPr/>
          <p:nvPr/>
        </p:nvSpPr>
        <p:spPr>
          <a:xfrm>
            <a:off x="791366" y="422657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4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526728-1515-43CB-BA53-96677E1B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:</a:t>
            </a:r>
            <a:r>
              <a:rPr lang="ko-KR" altLang="en-US" dirty="0"/>
              <a:t> 값을 저장하는 공간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       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AEC8BE-CB62-41ED-B46C-C6FF04A3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37A9C7-9457-4861-8287-29B096A4E6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7724" y="2099941"/>
          <a:ext cx="2232248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변수이름 </a:t>
                      </a:r>
                      <a:r>
                        <a:rPr lang="en-US" altLang="ko-KR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= </a:t>
                      </a:r>
                      <a:r>
                        <a:rPr lang="ko-KR" altLang="en-US" sz="2000" kern="0" dirty="0">
                          <a:solidFill>
                            <a:srgbClr val="000000"/>
                          </a:solidFill>
                          <a:latin typeface="+mn-ea"/>
                        </a:rPr>
                        <a:t>값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3A46F28-0722-409D-ACD9-01267549B1EF}"/>
              </a:ext>
            </a:extLst>
          </p:cNvPr>
          <p:cNvSpPr/>
          <p:nvPr/>
        </p:nvSpPr>
        <p:spPr>
          <a:xfrm>
            <a:off x="3203848" y="3258817"/>
            <a:ext cx="2424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 X = 10</a:t>
            </a:r>
            <a:endParaRPr lang="ko-KR" altLang="en-US" sz="4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1EDE30-3921-4599-B38B-79D699D04495}"/>
              </a:ext>
            </a:extLst>
          </p:cNvPr>
          <p:cNvSpPr/>
          <p:nvPr/>
        </p:nvSpPr>
        <p:spPr>
          <a:xfrm>
            <a:off x="3419872" y="4570587"/>
            <a:ext cx="968102" cy="936104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3EE195-CB36-4916-985D-D0F1867AD74A}"/>
              </a:ext>
            </a:extLst>
          </p:cNvPr>
          <p:cNvSpPr/>
          <p:nvPr/>
        </p:nvSpPr>
        <p:spPr>
          <a:xfrm>
            <a:off x="3092308" y="43199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A1162-E7B6-4807-B6F1-919323B717C9}"/>
              </a:ext>
            </a:extLst>
          </p:cNvPr>
          <p:cNvSpPr/>
          <p:nvPr/>
        </p:nvSpPr>
        <p:spPr>
          <a:xfrm>
            <a:off x="4944329" y="4767531"/>
            <a:ext cx="8996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10</a:t>
            </a:r>
            <a:endParaRPr lang="ko-KR" altLang="en-US" sz="4400" dirty="0"/>
          </a:p>
        </p:txBody>
      </p:sp>
      <p:sp>
        <p:nvSpPr>
          <p:cNvPr id="9" name="화살표: 오른쪽으로 구부러짐 8">
            <a:extLst>
              <a:ext uri="{FF2B5EF4-FFF2-40B4-BE49-F238E27FC236}">
                <a16:creationId xmlns:a16="http://schemas.microsoft.com/office/drawing/2014/main" id="{46EDB884-F331-4796-B814-376243F37F0E}"/>
              </a:ext>
            </a:extLst>
          </p:cNvPr>
          <p:cNvSpPr/>
          <p:nvPr/>
        </p:nvSpPr>
        <p:spPr>
          <a:xfrm rot="5400000">
            <a:off x="4210862" y="3910885"/>
            <a:ext cx="557700" cy="1216152"/>
          </a:xfrm>
          <a:prstGeom prst="curved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11539401-3CAB-4943-ADD1-47603A46C285}"/>
              </a:ext>
            </a:extLst>
          </p:cNvPr>
          <p:cNvSpPr/>
          <p:nvPr/>
        </p:nvSpPr>
        <p:spPr>
          <a:xfrm>
            <a:off x="5796136" y="5710633"/>
            <a:ext cx="3240360" cy="1008112"/>
          </a:xfrm>
          <a:prstGeom prst="wedgeRoundRectCallout">
            <a:avLst>
              <a:gd name="adj1" fmla="val -43471"/>
              <a:gd name="adj2" fmla="val -6763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저장하는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상자 같은 개념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1263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ECECC4-4B86-4F5F-A9C6-2D6BC1BF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6F100B-069A-47BC-A9B2-B2759DDF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F149B-2DFE-440A-BC2A-EA6F94C7A1CF}"/>
              </a:ext>
            </a:extLst>
          </p:cNvPr>
          <p:cNvSpPr txBox="1"/>
          <p:nvPr/>
        </p:nvSpPr>
        <p:spPr>
          <a:xfrm>
            <a:off x="1043608" y="2775172"/>
            <a:ext cx="7276767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h = 1.76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w = 82.5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w / h**2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print('BMI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', 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BMI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26.633522727272727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6DEF47-034B-4938-89D7-4C53813AAE74}"/>
              </a:ext>
            </a:extLst>
          </p:cNvPr>
          <p:cNvSpPr/>
          <p:nvPr/>
        </p:nvSpPr>
        <p:spPr>
          <a:xfrm>
            <a:off x="818725" y="2276872"/>
            <a:ext cx="7594324" cy="3102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088FDF-0872-4814-A89F-17C4B8DA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결과를 예상해보고</a:t>
            </a:r>
            <a:r>
              <a:rPr lang="en-US" altLang="ko-KR" dirty="0"/>
              <a:t>, </a:t>
            </a:r>
            <a:r>
              <a:rPr lang="ko-KR" altLang="en-US" dirty="0"/>
              <a:t>실제로 맞는지 확인해보세요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9E5A29-2AE3-4670-9AE5-59FCCCDB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1AF47-C48E-4F01-BBAE-09CA2221AFCF}"/>
              </a:ext>
            </a:extLst>
          </p:cNvPr>
          <p:cNvSpPr txBox="1"/>
          <p:nvPr/>
        </p:nvSpPr>
        <p:spPr>
          <a:xfrm>
            <a:off x="967380" y="2780928"/>
            <a:ext cx="7209240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부울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값 이해하기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b2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5163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818355-5C29-4C79-ADD3-5E71FA42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42A877-EDEA-4355-A6C1-E3B2CBB8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결과확인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F27DFF3-D4D8-4C93-BB4E-BA670C837F50}"/>
              </a:ext>
            </a:extLst>
          </p:cNvPr>
          <p:cNvSpPr txBox="1"/>
          <p:nvPr/>
        </p:nvSpPr>
        <p:spPr>
          <a:xfrm>
            <a:off x="967380" y="2767280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False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F9998E-D4E8-49FB-B6A1-681000882EC0}"/>
              </a:ext>
            </a:extLst>
          </p:cNvPr>
          <p:cNvSpPr/>
          <p:nvPr/>
        </p:nvSpPr>
        <p:spPr>
          <a:xfrm>
            <a:off x="818725" y="2276872"/>
            <a:ext cx="7594324" cy="3102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9B824A-3863-4E6D-9E83-3EC2C6C0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선언한다</a:t>
            </a:r>
            <a:endParaRPr lang="en-US" altLang="ko-KR" dirty="0"/>
          </a:p>
          <a:p>
            <a:pPr lvl="1"/>
            <a:r>
              <a:rPr lang="ko-KR" altLang="en-US" dirty="0"/>
              <a:t>변수는 선언을 해야 사용 할 수 있음</a:t>
            </a:r>
            <a:endParaRPr lang="en-US" altLang="ko-KR" dirty="0"/>
          </a:p>
          <a:p>
            <a:pPr lvl="1"/>
            <a:r>
              <a:rPr lang="ko-KR" altLang="en-US" dirty="0"/>
              <a:t>데이터를 저장할 수 있는 공간을 할당하고 특별한 이름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  <a:r>
              <a:rPr lang="ko-KR" altLang="en-US" dirty="0"/>
              <a:t>을 부여하는 과정을 선언한다고 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D78242-8C32-4B04-9584-2F3B6F61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288756-466D-471A-A88B-971F7F1D1CA2}"/>
              </a:ext>
            </a:extLst>
          </p:cNvPr>
          <p:cNvSpPr/>
          <p:nvPr/>
        </p:nvSpPr>
        <p:spPr>
          <a:xfrm>
            <a:off x="3203848" y="4437112"/>
            <a:ext cx="2424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/>
              <a:t> X = 10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815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A88794-8ECF-46AD-8D97-EA5576A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정확히 이해해보기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4C6585-81B1-4B7A-A40D-7D7FBBC4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저장하는 공간 </a:t>
            </a:r>
            <a:r>
              <a:rPr lang="en-US" altLang="ko-KR" dirty="0"/>
              <a:t>: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변수는  컴퓨터의 메모리 공간의 특정 위치에 이름을 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/>
              <a:t>  </a:t>
            </a:r>
            <a:r>
              <a:rPr lang="ko-KR" altLang="en-US"/>
              <a:t>붙여서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등의 데이터를 저장하는 것</a:t>
            </a:r>
          </a:p>
        </p:txBody>
      </p:sp>
      <p:graphicFrame>
        <p:nvGraphicFramePr>
          <p:cNvPr id="10" name="내용 개체 틀 6">
            <a:extLst>
              <a:ext uri="{FF2B5EF4-FFF2-40B4-BE49-F238E27FC236}">
                <a16:creationId xmlns:a16="http://schemas.microsoft.com/office/drawing/2014/main" id="{0C054153-8E24-42F5-A16E-C72DD5C0C09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08723" y="4238483"/>
          <a:ext cx="3024336" cy="164564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163575314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747726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2093421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3487226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3668013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172734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21686673"/>
                    </a:ext>
                  </a:extLst>
                </a:gridCol>
              </a:tblGrid>
              <a:tr h="411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40813"/>
                  </a:ext>
                </a:extLst>
              </a:tr>
              <a:tr h="411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374074"/>
                  </a:ext>
                </a:extLst>
              </a:tr>
              <a:tr h="411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106089"/>
                  </a:ext>
                </a:extLst>
              </a:tr>
              <a:tr h="4114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209356"/>
                  </a:ext>
                </a:extLst>
              </a:tr>
            </a:tbl>
          </a:graphicData>
        </a:graphic>
      </p:graphicFrame>
      <p:sp>
        <p:nvSpPr>
          <p:cNvPr id="11" name="모서리가 둥근 직사각형 14">
            <a:extLst>
              <a:ext uri="{FF2B5EF4-FFF2-40B4-BE49-F238E27FC236}">
                <a16:creationId xmlns:a16="http://schemas.microsoft.com/office/drawing/2014/main" id="{616DF642-8A3F-4378-80E6-B5ED3101F666}"/>
              </a:ext>
            </a:extLst>
          </p:cNvPr>
          <p:cNvSpPr/>
          <p:nvPr/>
        </p:nvSpPr>
        <p:spPr>
          <a:xfrm>
            <a:off x="2627784" y="3991725"/>
            <a:ext cx="3765316" cy="2190974"/>
          </a:xfrm>
          <a:prstGeom prst="roundRect">
            <a:avLst>
              <a:gd name="adj" fmla="val 9167"/>
            </a:avLst>
          </a:prstGeom>
          <a:noFill/>
          <a:ln w="22225" cap="flat" cmpd="sng" algn="ctr">
            <a:solidFill>
              <a:srgbClr val="438086">
                <a:lumMod val="75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A973D-A393-49C4-87A6-C1B858427EFE}"/>
              </a:ext>
            </a:extLst>
          </p:cNvPr>
          <p:cNvSpPr txBox="1"/>
          <p:nvPr/>
        </p:nvSpPr>
        <p:spPr>
          <a:xfrm rot="20078608">
            <a:off x="2094730" y="3720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메모리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DA9E96-4D63-4513-A57F-1046C120D17B}"/>
              </a:ext>
            </a:extLst>
          </p:cNvPr>
          <p:cNvSpPr/>
          <p:nvPr/>
        </p:nvSpPr>
        <p:spPr>
          <a:xfrm>
            <a:off x="3842395" y="5005966"/>
            <a:ext cx="1800200" cy="504056"/>
          </a:xfrm>
          <a:prstGeom prst="rect">
            <a:avLst/>
          </a:prstGeom>
          <a:solidFill>
            <a:schemeClr val="accent1">
              <a:alpha val="3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EB2CB9-F88B-40D5-8C5A-0FAC1E816F01}"/>
              </a:ext>
            </a:extLst>
          </p:cNvPr>
          <p:cNvSpPr/>
          <p:nvPr/>
        </p:nvSpPr>
        <p:spPr>
          <a:xfrm>
            <a:off x="3677926" y="4821300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6631B-C10D-452D-9686-E5EBC951E7B2}"/>
              </a:ext>
            </a:extLst>
          </p:cNvPr>
          <p:cNvSpPr/>
          <p:nvPr/>
        </p:nvSpPr>
        <p:spPr>
          <a:xfrm>
            <a:off x="3978608" y="3417565"/>
            <a:ext cx="1117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 X = 10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4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9701F2-15F6-4BCC-A5A7-15F040F6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저장된 것을 사용하려면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변수의 이름을 적어주면 됨</a:t>
            </a:r>
            <a:r>
              <a:rPr lang="en-US" altLang="ko-KR" sz="2000" dirty="0"/>
              <a:t>. </a:t>
            </a:r>
            <a:r>
              <a:rPr lang="ko-KR" altLang="en-US" sz="2000" dirty="0"/>
              <a:t>변수는 상자와 같다고 생각하면 됨</a:t>
            </a:r>
            <a:endParaRPr lang="en-US" altLang="ko-KR" sz="2000" dirty="0"/>
          </a:p>
          <a:p>
            <a:pPr lvl="1"/>
            <a:r>
              <a:rPr lang="ko-KR" altLang="en-US" sz="2000" dirty="0"/>
              <a:t>상자에 저장된 값은 수시로 바뀔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변수</a:t>
            </a:r>
            <a:r>
              <a:rPr lang="en-US" altLang="ko-KR" sz="2000" dirty="0"/>
              <a:t>(</a:t>
            </a:r>
            <a:r>
              <a:rPr lang="ko-KR" altLang="en-US" sz="2000" dirty="0"/>
              <a:t>변하는 수</a:t>
            </a:r>
            <a:r>
              <a:rPr lang="en-US" altLang="ko-KR" sz="2000" dirty="0"/>
              <a:t>) </a:t>
            </a:r>
            <a:r>
              <a:rPr lang="ko-KR" altLang="en-US" sz="2000" dirty="0"/>
              <a:t>라고 함</a:t>
            </a:r>
            <a:endParaRPr lang="en-US" altLang="ko-KR" sz="2000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DD76DB-AE4F-4403-840A-7D05C345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ED6949-D422-45C6-BAD0-2019E1048929}"/>
              </a:ext>
            </a:extLst>
          </p:cNvPr>
          <p:cNvSpPr/>
          <p:nvPr/>
        </p:nvSpPr>
        <p:spPr>
          <a:xfrm>
            <a:off x="1619672" y="4437112"/>
            <a:ext cx="968102" cy="936104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323597-69C1-4B38-AF20-F4D76674F8F5}"/>
              </a:ext>
            </a:extLst>
          </p:cNvPr>
          <p:cNvSpPr/>
          <p:nvPr/>
        </p:nvSpPr>
        <p:spPr>
          <a:xfrm>
            <a:off x="1292108" y="418650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8A102B-769A-4959-8F59-D5B171B2B246}"/>
              </a:ext>
            </a:extLst>
          </p:cNvPr>
          <p:cNvSpPr/>
          <p:nvPr/>
        </p:nvSpPr>
        <p:spPr>
          <a:xfrm>
            <a:off x="1789317" y="4710973"/>
            <a:ext cx="639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10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D08DC7-8C74-4B02-9831-5C24290A133B}"/>
              </a:ext>
            </a:extLst>
          </p:cNvPr>
          <p:cNvSpPr/>
          <p:nvPr/>
        </p:nvSpPr>
        <p:spPr>
          <a:xfrm>
            <a:off x="3219845" y="3997269"/>
            <a:ext cx="867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100</a:t>
            </a:r>
            <a:endParaRPr lang="ko-KR" altLang="en-US" sz="2800" dirty="0"/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9530DA9C-EFBE-48F2-9DD8-0D3F7219B696}"/>
              </a:ext>
            </a:extLst>
          </p:cNvPr>
          <p:cNvSpPr/>
          <p:nvPr/>
        </p:nvSpPr>
        <p:spPr>
          <a:xfrm rot="3989024">
            <a:off x="2308924" y="3479276"/>
            <a:ext cx="557700" cy="1216152"/>
          </a:xfrm>
          <a:prstGeom prst="curved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C338D7-D6BC-4937-B3FA-537750BDDE35}"/>
              </a:ext>
            </a:extLst>
          </p:cNvPr>
          <p:cNvSpPr/>
          <p:nvPr/>
        </p:nvSpPr>
        <p:spPr>
          <a:xfrm>
            <a:off x="5887390" y="4437112"/>
            <a:ext cx="968102" cy="936104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E7DD32-4CBC-4487-A1A4-3681C526D5D6}"/>
              </a:ext>
            </a:extLst>
          </p:cNvPr>
          <p:cNvSpPr/>
          <p:nvPr/>
        </p:nvSpPr>
        <p:spPr>
          <a:xfrm>
            <a:off x="5559826" y="418650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C9247A-9C2C-4D0A-A789-D9DC432F8E85}"/>
              </a:ext>
            </a:extLst>
          </p:cNvPr>
          <p:cNvSpPr/>
          <p:nvPr/>
        </p:nvSpPr>
        <p:spPr>
          <a:xfrm>
            <a:off x="5937668" y="4710973"/>
            <a:ext cx="867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100</a:t>
            </a:r>
            <a:endParaRPr lang="ko-KR" altLang="en-US" sz="28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EE69C9A-1525-4CE9-BAEE-BD0500BD090D}"/>
              </a:ext>
            </a:extLst>
          </p:cNvPr>
          <p:cNvSpPr/>
          <p:nvPr/>
        </p:nvSpPr>
        <p:spPr>
          <a:xfrm>
            <a:off x="3851920" y="4662848"/>
            <a:ext cx="978408" cy="4846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116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28754</TotalTime>
  <Words>2767</Words>
  <Application>Microsoft Office PowerPoint</Application>
  <PresentationFormat>화면 슬라이드 쇼(4:3)</PresentationFormat>
  <Paragraphs>512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78" baseType="lpstr">
      <vt:lpstr>굴림</vt:lpstr>
      <vt:lpstr>맑은 고딕</vt:lpstr>
      <vt:lpstr>함초롬바탕</vt:lpstr>
      <vt:lpstr>Arial</vt:lpstr>
      <vt:lpstr>Calibri</vt:lpstr>
      <vt:lpstr>Calibri Light</vt:lpstr>
      <vt:lpstr>Cambria Math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VSCode 실습 준비</vt:lpstr>
      <vt:lpstr>예제 실습 진행하면서</vt:lpstr>
      <vt:lpstr>변수의 개념과 기본 자료형</vt:lpstr>
      <vt:lpstr>PowerPoint 프레젠테이션</vt:lpstr>
      <vt:lpstr>변수(Variable)</vt:lpstr>
      <vt:lpstr>변수의 선언</vt:lpstr>
      <vt:lpstr>정확히 이해해보기</vt:lpstr>
      <vt:lpstr>사용하려면?</vt:lpstr>
      <vt:lpstr>=  기호는 같다는 뜻 아닌가요?</vt:lpstr>
      <vt:lpstr>예시</vt:lpstr>
      <vt:lpstr>예시</vt:lpstr>
      <vt:lpstr>터미널 인터프리터 vs 편집기</vt:lpstr>
      <vt:lpstr>변수의 내용은 언제든지 바꿀 수 있다</vt:lpstr>
      <vt:lpstr>변수의 내용은 언제든지 바꿀 수 있다</vt:lpstr>
      <vt:lpstr>변수 여러 개를 한번에 만들기</vt:lpstr>
      <vt:lpstr>변수 여러 개를 한번에 만들기</vt:lpstr>
      <vt:lpstr>변수 여러 개를 한번에 만들기</vt:lpstr>
      <vt:lpstr>응용해보면</vt:lpstr>
      <vt:lpstr>변수에 문자열도 넣을 수 있다.</vt:lpstr>
      <vt:lpstr>문자열</vt:lpstr>
      <vt:lpstr>문자열</vt:lpstr>
      <vt:lpstr>변수에 저장 가능한 것</vt:lpstr>
      <vt:lpstr>변수 삭제하기</vt:lpstr>
      <vt:lpstr>빈 변수 만들기</vt:lpstr>
      <vt:lpstr>변수의 이름 정하기</vt:lpstr>
      <vt:lpstr>변수명 규칙</vt:lpstr>
      <vt:lpstr>변수명 규칙</vt:lpstr>
      <vt:lpstr>변수명 규칙</vt:lpstr>
      <vt:lpstr>예약어</vt:lpstr>
      <vt:lpstr>변수명은 어떻게 하는게 좋은가?</vt:lpstr>
      <vt:lpstr>&lt;실습&gt;</vt:lpstr>
      <vt:lpstr>참고: 파이썬 코딩을 위한 스타일 가이드</vt:lpstr>
      <vt:lpstr>참고: 파이썬 코딩을 위한 스타일 가이드</vt:lpstr>
      <vt:lpstr>예제</vt:lpstr>
      <vt:lpstr>PowerPoint 프레젠테이션</vt:lpstr>
      <vt:lpstr>자료형</vt:lpstr>
      <vt:lpstr>자료형</vt:lpstr>
      <vt:lpstr>자료형</vt:lpstr>
      <vt:lpstr>변수의 자료형 알아내기 : type()함수</vt:lpstr>
      <vt:lpstr>정수 자료형</vt:lpstr>
      <vt:lpstr>정수 자료형</vt:lpstr>
      <vt:lpstr>정수 자료형</vt:lpstr>
      <vt:lpstr>정수 자료형</vt:lpstr>
      <vt:lpstr>정수 자료형</vt:lpstr>
      <vt:lpstr>정수 자료형</vt:lpstr>
      <vt:lpstr>정수 자료형</vt:lpstr>
      <vt:lpstr>실수 자료형</vt:lpstr>
      <vt:lpstr>실수 자료형</vt:lpstr>
      <vt:lpstr>문자열 자료형</vt:lpstr>
      <vt:lpstr>부울형(bool)</vt:lpstr>
      <vt:lpstr>부울형(bool)</vt:lpstr>
      <vt:lpstr>부울형(bool)</vt:lpstr>
      <vt:lpstr>부울형(bool)</vt:lpstr>
      <vt:lpstr>None 자료형</vt:lpstr>
      <vt:lpstr>왜 자료형이 중요할까</vt:lpstr>
      <vt:lpstr>&lt;실습&gt;</vt:lpstr>
      <vt:lpstr>소스코드</vt:lpstr>
      <vt:lpstr>&lt;실습&gt;</vt:lpstr>
      <vt:lpstr>소스코드</vt:lpstr>
      <vt:lpstr>&lt;실습&gt;</vt:lpstr>
      <vt:lpstr>결과확인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Min Woo Choi</cp:lastModifiedBy>
  <cp:revision>719</cp:revision>
  <cp:lastPrinted>2012-08-28T03:39:37Z</cp:lastPrinted>
  <dcterms:created xsi:type="dcterms:W3CDTF">2012-03-04T03:38:42Z</dcterms:created>
  <dcterms:modified xsi:type="dcterms:W3CDTF">2022-01-16T08:59:48Z</dcterms:modified>
</cp:coreProperties>
</file>