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66"/>
  </p:notesMasterIdLst>
  <p:handoutMasterIdLst>
    <p:handoutMasterId r:id="rId67"/>
  </p:handoutMasterIdLst>
  <p:sldIdLst>
    <p:sldId id="256" r:id="rId3"/>
    <p:sldId id="1559" r:id="rId4"/>
    <p:sldId id="258" r:id="rId5"/>
    <p:sldId id="1558" r:id="rId6"/>
    <p:sldId id="1589" r:id="rId7"/>
    <p:sldId id="1590" r:id="rId8"/>
    <p:sldId id="1591" r:id="rId9"/>
    <p:sldId id="1561" r:id="rId10"/>
    <p:sldId id="1592" r:id="rId11"/>
    <p:sldId id="1593" r:id="rId12"/>
    <p:sldId id="1594" r:id="rId13"/>
    <p:sldId id="1595" r:id="rId14"/>
    <p:sldId id="1596" r:id="rId15"/>
    <p:sldId id="1597" r:id="rId16"/>
    <p:sldId id="1598" r:id="rId17"/>
    <p:sldId id="1599" r:id="rId18"/>
    <p:sldId id="1600" r:id="rId19"/>
    <p:sldId id="1601" r:id="rId20"/>
    <p:sldId id="1602" r:id="rId21"/>
    <p:sldId id="1603" r:id="rId22"/>
    <p:sldId id="1604" r:id="rId23"/>
    <p:sldId id="1605" r:id="rId24"/>
    <p:sldId id="1606" r:id="rId25"/>
    <p:sldId id="1607" r:id="rId26"/>
    <p:sldId id="1608" r:id="rId27"/>
    <p:sldId id="1609" r:id="rId28"/>
    <p:sldId id="1610" r:id="rId29"/>
    <p:sldId id="1611" r:id="rId30"/>
    <p:sldId id="1612" r:id="rId31"/>
    <p:sldId id="1613" r:id="rId32"/>
    <p:sldId id="1614" r:id="rId33"/>
    <p:sldId id="1615" r:id="rId34"/>
    <p:sldId id="1616" r:id="rId35"/>
    <p:sldId id="1617" r:id="rId36"/>
    <p:sldId id="1618" r:id="rId37"/>
    <p:sldId id="1619" r:id="rId38"/>
    <p:sldId id="1620" r:id="rId39"/>
    <p:sldId id="1621" r:id="rId40"/>
    <p:sldId id="1622" r:id="rId41"/>
    <p:sldId id="1623" r:id="rId42"/>
    <p:sldId id="1624" r:id="rId43"/>
    <p:sldId id="1625" r:id="rId44"/>
    <p:sldId id="1626" r:id="rId45"/>
    <p:sldId id="1627" r:id="rId46"/>
    <p:sldId id="1628" r:id="rId47"/>
    <p:sldId id="1629" r:id="rId48"/>
    <p:sldId id="1630" r:id="rId49"/>
    <p:sldId id="1631" r:id="rId50"/>
    <p:sldId id="1632" r:id="rId51"/>
    <p:sldId id="1633" r:id="rId52"/>
    <p:sldId id="1634" r:id="rId53"/>
    <p:sldId id="1635" r:id="rId54"/>
    <p:sldId id="1636" r:id="rId55"/>
    <p:sldId id="315" r:id="rId56"/>
    <p:sldId id="316" r:id="rId57"/>
    <p:sldId id="317" r:id="rId58"/>
    <p:sldId id="1637" r:id="rId59"/>
    <p:sldId id="1638" r:id="rId60"/>
    <p:sldId id="1639" r:id="rId61"/>
    <p:sldId id="1640" r:id="rId62"/>
    <p:sldId id="1641" r:id="rId63"/>
    <p:sldId id="1642" r:id="rId64"/>
    <p:sldId id="260" r:id="rId65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6" autoAdjust="0"/>
    <p:restoredTop sz="94504" autoAdjust="0"/>
  </p:normalViewPr>
  <p:slideViewPr>
    <p:cSldViewPr>
      <p:cViewPr varScale="1">
        <p:scale>
          <a:sx n="132" d="100"/>
          <a:sy n="132" d="100"/>
        </p:scale>
        <p:origin x="126" y="120"/>
      </p:cViewPr>
      <p:guideLst>
        <p:guide orient="horz" pos="981"/>
        <p:guide orient="horz" pos="9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6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827D7F-7BEC-4DE7-8F81-513A33DB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5AF5C-4370-498A-8349-4C31E4447C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43F5-23A6-4AA6-B4F6-B14D2822D9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16C2F-C31E-462E-911B-F82069F319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CC700-BA3E-4F8A-ABB4-5F2DC9B5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8BE5-A7F8-4240-B2F6-231E71C5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98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FE5D638-838C-4871-B4F7-0053A62A0D0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8AD2F6-256C-4214-86F8-79EA875AA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0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9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5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6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800" b="1" smtClean="0"/>
            </a:lvl1pPr>
            <a:lvl2pPr>
              <a:defRPr lang="ko-KR" altLang="en-US" sz="1600" smtClean="0"/>
            </a:lvl2pPr>
            <a:lvl3pPr>
              <a:defRPr lang="ko-KR" altLang="en-US" sz="1400" smtClean="0"/>
            </a:lvl3pPr>
            <a:lvl4pPr>
              <a:defRPr lang="ko-KR" altLang="en-US" sz="120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7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2017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70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24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7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022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41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9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8F4EB-0DD9-4282-AFF2-A56CF4B742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7DCE8-E371-4428-B5C8-D12EC56F28D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6E59623-D4D1-4865-A1EE-D25EE294B6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2700"/>
            <a:ext cx="9144000" cy="124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F221FD-AC0E-4696-83C6-ECB3E08A3A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964" y="36476"/>
            <a:ext cx="1027376" cy="459206"/>
          </a:xfrm>
          <a:prstGeom prst="rect">
            <a:avLst/>
          </a:prstGeom>
        </p:spPr>
      </p:pic>
      <p:sp>
        <p:nvSpPr>
          <p:cNvPr id="13" name="제목 6">
            <a:extLst>
              <a:ext uri="{FF2B5EF4-FFF2-40B4-BE49-F238E27FC236}">
                <a16:creationId xmlns:a16="http://schemas.microsoft.com/office/drawing/2014/main" id="{82C94F7A-C6E3-40AC-9B37-95F6C3C4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138ED55B-DFC1-4FA0-A363-8AD05D248A88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4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6BD0333B-3DE1-4047-9056-8989378AD8D7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altLang="en-US" sz="4200" b="1" kern="1200" dirty="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n-lt"/>
          <a:ea typeface="+mn-ea"/>
          <a:cs typeface="+mn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909" y="3429000"/>
            <a:ext cx="7888180" cy="1006045"/>
          </a:xfrm>
        </p:spPr>
        <p:txBody>
          <a:bodyPr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컴퓨팅사고와 </a:t>
            </a:r>
            <a:r>
              <a:rPr lang="en-US" altLang="ko-KR" dirty="0">
                <a:sym typeface="Wingdings" panose="05000000000000000000" pitchFamily="2" charset="2"/>
              </a:rPr>
              <a:t>SW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891141"/>
            <a:ext cx="9143999" cy="75810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문자열 자료형과 </a:t>
            </a:r>
            <a:r>
              <a:rPr lang="ko-KR" altLang="en-US" dirty="0" err="1">
                <a:latin typeface="+mn-ea"/>
              </a:rPr>
              <a:t>형변환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96513D-9B8C-4AF7-A63D-435B4B2E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따옴표 없이 사용하면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따옴표가 없어지면 변수로 인식이 됨</a:t>
            </a:r>
            <a:endParaRPr lang="en-US" altLang="ko-KR" dirty="0"/>
          </a:p>
          <a:p>
            <a:pPr lvl="1"/>
            <a:r>
              <a:rPr lang="ko-KR" altLang="en-US" dirty="0"/>
              <a:t>그런데 </a:t>
            </a:r>
            <a:r>
              <a:rPr lang="en-US" altLang="ko-KR" dirty="0"/>
              <a:t>Hello </a:t>
            </a:r>
            <a:r>
              <a:rPr lang="ko-KR" altLang="en-US" dirty="0"/>
              <a:t>라는 변수를 선언한적이 없으므로 </a:t>
            </a:r>
            <a:r>
              <a:rPr lang="en-US" altLang="ko-KR" dirty="0"/>
              <a:t>Hello</a:t>
            </a:r>
            <a:r>
              <a:rPr lang="ko-KR" altLang="en-US" dirty="0"/>
              <a:t>가 정의되지 않았다고 </a:t>
            </a:r>
            <a:r>
              <a:rPr lang="en-US" altLang="ko-KR" dirty="0" err="1"/>
              <a:t>NameError</a:t>
            </a:r>
            <a:r>
              <a:rPr lang="en-US" altLang="ko-KR" dirty="0"/>
              <a:t> </a:t>
            </a:r>
            <a:r>
              <a:rPr lang="ko-KR" altLang="en-US" dirty="0"/>
              <a:t>가 나는 것</a:t>
            </a:r>
            <a:endParaRPr lang="en-US" altLang="ko-KR" dirty="0"/>
          </a:p>
          <a:p>
            <a:pPr marL="393192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311878-788E-4309-A840-3C7304B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문법 오류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ECFE1-4DDA-4E14-AB36-6D8CC7D558E5}"/>
              </a:ext>
            </a:extLst>
          </p:cNvPr>
          <p:cNvSpPr txBox="1"/>
          <p:nvPr/>
        </p:nvSpPr>
        <p:spPr>
          <a:xfrm>
            <a:off x="604408" y="2492896"/>
            <a:ext cx="7935183" cy="120032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Hello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name 'Hello'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55305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3FAFDD-62A2-4076-9914-670C04984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686800" cy="4525963"/>
          </a:xfrm>
        </p:spPr>
        <p:txBody>
          <a:bodyPr/>
          <a:lstStyle/>
          <a:p>
            <a:r>
              <a:rPr lang="ko-KR" altLang="en-US" dirty="0"/>
              <a:t>단순함이 자랑인 </a:t>
            </a:r>
            <a:r>
              <a:rPr lang="ko-KR" altLang="en-US" dirty="0" err="1"/>
              <a:t>파이썬이</a:t>
            </a:r>
            <a:r>
              <a:rPr lang="ko-KR" altLang="en-US" dirty="0"/>
              <a:t> 문자열 만드는 방법에 큰따옴표와 작은따옴표를 동시에 사용할까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sz="2400" dirty="0">
                <a:latin typeface="+mj-ea"/>
              </a:rPr>
              <a:t>문자열 안에 따옴표가 들어가는 경우를 처리하기 위해서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0DC7C9-6266-4FBC-8A45-1666CFE3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 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36C610-01F9-4C0E-9070-3E74D078996F}"/>
              </a:ext>
            </a:extLst>
          </p:cNvPr>
          <p:cNvSpPr/>
          <p:nvPr/>
        </p:nvSpPr>
        <p:spPr>
          <a:xfrm>
            <a:off x="1115616" y="4437112"/>
            <a:ext cx="479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Ex)  </a:t>
            </a:r>
            <a:r>
              <a:rPr lang="ko-KR" altLang="en-US" sz="2800" dirty="0"/>
              <a:t>그가 '좋아' 라고 답했다</a:t>
            </a:r>
          </a:p>
        </p:txBody>
      </p:sp>
    </p:spTree>
    <p:extLst>
      <p:ext uri="{BB962C8B-B14F-4D97-AF65-F5344CB8AC3E}">
        <p14:creationId xmlns:p14="http://schemas.microsoft.com/office/powerpoint/2010/main" val="235304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3A20FC-44FC-4685-BA01-D872C843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종류의 따옴표로 감싸주면 오류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하면 출력이 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47A8A0-9891-4316-AFE1-30ED4CCC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따옴표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7F223-7389-4542-8E56-37B4C34EE2B2}"/>
              </a:ext>
            </a:extLst>
          </p:cNvPr>
          <p:cNvSpPr txBox="1"/>
          <p:nvPr/>
        </p:nvSpPr>
        <p:spPr>
          <a:xfrm>
            <a:off x="683568" y="2228671"/>
            <a:ext cx="7935183" cy="147732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그가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좋아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라고 답했다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s = 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그가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좋아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라고 답했다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^^^^^^^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invalid syntax. Perhaps you forgot a comma?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75149-3975-45B9-B3AE-FBE9CA173990}"/>
              </a:ext>
            </a:extLst>
          </p:cNvPr>
          <p:cNvSpPr txBox="1"/>
          <p:nvPr/>
        </p:nvSpPr>
        <p:spPr>
          <a:xfrm>
            <a:off x="683567" y="4924201"/>
            <a:ext cx="7935183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그가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좋아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라고 답했다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그가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좋아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라고 답했다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21280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15A703-821D-4550-B87A-76A836EC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 </a:t>
            </a:r>
            <a:r>
              <a:rPr lang="ko-KR" altLang="en-US" dirty="0" err="1"/>
              <a:t>백슬러시</a:t>
            </a:r>
            <a:r>
              <a:rPr lang="en-US" altLang="ko-KR" dirty="0"/>
              <a:t>(\)</a:t>
            </a:r>
            <a:r>
              <a:rPr lang="ko-KR" altLang="en-US" dirty="0"/>
              <a:t>를 사용하면 문자열 예외처리나 특수한 기능 추가도 가능함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53EF54-557F-426F-B63A-D85C958E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백슬러시</a:t>
            </a:r>
            <a:r>
              <a:rPr lang="en-US" altLang="ko-KR" dirty="0"/>
              <a:t>(\)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5943F-C619-40F6-BCE2-867689CF54EB}"/>
              </a:ext>
            </a:extLst>
          </p:cNvPr>
          <p:cNvSpPr txBox="1"/>
          <p:nvPr/>
        </p:nvSpPr>
        <p:spPr>
          <a:xfrm>
            <a:off x="751617" y="3140968"/>
            <a:ext cx="7935183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그가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\'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좋아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\'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라고 답했다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그가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좋아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라고 답했다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2661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B648665-65E0-4E4D-8032-DD3F99D9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147248" cy="4525963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이스케이프 문자 </a:t>
            </a:r>
            <a:endParaRPr lang="en-US" altLang="ko-KR" dirty="0"/>
          </a:p>
          <a:p>
            <a:pPr lvl="1"/>
            <a:r>
              <a:rPr lang="ko-KR" altLang="en-US" dirty="0"/>
              <a:t>이스케이프 시퀀스</a:t>
            </a:r>
            <a:r>
              <a:rPr lang="en-US" altLang="ko-KR" dirty="0"/>
              <a:t>(escape sequence)</a:t>
            </a:r>
            <a:r>
              <a:rPr lang="ko-KR" altLang="en-US" dirty="0"/>
              <a:t>를 따르는 문자들로서 다음 문자가 특수 문자임을 알리는 백슬래시</a:t>
            </a:r>
            <a:r>
              <a:rPr lang="en-US" altLang="ko-KR" dirty="0"/>
              <a:t>(\)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원래는 터미널 통신이 주로 사용되던 시절에 특수한 기능이 필요하여 특수 문자를 정의해 놓은 것으로 아스키코드</a:t>
            </a:r>
            <a:r>
              <a:rPr lang="en-US" altLang="ko-KR" dirty="0"/>
              <a:t>(ASCII) </a:t>
            </a:r>
            <a:r>
              <a:rPr lang="ko-KR" altLang="en-US" dirty="0"/>
              <a:t>테이블에 포함되어 있음</a:t>
            </a:r>
            <a:endParaRPr lang="en-US" altLang="ko-KR" dirty="0"/>
          </a:p>
          <a:p>
            <a:pPr marL="630936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61C225-982E-47B4-B9E9-310A1700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문자</a:t>
            </a:r>
          </a:p>
        </p:txBody>
      </p:sp>
      <p:sp>
        <p:nvSpPr>
          <p:cNvPr id="4" name="모서리가 둥근 사각형 설명선 5">
            <a:extLst>
              <a:ext uri="{FF2B5EF4-FFF2-40B4-BE49-F238E27FC236}">
                <a16:creationId xmlns:a16="http://schemas.microsoft.com/office/drawing/2014/main" id="{454B4AE0-0149-4FC7-885B-164C44A2A485}"/>
              </a:ext>
            </a:extLst>
          </p:cNvPr>
          <p:cNvSpPr/>
          <p:nvPr/>
        </p:nvSpPr>
        <p:spPr>
          <a:xfrm>
            <a:off x="3756645" y="5400870"/>
            <a:ext cx="4906888" cy="952803"/>
          </a:xfrm>
          <a:prstGeom prst="wedgeRoundRectCallout">
            <a:avLst>
              <a:gd name="adj1" fmla="val -27656"/>
              <a:gd name="adj2" fmla="val -7994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요즘 사용하는 문자 정의 테이블은 유니코드 기반인데 아스키코드를 기본적으로 포함함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751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DC56819-748C-4E40-8919-BD17EE43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902849-72D6-4796-87BD-785142B4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문자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F0AEC3-7126-48DC-829D-1E9CBCDB4E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7564" y="1926060"/>
          <a:ext cx="7848872" cy="2941936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20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이스케이프 문자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\n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안에서 줄을 바꿀 때 사용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\t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사이에 탭 간격을 줄 때 사용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\\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\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그대로 표현할 때 사용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\/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그대로 표현할 때 사용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\'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작은따옴표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그대로 표현할 때 사용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\"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큰따옴표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(")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그대로 표현할 때 사용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\r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캐리지 반환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 바꿈 문자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커서를 가장 앞으로 이동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95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7A7516-A9F8-4ED0-A079-69C182DB7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E94EFA-FEAD-4F23-9D09-9B4A75B8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문자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889612-CA29-41D8-9465-1D05719230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5920" y="1735615"/>
          <a:ext cx="7920880" cy="3677912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20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이스케이프 문자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\f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폼 피드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줄 바꿈 문자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커서를 다음 줄로 이동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\a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벨 소리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\b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백 스페이스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\v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수직 탭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\ooo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진수 숫자를 지정하여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ASCII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코드의 문자 표현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\xhh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뒤에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16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진수 숫자를 지정하여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ASCII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코드의 문자 표현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\N{name}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{ }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안에 문자 이름을 지정하여 유니코드의 문자 표현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\uxxxx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뒤에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16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16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진수 숫자를 지정하여 유니코드의 문자 표현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4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\Uxxxxxxxx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뒤에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16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진수 숫자를 지정하여 유니코드의 문자 표현</a:t>
                      </a:r>
                    </a:p>
                  </a:txBody>
                  <a:tcPr marL="52720" marR="52720" marT="14576" marB="145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2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8EC699-88F6-4505-847C-09FE13E4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56D01C-90CB-4C36-98A2-FB9967AC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문자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9E737-893A-4AB0-9131-5D01134D1BF7}"/>
              </a:ext>
            </a:extLst>
          </p:cNvPr>
          <p:cNvSpPr txBox="1"/>
          <p:nvPr/>
        </p:nvSpPr>
        <p:spPr>
          <a:xfrm>
            <a:off x="604408" y="1536373"/>
            <a:ext cx="7935183" cy="397031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print("Hello \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nWorld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Hello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print("Hello \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tWorld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Hello   World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print("Hello \\World")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Hello \World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print("Hello \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bWorld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HelloWorld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print("Hello \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vWorld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Hello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World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print("\u0061")  #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유니코드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0061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값에 해당되는 문자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8936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A89F5BE-D575-42CF-8B64-A4742138C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안의 특정 위치에 원하는 값을 삽입하고자 할 때 문자열 </a:t>
            </a:r>
            <a:r>
              <a:rPr lang="ko-KR" altLang="en-US" dirty="0" err="1"/>
              <a:t>포맷팅을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393192" lvl="1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92CEB2-2735-4A38-B3AD-F30B655A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2C07B9D-9C7D-46EA-9180-59C4AE7F2D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59297" y="2780928"/>
          <a:ext cx="6192688" cy="3223000"/>
        </p:xfrm>
        <a:graphic>
          <a:graphicData uri="http://schemas.openxmlformats.org/drawingml/2006/table">
            <a:tbl>
              <a:tblPr/>
              <a:tblGrid>
                <a:gridCol w="153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87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character)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부동소수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floating-point)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%x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Literal % 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19A76D3D-5DF5-499A-BAAA-54682FD1477C}"/>
              </a:ext>
            </a:extLst>
          </p:cNvPr>
          <p:cNvSpPr/>
          <p:nvPr/>
        </p:nvSpPr>
        <p:spPr>
          <a:xfrm>
            <a:off x="5940152" y="5805264"/>
            <a:ext cx="3119611" cy="952803"/>
          </a:xfrm>
          <a:prstGeom prst="wedgeRoundRectCallout">
            <a:avLst>
              <a:gd name="adj1" fmla="val -33457"/>
              <a:gd name="adj2" fmla="val -7994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다양한 형태의 값을 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원하는 포맷으로 출력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971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A8C1E7-02ED-41A7-AE35-8B5A801D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49AE16-5A51-4152-90CC-BAC49E8E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C3060-DFF8-43BF-8EF8-B5C78B583E26}"/>
              </a:ext>
            </a:extLst>
          </p:cNvPr>
          <p:cNvSpPr txBox="1"/>
          <p:nvPr/>
        </p:nvSpPr>
        <p:spPr>
          <a:xfrm>
            <a:off x="395536" y="2044629"/>
            <a:ext cx="8229600" cy="3139321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name =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제 이름은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%s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." % name)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제 이름은 홍길동 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age = 22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나이는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%d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살 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." % age)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나이는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22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살 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height = 176.5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키는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fcm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." % height)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키는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176.500000cm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키는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%.1fcm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." % height)   # %f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자리수를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정하기            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키는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176.5cm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94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067014-935C-45DC-AA80-FFAA519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4" y="1508945"/>
            <a:ext cx="388134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 줄 씩 실행할 때는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터미널에서 인터프리터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3490C6-6EED-449C-B141-525CB5C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실습 진행하면서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E9C85-49E0-4BF4-8D75-3E447E658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39"/>
          <a:stretch/>
        </p:blipFill>
        <p:spPr>
          <a:xfrm>
            <a:off x="657024" y="2762623"/>
            <a:ext cx="3539139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1B082638-4FB7-437A-9BCC-4DB76088836E}"/>
              </a:ext>
            </a:extLst>
          </p:cNvPr>
          <p:cNvSpPr txBox="1">
            <a:spLocks/>
          </p:cNvSpPr>
          <p:nvPr/>
        </p:nvSpPr>
        <p:spPr>
          <a:xfrm>
            <a:off x="4596358" y="1498404"/>
            <a:ext cx="3466728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/>
              <a:t>여러 줄을 작성할 때는</a:t>
            </a:r>
            <a:endParaRPr lang="en-US" altLang="ko-KR" sz="2000"/>
          </a:p>
          <a:p>
            <a:pPr marL="109728" indent="0">
              <a:buNone/>
            </a:pPr>
            <a:r>
              <a:rPr lang="en-US" altLang="ko-KR" sz="2000"/>
              <a:t>   </a:t>
            </a:r>
            <a:r>
              <a:rPr lang="ko-KR" altLang="en-US" sz="2000"/>
              <a:t>편집기를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E4FA88-3BE5-4155-8E19-67896898C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2" t="5721" r="55571" b="56148"/>
          <a:stretch/>
        </p:blipFill>
        <p:spPr>
          <a:xfrm>
            <a:off x="4953119" y="2762624"/>
            <a:ext cx="3145363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모서리가 둥근 사각형 설명선 5">
            <a:extLst>
              <a:ext uri="{FF2B5EF4-FFF2-40B4-BE49-F238E27FC236}">
                <a16:creationId xmlns:a16="http://schemas.microsoft.com/office/drawing/2014/main" id="{84D8E228-D271-4E3B-8B10-B3E5AABC7095}"/>
              </a:ext>
            </a:extLst>
          </p:cNvPr>
          <p:cNvSpPr/>
          <p:nvPr/>
        </p:nvSpPr>
        <p:spPr>
          <a:xfrm>
            <a:off x="5868144" y="5052747"/>
            <a:ext cx="3145364" cy="1123653"/>
          </a:xfrm>
          <a:prstGeom prst="wedgeRoundRectCallout">
            <a:avLst>
              <a:gd name="adj1" fmla="val -21131"/>
              <a:gd name="adj2" fmla="val -6595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이 경우 터미널 인터프리터는</a:t>
            </a:r>
            <a:r>
              <a:rPr lang="en-US" altLang="ko-KR" sz="16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종료 시켜야 결과를 볼 수 있음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&gt;&gt;&gt; exit()</a:t>
            </a:r>
            <a:r>
              <a:rPr lang="ko-KR" altLang="en-US" sz="1600" dirty="0"/>
              <a:t>  또는 </a:t>
            </a:r>
            <a:r>
              <a:rPr lang="en-US" altLang="ko-KR" sz="1600" dirty="0" err="1"/>
              <a:t>Ctrl+z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엔터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815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18AAD0-F42E-46AE-9567-36A58429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미리 포맷을 만들어 놓고 변수와 같이 사용할 수도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10081D-F52F-4F33-BB90-64A6D56C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5F6C4-1C97-4A35-8FC8-675AB9B53313}"/>
              </a:ext>
            </a:extLst>
          </p:cNvPr>
          <p:cNvSpPr txBox="1"/>
          <p:nvPr/>
        </p:nvSpPr>
        <p:spPr>
          <a:xfrm>
            <a:off x="755576" y="3140968"/>
            <a:ext cx="7848872" cy="120032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msg =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현재 시간은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."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time = "12:00pm"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print(msg % time)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현재 시간은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12:00pm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431F5106-1721-4B05-876D-1FC56221F4DF}"/>
              </a:ext>
            </a:extLst>
          </p:cNvPr>
          <p:cNvSpPr/>
          <p:nvPr/>
        </p:nvSpPr>
        <p:spPr>
          <a:xfrm>
            <a:off x="5364088" y="4553888"/>
            <a:ext cx="3615916" cy="952803"/>
          </a:xfrm>
          <a:prstGeom prst="wedgeRoundRectCallout">
            <a:avLst>
              <a:gd name="adj1" fmla="val -33457"/>
              <a:gd name="adj2" fmla="val -7994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항상 변하는 부분도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바로 문자열 만들기가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368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01752F-D31A-47E9-AEDB-8007BDDA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이상의 값은 괄호로 묶어서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 만든 포맷으로도 가능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6DDF25-58EC-4200-AD48-EB575E51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3B4D9-167D-42C4-AF9D-68A145DFF7C9}"/>
              </a:ext>
            </a:extLst>
          </p:cNvPr>
          <p:cNvSpPr txBox="1"/>
          <p:nvPr/>
        </p:nvSpPr>
        <p:spPr>
          <a:xfrm>
            <a:off x="683568" y="2420888"/>
            <a:ext cx="7920880" cy="646331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전공은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이고 현재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%d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학년입니다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." % ("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컴퓨터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", 1))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전공은 컴퓨터이고 현재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학년입니다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58871-AB73-4D54-8E04-A62D88034330}"/>
              </a:ext>
            </a:extLst>
          </p:cNvPr>
          <p:cNvSpPr txBox="1"/>
          <p:nvPr/>
        </p:nvSpPr>
        <p:spPr>
          <a:xfrm>
            <a:off x="684362" y="4293096"/>
            <a:ext cx="7920086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msg =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오늘은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월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."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print(msg % (5, 15))  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오늘은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월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465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22F3F4-6215-41D1-BEC5-5C855E62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더하기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r>
              <a:rPr lang="en-US" altLang="ko-KR" dirty="0"/>
              <a:t> +</a:t>
            </a:r>
            <a:r>
              <a:rPr lang="ko-KR" altLang="en-US" dirty="0"/>
              <a:t>를 이용해서 문자열을 연결할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AE7F10-0CE5-43D4-960A-CD8E3821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7E5A7-0CDF-43D5-BAEC-FA2516FA24C0}"/>
              </a:ext>
            </a:extLst>
          </p:cNvPr>
          <p:cNvSpPr txBox="1"/>
          <p:nvPr/>
        </p:nvSpPr>
        <p:spPr>
          <a:xfrm>
            <a:off x="611560" y="3212976"/>
            <a:ext cx="7776864" cy="147732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컴퓨터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 + 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공학과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컴퓨터공학과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first =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컴퓨터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print(first +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공학과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컴퓨터공학과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2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C3C4E1-E7FA-4A0F-AF66-3A7AE4D3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곱하기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r>
              <a:rPr lang="en-US" altLang="ko-KR" dirty="0"/>
              <a:t> *</a:t>
            </a:r>
            <a:r>
              <a:rPr lang="ko-KR" altLang="en-US" dirty="0"/>
              <a:t>를 이용해서 문자열을 반복할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FE40A4-5095-4588-AA30-AF428DB6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반복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7A988-3883-44B6-B196-688D6D1E5602}"/>
              </a:ext>
            </a:extLst>
          </p:cNvPr>
          <p:cNvSpPr txBox="1"/>
          <p:nvPr/>
        </p:nvSpPr>
        <p:spPr>
          <a:xfrm>
            <a:off x="872977" y="2875794"/>
            <a:ext cx="7776864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star = "*"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print(star * 50)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**************************************************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0B1BD-8E53-447C-BAE3-7662F50F6618}"/>
              </a:ext>
            </a:extLst>
          </p:cNvPr>
          <p:cNvSpPr txBox="1"/>
          <p:nvPr/>
        </p:nvSpPr>
        <p:spPr>
          <a:xfrm>
            <a:off x="909936" y="4376305"/>
            <a:ext cx="7776864" cy="147732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s1 = 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컴퓨터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s2 = 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공학과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s3 = (s1 + s2 + '!! ' ) * 3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print(s3)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컴퓨터공학과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!!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컴퓨터공학과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!!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컴퓨터공학과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1446068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9BDFCE-ACAB-4CDF-AFA3-F98AF90B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인덱싱</a:t>
            </a:r>
            <a:endParaRPr lang="en-US" altLang="ko-KR" sz="2400" dirty="0"/>
          </a:p>
          <a:p>
            <a:pPr lvl="1"/>
            <a:r>
              <a:rPr lang="ko-KR" altLang="en-US" sz="2000" dirty="0"/>
              <a:t>문자열 중에서 하나의 문자를 추출하려고 할 때 사용</a:t>
            </a:r>
            <a:endParaRPr lang="en-US" altLang="ko-KR" sz="2000" dirty="0"/>
          </a:p>
          <a:p>
            <a:pPr lvl="1"/>
            <a:r>
              <a:rPr lang="ko-KR" altLang="en-US" sz="2000" dirty="0"/>
              <a:t>문자열의 각 문자마다 번호가 매겨지는데 이것을 인덱스 번호</a:t>
            </a:r>
            <a:endParaRPr lang="en-US" altLang="ko-KR" sz="2000" dirty="0"/>
          </a:p>
          <a:p>
            <a:pPr lvl="1"/>
            <a:r>
              <a:rPr lang="ko-KR" altLang="en-US" sz="2000" dirty="0"/>
              <a:t>인덱스 번호를 가지고 문자열의 특정 위치의 문자를 접근</a:t>
            </a:r>
            <a:endParaRPr lang="en-US" altLang="ko-KR" sz="2000" dirty="0"/>
          </a:p>
          <a:p>
            <a:pPr lvl="1"/>
            <a:r>
              <a:rPr lang="ko-KR" altLang="en-US" sz="2000" dirty="0"/>
              <a:t>인덱스 번호는 </a:t>
            </a:r>
            <a:r>
              <a:rPr lang="en-US" altLang="ko-KR" sz="2000" dirty="0"/>
              <a:t>0</a:t>
            </a:r>
            <a:r>
              <a:rPr lang="ko-KR" altLang="en-US" sz="2000" dirty="0"/>
              <a:t>번부터 시작 </a:t>
            </a:r>
            <a:r>
              <a:rPr lang="en-US" altLang="ko-KR" sz="2000" dirty="0"/>
              <a:t>(</a:t>
            </a:r>
            <a:r>
              <a:rPr lang="ko-KR" altLang="en-US" sz="2000" dirty="0"/>
              <a:t>주의</a:t>
            </a:r>
            <a:r>
              <a:rPr lang="en-US" altLang="ko-KR" sz="2000" dirty="0"/>
              <a:t>!!  1</a:t>
            </a:r>
            <a:r>
              <a:rPr lang="ko-KR" altLang="en-US" sz="2000" dirty="0"/>
              <a:t>이 아니라 </a:t>
            </a:r>
            <a:r>
              <a:rPr lang="en-US" altLang="ko-KR" sz="2000" dirty="0"/>
              <a:t>0</a:t>
            </a:r>
            <a:r>
              <a:rPr lang="ko-KR" altLang="en-US" sz="2000" dirty="0"/>
              <a:t>부터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D73D18-8020-40C1-AE53-C364C05C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D61EC-B169-4473-B994-4906CA092956}"/>
              </a:ext>
            </a:extLst>
          </p:cNvPr>
          <p:cNvSpPr txBox="1"/>
          <p:nvPr/>
        </p:nvSpPr>
        <p:spPr>
          <a:xfrm>
            <a:off x="683568" y="4170688"/>
            <a:ext cx="7776864" cy="36933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'Hello'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F6ED0C-1256-4EE2-8D36-AAB52D7083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71800" y="4725144"/>
          <a:ext cx="3240360" cy="1396238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0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344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91BD5F-B432-4FCE-A64A-25EA0A9C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  <a:r>
              <a:rPr lang="en-US" altLang="ko-KR" dirty="0"/>
              <a:t> </a:t>
            </a:r>
            <a:r>
              <a:rPr lang="ko-KR" altLang="en-US" dirty="0"/>
              <a:t>번호 음수도 가능</a:t>
            </a:r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특별하게도 음수가 될 수도 있다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인덱스가 음수가 되면 가장 오른쪽이 </a:t>
            </a:r>
            <a:r>
              <a:rPr lang="en-US" altLang="ko-KR" dirty="0"/>
              <a:t>-1</a:t>
            </a:r>
          </a:p>
          <a:p>
            <a:pPr lvl="1"/>
            <a:r>
              <a:rPr lang="ko-KR" altLang="en-US" dirty="0"/>
              <a:t>오른쪽에서 왼쪽으로 번호가 매겨진다</a:t>
            </a:r>
            <a:endParaRPr lang="en-US" altLang="ko-KR" dirty="0"/>
          </a:p>
          <a:p>
            <a:pPr marL="393192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26C2B4-6745-4160-82CD-C2684357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BE64C4-7141-4EEC-AC1E-425044340C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1820" y="4077072"/>
          <a:ext cx="3240360" cy="156438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0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-5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255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02CC78-9547-4A66-8310-96FCE5A5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A0D0F0-2A4D-49D5-A4B7-FAAE9C3C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8C4C-1304-4330-B222-B8DF59BE0A27}"/>
              </a:ext>
            </a:extLst>
          </p:cNvPr>
          <p:cNvSpPr txBox="1"/>
          <p:nvPr/>
        </p:nvSpPr>
        <p:spPr>
          <a:xfrm>
            <a:off x="683568" y="2276872"/>
            <a:ext cx="7776864" cy="2031325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s[0]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'H’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s[4]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'o’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s[-1]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'o'</a:t>
            </a:r>
          </a:p>
        </p:txBody>
      </p:sp>
    </p:spTree>
    <p:extLst>
      <p:ext uri="{BB962C8B-B14F-4D97-AF65-F5344CB8AC3E}">
        <p14:creationId xmlns:p14="http://schemas.microsoft.com/office/powerpoint/2010/main" val="371354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333AC3-C443-401E-ACA5-D35BB37A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ko-KR" altLang="en-US" dirty="0"/>
              <a:t>인덱스 끝 번호에 항상 주의 해야 한다</a:t>
            </a:r>
            <a:r>
              <a:rPr lang="en-US" altLang="ko-KR" dirty="0"/>
              <a:t>!!</a:t>
            </a:r>
          </a:p>
          <a:p>
            <a:pPr lvl="1"/>
            <a:r>
              <a:rPr lang="ko-KR" altLang="en-US" dirty="0"/>
              <a:t>문자열이 </a:t>
            </a:r>
            <a:r>
              <a:rPr lang="en-US" altLang="ko-KR" dirty="0"/>
              <a:t>n</a:t>
            </a:r>
            <a:r>
              <a:rPr lang="ko-KR" altLang="en-US" dirty="0"/>
              <a:t>개 문자로 이루어졌다면 </a:t>
            </a:r>
            <a:r>
              <a:rPr lang="ko-KR" altLang="en-US" dirty="0">
                <a:sym typeface="Wingdings" panose="05000000000000000000" pitchFamily="2" charset="2"/>
              </a:rPr>
              <a:t>마지막 인덱스는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n-1</a:t>
            </a:r>
          </a:p>
          <a:p>
            <a:pPr lvl="1"/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자주 하는 실수</a:t>
            </a:r>
            <a:r>
              <a:rPr lang="en-US" altLang="ko-KR" dirty="0"/>
              <a:t>!!  </a:t>
            </a:r>
            <a:r>
              <a:rPr lang="ko-KR" altLang="en-US" dirty="0"/>
              <a:t>꼭 마지막 인덱스가 </a:t>
            </a:r>
            <a:r>
              <a:rPr lang="en-US" altLang="ko-KR" dirty="0"/>
              <a:t>5</a:t>
            </a:r>
            <a:r>
              <a:rPr lang="ko-KR" altLang="en-US" dirty="0"/>
              <a:t>일 것 같음</a:t>
            </a:r>
            <a:r>
              <a:rPr lang="en-US" altLang="ko-KR" dirty="0"/>
              <a:t>.</a:t>
            </a:r>
          </a:p>
          <a:p>
            <a:pPr marL="393192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잘못하면 </a:t>
            </a:r>
            <a:r>
              <a:rPr lang="en-US" altLang="ko-KR" dirty="0" err="1"/>
              <a:t>IndexError</a:t>
            </a:r>
            <a:endParaRPr lang="en-US" altLang="ko-KR" dirty="0"/>
          </a:p>
          <a:p>
            <a:pPr marL="393192" lvl="1" indent="0">
              <a:buNone/>
            </a:pP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917B21-D927-4879-BD49-624CAB6B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A1D52-3E2F-46E5-B2DC-1A8945307825}"/>
              </a:ext>
            </a:extLst>
          </p:cNvPr>
          <p:cNvSpPr txBox="1"/>
          <p:nvPr/>
        </p:nvSpPr>
        <p:spPr>
          <a:xfrm>
            <a:off x="909936" y="4629528"/>
            <a:ext cx="7776864" cy="175432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'Hello'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s[5]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string index out of range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798681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47C0EE2-EF6A-4235-A677-EDBD55E55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한번 작성된 문자열은 변경이 불가능함</a:t>
            </a:r>
            <a:r>
              <a:rPr lang="en-US" altLang="ko-KR" dirty="0"/>
              <a:t>. </a:t>
            </a:r>
            <a:r>
              <a:rPr lang="ko-KR" altLang="en-US" dirty="0"/>
              <a:t>인덱스로 문자를 바꾸려고 하면 에러 발생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A2A2F2-FCDA-4C8D-B78E-A8D25A99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A12BB-D807-4C29-9719-05D2B48DD8FB}"/>
              </a:ext>
            </a:extLst>
          </p:cNvPr>
          <p:cNvSpPr txBox="1"/>
          <p:nvPr/>
        </p:nvSpPr>
        <p:spPr>
          <a:xfrm>
            <a:off x="879972" y="3284984"/>
            <a:ext cx="7776864" cy="147732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'Hello'                             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s[0] = 'K'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'str'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4014499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C6157A-F63A-48A7-8901-F35D8935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  <a:r>
              <a:rPr lang="en-US" altLang="ko-KR" dirty="0"/>
              <a:t> </a:t>
            </a:r>
            <a:r>
              <a:rPr lang="ko-KR" altLang="en-US" dirty="0"/>
              <a:t>응용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F6C84C-E6EF-4277-BAEB-4FB48A39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7B7D3-E5DC-4415-876B-116AC9D4C3F7}"/>
              </a:ext>
            </a:extLst>
          </p:cNvPr>
          <p:cNvSpPr txBox="1"/>
          <p:nvPr/>
        </p:nvSpPr>
        <p:spPr>
          <a:xfrm>
            <a:off x="683568" y="2737127"/>
            <a:ext cx="7776864" cy="2031325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'Hello'</a:t>
            </a:r>
          </a:p>
          <a:p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print(s[0]+s[1]+s[2]+s[3]+s[4])</a:t>
            </a:r>
          </a:p>
          <a:p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</a:p>
          <a:p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print(s[-5]+s[-4]+s[-3]+s[-2]+s[-1]) </a:t>
            </a:r>
          </a:p>
          <a:p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print(s[4]+s[3]+s[2]+s[1]+s[0])      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olleH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0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문자열 자료형과 </a:t>
            </a:r>
            <a:r>
              <a:rPr lang="ko-KR" altLang="en-US" dirty="0" err="1">
                <a:latin typeface="+mn-ea"/>
                <a:ea typeface="+mn-ea"/>
              </a:rPr>
              <a:t>형변환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529" y="3648075"/>
            <a:ext cx="5299075" cy="23050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문자열 이해하기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문자열 </a:t>
            </a:r>
            <a:r>
              <a:rPr lang="ko-KR" altLang="en-US" sz="2000" dirty="0" err="1">
                <a:latin typeface="+mn-ea"/>
              </a:rPr>
              <a:t>포맷팅</a:t>
            </a:r>
            <a:r>
              <a:rPr lang="ko-KR" altLang="en-US" sz="2000" dirty="0">
                <a:latin typeface="+mn-ea"/>
              </a:rPr>
              <a:t> 방법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인덱싱과 </a:t>
            </a:r>
            <a:r>
              <a:rPr lang="ko-KR" altLang="en-US" sz="2000" dirty="0" err="1">
                <a:latin typeface="+mn-ea"/>
              </a:rPr>
              <a:t>슬라이싱</a:t>
            </a:r>
            <a:endParaRPr lang="ko-KR" altLang="en-US" sz="20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문자열 함수 소개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자료형 변환하는 방법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3F4BEE-C445-49A5-B0CD-EFC8E3762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88600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ko-KR" altLang="en-US" dirty="0"/>
              <a:t>문자열에서 특정 구간을 추출  때  사용</a:t>
            </a:r>
            <a:endParaRPr lang="en-US" altLang="ko-KR" dirty="0"/>
          </a:p>
          <a:p>
            <a:pPr lvl="1"/>
            <a:r>
              <a:rPr lang="ko-KR" altLang="en-US" dirty="0"/>
              <a:t>인덱스 번호 구간을 </a:t>
            </a:r>
            <a:r>
              <a:rPr lang="en-US" altLang="ko-KR" dirty="0"/>
              <a:t>[</a:t>
            </a:r>
            <a:r>
              <a:rPr lang="ko-KR" altLang="en-US" dirty="0"/>
              <a:t>시작 번호</a:t>
            </a:r>
            <a:r>
              <a:rPr lang="en-US" altLang="ko-KR" dirty="0"/>
              <a:t> : </a:t>
            </a:r>
            <a:r>
              <a:rPr lang="ko-KR" altLang="en-US" dirty="0"/>
              <a:t>끝 번호</a:t>
            </a:r>
            <a:r>
              <a:rPr lang="en-US" altLang="ko-KR" dirty="0"/>
              <a:t>]</a:t>
            </a:r>
            <a:r>
              <a:rPr lang="ko-KR" altLang="en-US" dirty="0"/>
              <a:t>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그런데 끝 번호는 포함하지 않고 그전 까지 추출함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예</a:t>
            </a:r>
            <a:r>
              <a:rPr lang="en-US" altLang="ko-KR" dirty="0"/>
              <a:t>) a[0:2]  </a:t>
            </a: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ko-KR" altLang="en-US" dirty="0">
                <a:sym typeface="Wingdings" panose="05000000000000000000" pitchFamily="2" charset="2"/>
              </a:rPr>
              <a:t>인덱스 </a:t>
            </a:r>
            <a:r>
              <a:rPr lang="en-US" altLang="ko-KR" dirty="0">
                <a:sym typeface="Wingdings" panose="05000000000000000000" pitchFamily="2" charset="2"/>
              </a:rPr>
              <a:t>0, 1 </a:t>
            </a:r>
            <a:r>
              <a:rPr lang="ko-KR" altLang="en-US" dirty="0">
                <a:sym typeface="Wingdings" panose="05000000000000000000" pitchFamily="2" charset="2"/>
              </a:rPr>
              <a:t>까지 추출됨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39319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9EAE56-0A5E-4366-A4F9-4A6E47D9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280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090A25-EF8E-4778-A204-3B4FC4A6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75A97C-76D9-4382-B024-A194DE36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B5131-7194-431C-8756-86FFFD68A975}"/>
              </a:ext>
            </a:extLst>
          </p:cNvPr>
          <p:cNvSpPr txBox="1"/>
          <p:nvPr/>
        </p:nvSpPr>
        <p:spPr>
          <a:xfrm>
            <a:off x="683568" y="2136338"/>
            <a:ext cx="7776864" cy="258532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World’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s[0:2]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s[0:5]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'Hello’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s[5:8]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 Wo'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s[6:11]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'World'</a:t>
            </a:r>
          </a:p>
        </p:txBody>
      </p:sp>
    </p:spTree>
    <p:extLst>
      <p:ext uri="{BB962C8B-B14F-4D97-AF65-F5344CB8AC3E}">
        <p14:creationId xmlns:p14="http://schemas.microsoft.com/office/powerpoint/2010/main" val="73475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51EF3E-B611-4CD7-923F-D980C8D2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번호</a:t>
            </a:r>
            <a:r>
              <a:rPr lang="en-US" altLang="ko-KR" dirty="0"/>
              <a:t>, </a:t>
            </a:r>
            <a:r>
              <a:rPr lang="ko-KR" altLang="en-US" dirty="0"/>
              <a:t>끝번호를 생략가능한데</a:t>
            </a:r>
            <a:r>
              <a:rPr lang="en-US" altLang="ko-KR" dirty="0"/>
              <a:t>, </a:t>
            </a:r>
          </a:p>
          <a:p>
            <a:pPr marL="137160" indent="0">
              <a:buNone/>
            </a:pPr>
            <a:r>
              <a:rPr lang="ko-KR" altLang="en-US" dirty="0"/>
              <a:t>  시작번호는 처음</a:t>
            </a:r>
            <a:r>
              <a:rPr lang="en-US" altLang="ko-KR" dirty="0"/>
              <a:t>, </a:t>
            </a:r>
            <a:r>
              <a:rPr lang="ko-KR" altLang="en-US" dirty="0"/>
              <a:t>끝번호는 마지막 인덱스로 동작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D7BA1B-5877-47A2-BE55-244B0A62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DF516-A988-4DFC-A7B0-CF46689BED5D}"/>
              </a:ext>
            </a:extLst>
          </p:cNvPr>
          <p:cNvSpPr txBox="1"/>
          <p:nvPr/>
        </p:nvSpPr>
        <p:spPr>
          <a:xfrm>
            <a:off x="683568" y="3429000"/>
            <a:ext cx="7776864" cy="2031325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World'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s[:5]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'Hello'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s[6:]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'World'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s[:]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'Hello World'</a:t>
            </a:r>
          </a:p>
        </p:txBody>
      </p:sp>
    </p:spTree>
    <p:extLst>
      <p:ext uri="{BB962C8B-B14F-4D97-AF65-F5344CB8AC3E}">
        <p14:creationId xmlns:p14="http://schemas.microsoft.com/office/powerpoint/2010/main" val="980770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FDD782-120C-43A3-8930-672A0345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문자열로 날짜와 관련된 </a:t>
            </a:r>
            <a:r>
              <a:rPr lang="en-US" altLang="ko-KR" dirty="0"/>
              <a:t>Raw Data(</a:t>
            </a:r>
            <a:r>
              <a:rPr lang="ko-KR" altLang="en-US" dirty="0" err="1"/>
              <a:t>미가공</a:t>
            </a:r>
            <a:r>
              <a:rPr lang="ko-KR" altLang="en-US" dirty="0"/>
              <a:t> 데이터</a:t>
            </a:r>
            <a:r>
              <a:rPr lang="en-US" altLang="ko-KR" dirty="0"/>
              <a:t>)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이 문자열을 나누어서 다음과 같이 출력한 프로그램을 작성해 보세요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F35EBB-3E7D-4786-B220-188CA09C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8811760-63D3-47E6-9CDC-9464D47F2199}"/>
              </a:ext>
            </a:extLst>
          </p:cNvPr>
          <p:cNvSpPr txBox="1"/>
          <p:nvPr/>
        </p:nvSpPr>
        <p:spPr>
          <a:xfrm>
            <a:off x="899592" y="4797152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2021</a:t>
            </a:r>
            <a:r>
              <a:rPr lang="ko-KR" altLang="en-US" sz="2000" dirty="0">
                <a:latin typeface="Consolas" panose="020B0609020204030204" pitchFamily="49" charset="0"/>
              </a:rPr>
              <a:t>년 </a:t>
            </a:r>
            <a:r>
              <a:rPr lang="en-US" altLang="ko-KR" sz="2000" dirty="0">
                <a:latin typeface="Consolas" panose="020B0609020204030204" pitchFamily="49" charset="0"/>
              </a:rPr>
              <a:t>05</a:t>
            </a:r>
            <a:r>
              <a:rPr lang="ko-KR" altLang="en-US" sz="2000" dirty="0">
                <a:latin typeface="Consolas" panose="020B0609020204030204" pitchFamily="49" charset="0"/>
              </a:rPr>
              <a:t>월 </a:t>
            </a:r>
            <a:r>
              <a:rPr lang="en-US" altLang="ko-KR" sz="2000" dirty="0">
                <a:latin typeface="Consolas" panose="020B0609020204030204" pitchFamily="49" charset="0"/>
              </a:rPr>
              <a:t>14</a:t>
            </a:r>
            <a:r>
              <a:rPr lang="ko-KR" altLang="en-US" sz="2000" dirty="0">
                <a:latin typeface="Consolas" panose="020B0609020204030204" pitchFamily="49" charset="0"/>
              </a:rPr>
              <a:t>일 </a:t>
            </a:r>
            <a:r>
              <a:rPr lang="en-US" altLang="ko-KR" sz="2000" dirty="0">
                <a:latin typeface="Consolas" panose="020B0609020204030204" pitchFamily="49" charset="0"/>
              </a:rPr>
              <a:t>Friday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C32A9-7665-45D0-8F38-91844394206B}"/>
              </a:ext>
            </a:extLst>
          </p:cNvPr>
          <p:cNvSpPr/>
          <p:nvPr/>
        </p:nvSpPr>
        <p:spPr>
          <a:xfrm>
            <a:off x="899592" y="3633400"/>
            <a:ext cx="309634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 = '20210514Friday'</a:t>
            </a:r>
          </a:p>
        </p:txBody>
      </p:sp>
    </p:spTree>
    <p:extLst>
      <p:ext uri="{BB962C8B-B14F-4D97-AF65-F5344CB8AC3E}">
        <p14:creationId xmlns:p14="http://schemas.microsoft.com/office/powerpoint/2010/main" val="3719144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F3BD8-6630-42B3-B99C-40FE8A87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7B5ED-C46A-4DBF-860E-1E62EA065648}"/>
              </a:ext>
            </a:extLst>
          </p:cNvPr>
          <p:cNvSpPr txBox="1"/>
          <p:nvPr/>
        </p:nvSpPr>
        <p:spPr>
          <a:xfrm>
            <a:off x="967380" y="1906130"/>
            <a:ext cx="7209240" cy="34163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문자열 나누기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'20210514Friday'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[: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week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:]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년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일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week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519835-2684-4ADE-9E18-4FE711D88FB9}"/>
              </a:ext>
            </a:extLst>
          </p:cNvPr>
          <p:cNvSpPr/>
          <p:nvPr/>
        </p:nvSpPr>
        <p:spPr>
          <a:xfrm>
            <a:off x="791580" y="1706078"/>
            <a:ext cx="7560840" cy="38164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5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8F6CA8-114B-49F7-BA10-A9F3DC3B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변수에 입력된 문자열 중 틀린 철자가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슬라이싱을</a:t>
            </a:r>
            <a:r>
              <a:rPr lang="ko-KR" altLang="en-US" dirty="0"/>
              <a:t> 사용해서 수정된 새로운 문자열을 만들어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702570-D554-4924-AB3B-9EF912BC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F91C32-CA23-427E-88BD-54905B9B47E8}"/>
              </a:ext>
            </a:extLst>
          </p:cNvPr>
          <p:cNvSpPr/>
          <p:nvPr/>
        </p:nvSpPr>
        <p:spPr>
          <a:xfrm>
            <a:off x="899592" y="3643145"/>
            <a:ext cx="3672408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 = '</a:t>
            </a:r>
            <a:r>
              <a:rPr lang="en-US" altLang="ko-KR" dirty="0" err="1"/>
              <a:t>Wokld</a:t>
            </a:r>
            <a:r>
              <a:rPr lang="en-US" altLang="ko-KR" dirty="0"/>
              <a:t>'     # World</a:t>
            </a:r>
            <a:r>
              <a:rPr lang="ko-KR" altLang="en-US" dirty="0"/>
              <a:t>가 맞음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B4E56-CC70-49B7-AA9A-AF08ED0FA5E2}"/>
              </a:ext>
            </a:extLst>
          </p:cNvPr>
          <p:cNvSpPr txBox="1"/>
          <p:nvPr/>
        </p:nvSpPr>
        <p:spPr>
          <a:xfrm>
            <a:off x="899592" y="4797152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World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2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F3BD8-6630-42B3-B99C-40FE8A87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7B5ED-C46A-4DBF-860E-1E62EA065648}"/>
              </a:ext>
            </a:extLst>
          </p:cNvPr>
          <p:cNvSpPr txBox="1"/>
          <p:nvPr/>
        </p:nvSpPr>
        <p:spPr>
          <a:xfrm>
            <a:off x="967380" y="1906130"/>
            <a:ext cx="7209240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철자 수정된 문자열 만들기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Wokld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front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[: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back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:]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front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back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519835-2684-4ADE-9E18-4FE711D88FB9}"/>
              </a:ext>
            </a:extLst>
          </p:cNvPr>
          <p:cNvSpPr/>
          <p:nvPr/>
        </p:nvSpPr>
        <p:spPr>
          <a:xfrm>
            <a:off x="791580" y="1628800"/>
            <a:ext cx="7560840" cy="38164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2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EA1A34-BCB9-44FF-A547-DA16D8EA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처리는 상당히 중요하고 자주하는 일</a:t>
            </a:r>
            <a:endParaRPr lang="en-US" altLang="ko-KR" dirty="0"/>
          </a:p>
          <a:p>
            <a:pPr lvl="1"/>
            <a:r>
              <a:rPr lang="ko-KR" altLang="en-US" dirty="0"/>
              <a:t>그래서 </a:t>
            </a:r>
            <a:r>
              <a:rPr lang="ko-KR" altLang="en-US" dirty="0" err="1"/>
              <a:t>파이썬에서는</a:t>
            </a:r>
            <a:r>
              <a:rPr lang="ko-KR" altLang="en-US" dirty="0"/>
              <a:t> 많은 라이브러리 함수</a:t>
            </a:r>
            <a:r>
              <a:rPr lang="en-US" altLang="ko-KR" dirty="0"/>
              <a:t>(</a:t>
            </a:r>
            <a:r>
              <a:rPr lang="ko-KR" altLang="en-US" dirty="0"/>
              <a:t>내장함수</a:t>
            </a:r>
            <a:r>
              <a:rPr lang="en-US" altLang="ko-KR" dirty="0"/>
              <a:t>)</a:t>
            </a:r>
            <a:r>
              <a:rPr lang="ko-KR" altLang="en-US" dirty="0"/>
              <a:t>를 기본적으로 제공하고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내장함수 사용방법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B98B8F-BDC1-483E-B72D-DD6492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08226B-7EAC-472A-946D-35B1018376F3}"/>
              </a:ext>
            </a:extLst>
          </p:cNvPr>
          <p:cNvSpPr/>
          <p:nvPr/>
        </p:nvSpPr>
        <p:spPr>
          <a:xfrm>
            <a:off x="1115616" y="4509120"/>
            <a:ext cx="2592288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/>
              <a:t>변수이름</a:t>
            </a:r>
            <a:r>
              <a:rPr lang="en-US" altLang="ko-KR" sz="2000" dirty="0"/>
              <a:t>.</a:t>
            </a:r>
            <a:r>
              <a:rPr lang="ko-KR" altLang="en-US" sz="2000" dirty="0" err="1"/>
              <a:t>함수명</a:t>
            </a:r>
            <a:r>
              <a:rPr lang="en-US" altLang="ko-K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4447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B13E9F-D44C-4583-AA7E-E8370C348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count() </a:t>
            </a:r>
          </a:p>
          <a:p>
            <a:pPr lvl="1"/>
            <a:r>
              <a:rPr lang="ko-KR" altLang="en-US" dirty="0"/>
              <a:t>문자열에서 특정 문자의 개수를 카운트 할 때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0285F6-83AB-45C8-88A0-C278E108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count() </a:t>
            </a:r>
            <a:r>
              <a:rPr lang="ko-KR" altLang="en-US" dirty="0"/>
              <a:t>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BB991-B80A-4B07-84D3-28B89A0BA5E2}"/>
              </a:ext>
            </a:extLst>
          </p:cNvPr>
          <p:cNvSpPr txBox="1"/>
          <p:nvPr/>
        </p:nvSpPr>
        <p:spPr>
          <a:xfrm>
            <a:off x="683568" y="3140968"/>
            <a:ext cx="7776864" cy="147732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World'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('l’)    # l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개 있음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('w')    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대소문자 구분함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83419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841F3D-865D-45F8-AEDC-8E270515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find()</a:t>
            </a:r>
          </a:p>
          <a:p>
            <a:pPr lvl="1"/>
            <a:r>
              <a:rPr lang="ko-KR" altLang="en-US" dirty="0"/>
              <a:t>특정 문자의 위치를 파악하여 위치 값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)</a:t>
            </a:r>
            <a:r>
              <a:rPr lang="ko-KR" altLang="en-US" dirty="0"/>
              <a:t>을 반환해주는 함수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DB1D05-9D57-49DC-B024-BD26049F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8662F-8641-45CA-92A2-979EB94C82A7}"/>
              </a:ext>
            </a:extLst>
          </p:cNvPr>
          <p:cNvSpPr txBox="1"/>
          <p:nvPr/>
        </p:nvSpPr>
        <p:spPr>
          <a:xfrm>
            <a:off x="683568" y="3429000"/>
            <a:ext cx="7776864" cy="147732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World'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('H') 	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인덱스 시작은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('o')	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여러 개 있으면 첫번째 위치만 반환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9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1C6D121-BA09-42FF-987C-85C1D7A5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: </a:t>
            </a:r>
            <a:r>
              <a:rPr lang="ko-KR" altLang="en-US" dirty="0"/>
              <a:t>문자들의 연속된 모음</a:t>
            </a:r>
            <a:endParaRPr lang="en-US" altLang="ko-KR" dirty="0"/>
          </a:p>
          <a:p>
            <a:pPr lvl="1"/>
            <a:r>
              <a:rPr lang="ko-KR" altLang="en-US" dirty="0"/>
              <a:t>컴퓨터는 사실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밖에 모르니 모든 것을 </a:t>
            </a:r>
            <a:r>
              <a:rPr lang="ko-KR" altLang="en-US" dirty="0" err="1"/>
              <a:t>내부적으로숫자로</a:t>
            </a:r>
            <a:r>
              <a:rPr lang="ko-KR" altLang="en-US" dirty="0"/>
              <a:t> 처리함</a:t>
            </a:r>
            <a:r>
              <a:rPr lang="en-US" altLang="ko-KR" dirty="0"/>
              <a:t>. </a:t>
            </a:r>
            <a:r>
              <a:rPr lang="ko-KR" altLang="en-US" dirty="0"/>
              <a:t>그래서 숫자가 더 중요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하지만 사람은 주로 글자</a:t>
            </a:r>
            <a:r>
              <a:rPr lang="en-US" altLang="ko-KR" dirty="0"/>
              <a:t>(</a:t>
            </a:r>
            <a:r>
              <a:rPr lang="ko-KR" altLang="en-US" dirty="0"/>
              <a:t>텍스트</a:t>
            </a:r>
            <a:r>
              <a:rPr lang="en-US" altLang="ko-KR" dirty="0"/>
              <a:t>, Text)</a:t>
            </a:r>
            <a:r>
              <a:rPr lang="ko-KR" altLang="en-US" dirty="0"/>
              <a:t>로 정보를 표현하고 이해함</a:t>
            </a:r>
            <a:r>
              <a:rPr lang="en-US" altLang="ko-KR" dirty="0"/>
              <a:t>. </a:t>
            </a:r>
            <a:r>
              <a:rPr lang="ko-KR" altLang="en-US" dirty="0"/>
              <a:t>그래서 프로그래밍에서 문자열</a:t>
            </a:r>
            <a:r>
              <a:rPr lang="en-US" altLang="ko-KR" dirty="0"/>
              <a:t>(String)</a:t>
            </a:r>
            <a:r>
              <a:rPr lang="ko-KR" altLang="en-US" dirty="0"/>
              <a:t> 처리가 무척 중요함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C2B586-AA99-4F56-866F-6AD7D17B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2487378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17ACBB-98AB-43CB-BC8B-C46AFDA5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찾으려 할 때 있으면 첫번째 인덱스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없으면 </a:t>
            </a:r>
            <a:r>
              <a:rPr lang="en-US" altLang="ko-KR" dirty="0"/>
              <a:t>-1 </a:t>
            </a:r>
            <a:r>
              <a:rPr lang="ko-KR" altLang="en-US" dirty="0"/>
              <a:t>반환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EA66DB-BC99-401D-8437-06D70B65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1FAA-7003-45A6-8014-4E80C9872A24}"/>
              </a:ext>
            </a:extLst>
          </p:cNvPr>
          <p:cNvSpPr txBox="1"/>
          <p:nvPr/>
        </p:nvSpPr>
        <p:spPr>
          <a:xfrm>
            <a:off x="683568" y="2276872"/>
            <a:ext cx="7776864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World'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('World')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0AEA8-F734-4F04-A43B-EEC48A84B2D0}"/>
              </a:ext>
            </a:extLst>
          </p:cNvPr>
          <p:cNvSpPr txBox="1"/>
          <p:nvPr/>
        </p:nvSpPr>
        <p:spPr>
          <a:xfrm>
            <a:off x="682080" y="4935274"/>
            <a:ext cx="7776864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World'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('p')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34661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F39446-7F40-4D1E-B58C-BA5800B4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index()</a:t>
            </a:r>
          </a:p>
          <a:p>
            <a:pPr lvl="1"/>
            <a:r>
              <a:rPr lang="ko-KR" altLang="en-US" dirty="0"/>
              <a:t>특정 문자의 위치 값을 반환해 주는 함수</a:t>
            </a:r>
            <a:endParaRPr lang="en-US" altLang="ko-KR" dirty="0"/>
          </a:p>
          <a:p>
            <a:pPr lvl="1"/>
            <a:r>
              <a:rPr lang="en-US" altLang="ko-KR" dirty="0"/>
              <a:t>find()</a:t>
            </a:r>
            <a:r>
              <a:rPr lang="ko-KR" altLang="en-US" dirty="0"/>
              <a:t>함수와는 달리 찾고자 하는 특정 문자가 없으면 오류가 발생함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1E147A4-F9E3-4398-8522-83721669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index()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2AA2D-7AD3-4D8B-BC6F-263E5E7485F3}"/>
              </a:ext>
            </a:extLst>
          </p:cNvPr>
          <p:cNvSpPr txBox="1"/>
          <p:nvPr/>
        </p:nvSpPr>
        <p:spPr>
          <a:xfrm>
            <a:off x="755576" y="3861048"/>
            <a:ext cx="7776864" cy="258532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World'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s.index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('H')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s.index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('Wo')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s.index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('P')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substring not found</a:t>
            </a:r>
          </a:p>
        </p:txBody>
      </p:sp>
    </p:spTree>
    <p:extLst>
      <p:ext uri="{BB962C8B-B14F-4D97-AF65-F5344CB8AC3E}">
        <p14:creationId xmlns:p14="http://schemas.microsoft.com/office/powerpoint/2010/main" val="3617250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2AF1430-C640-4895-9F18-4F453523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strip() : </a:t>
            </a:r>
            <a:r>
              <a:rPr lang="ko-KR" altLang="en-US" sz="2400" dirty="0"/>
              <a:t>문자열 왼쪽</a:t>
            </a:r>
            <a:r>
              <a:rPr lang="en-US" altLang="ko-KR" sz="2400" dirty="0"/>
              <a:t>, </a:t>
            </a:r>
            <a:r>
              <a:rPr lang="ko-KR" altLang="en-US" sz="2400" dirty="0"/>
              <a:t>오른쪽에 포함된 모든 공백 제거</a:t>
            </a:r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lstrip</a:t>
            </a:r>
            <a:r>
              <a:rPr lang="en-US" altLang="ko-KR" sz="2400" dirty="0"/>
              <a:t>() : </a:t>
            </a:r>
            <a:r>
              <a:rPr lang="ko-KR" altLang="en-US" sz="2400" dirty="0"/>
              <a:t>문자열의 왼쪽에 포함된 공백 제거</a:t>
            </a:r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rstrip</a:t>
            </a:r>
            <a:r>
              <a:rPr lang="en-US" altLang="ko-KR" sz="2400" dirty="0"/>
              <a:t>() : </a:t>
            </a:r>
            <a:r>
              <a:rPr lang="ko-KR" altLang="en-US" sz="2400" dirty="0"/>
              <a:t>문자열의 오른쪽에 포함된 공백 제거</a:t>
            </a:r>
            <a:endParaRPr lang="en-US" altLang="ko-KR" sz="2400" dirty="0"/>
          </a:p>
          <a:p>
            <a:pPr marL="109728" indent="0">
              <a:buNone/>
            </a:pP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C79D28-6123-41F6-9DD7-09DD9025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strip() </a:t>
            </a:r>
            <a:r>
              <a:rPr lang="ko-KR" altLang="en-US" dirty="0"/>
              <a:t>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271D8-E423-4E9C-B444-5F6658C73502}"/>
              </a:ext>
            </a:extLst>
          </p:cNvPr>
          <p:cNvSpPr txBox="1"/>
          <p:nvPr/>
        </p:nvSpPr>
        <p:spPr>
          <a:xfrm>
            <a:off x="755576" y="3444488"/>
            <a:ext cx="7776864" cy="2031325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   Hello   '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s.strip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'Hello'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s.lstrip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'Hello   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s.rstrip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   Hello'</a:t>
            </a:r>
          </a:p>
        </p:txBody>
      </p:sp>
    </p:spTree>
    <p:extLst>
      <p:ext uri="{BB962C8B-B14F-4D97-AF65-F5344CB8AC3E}">
        <p14:creationId xmlns:p14="http://schemas.microsoft.com/office/powerpoint/2010/main" val="2592566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4F1660A-7291-44FE-B76D-A12EAAA2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upper() : </a:t>
            </a:r>
            <a:r>
              <a:rPr lang="ko-KR" altLang="en-US" sz="2400" dirty="0"/>
              <a:t>문자열의 알파벳을 모두 대문자로 변환</a:t>
            </a:r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/>
              <a:t>   lower() : </a:t>
            </a:r>
            <a:r>
              <a:rPr lang="ko-KR" altLang="en-US" sz="2400" dirty="0"/>
              <a:t>문자열의 알파벳을 모두 소문자로 변환</a:t>
            </a:r>
            <a:endParaRPr lang="en-US" altLang="ko-KR" sz="2400" dirty="0"/>
          </a:p>
          <a:p>
            <a:pPr marL="109728" indent="0">
              <a:buNone/>
            </a:pP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CF5436-2119-4A7B-86FD-8622BD05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upper() </a:t>
            </a:r>
            <a:r>
              <a:rPr lang="ko-KR" altLang="en-US" dirty="0"/>
              <a:t>함수와 </a:t>
            </a:r>
            <a:r>
              <a:rPr lang="en-US" altLang="ko-KR" dirty="0"/>
              <a:t>lower()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7B5EA-4403-432E-9AA1-DB2BCF080FA3}"/>
              </a:ext>
            </a:extLst>
          </p:cNvPr>
          <p:cNvSpPr txBox="1"/>
          <p:nvPr/>
        </p:nvSpPr>
        <p:spPr>
          <a:xfrm>
            <a:off x="755576" y="3068960"/>
            <a:ext cx="7776864" cy="147732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World'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s.upper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'HELLO WORLD'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s.lower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'hello world'</a:t>
            </a:r>
          </a:p>
        </p:txBody>
      </p:sp>
    </p:spTree>
    <p:extLst>
      <p:ext uri="{BB962C8B-B14F-4D97-AF65-F5344CB8AC3E}">
        <p14:creationId xmlns:p14="http://schemas.microsoft.com/office/powerpoint/2010/main" val="1038842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B9C76D-8158-4863-99C6-C4F925F7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join()</a:t>
            </a:r>
          </a:p>
          <a:p>
            <a:pPr lvl="1"/>
            <a:r>
              <a:rPr lang="ko-KR" altLang="en-US" dirty="0"/>
              <a:t>구분자를 사용하여 문자열의 각각 문자 사이에 삽입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2F2823-68BE-4D3C-903F-187C0AC0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229FF-4F27-4D2C-9915-90A9EB848B50}"/>
              </a:ext>
            </a:extLst>
          </p:cNvPr>
          <p:cNvSpPr txBox="1"/>
          <p:nvPr/>
        </p:nvSpPr>
        <p:spPr>
          <a:xfrm>
            <a:off x="755576" y="3068960"/>
            <a:ext cx="7776864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'Hello' 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'/'.join(s)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'H/e/l/l/o'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491BB-C870-4561-A5A2-4046582B2935}"/>
              </a:ext>
            </a:extLst>
          </p:cNvPr>
          <p:cNvSpPr txBox="1"/>
          <p:nvPr/>
        </p:nvSpPr>
        <p:spPr>
          <a:xfrm>
            <a:off x="755576" y="4583361"/>
            <a:ext cx="7776864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' - 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sep.join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('ABCDE')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'A - B - C - D - E'</a:t>
            </a:r>
          </a:p>
        </p:txBody>
      </p:sp>
    </p:spTree>
    <p:extLst>
      <p:ext uri="{BB962C8B-B14F-4D97-AF65-F5344CB8AC3E}">
        <p14:creationId xmlns:p14="http://schemas.microsoft.com/office/powerpoint/2010/main" val="2087820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5909FD7-6002-4DF5-A084-5296C430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579296" cy="4525963"/>
          </a:xfrm>
        </p:spPr>
        <p:txBody>
          <a:bodyPr/>
          <a:lstStyle/>
          <a:p>
            <a:r>
              <a:rPr lang="en-US" altLang="ko-KR" dirty="0"/>
              <a:t>replace(</a:t>
            </a:r>
            <a:r>
              <a:rPr lang="ko-KR" altLang="en-US" dirty="0"/>
              <a:t>인수</a:t>
            </a:r>
            <a:r>
              <a:rPr lang="en-US" altLang="ko-KR" dirty="0"/>
              <a:t>1, </a:t>
            </a:r>
            <a:r>
              <a:rPr lang="ko-KR" altLang="en-US" dirty="0"/>
              <a:t>인수</a:t>
            </a:r>
            <a:r>
              <a:rPr lang="en-US" altLang="ko-KR" dirty="0"/>
              <a:t>2) </a:t>
            </a:r>
          </a:p>
          <a:p>
            <a:pPr lvl="1"/>
            <a:r>
              <a:rPr lang="ko-KR" altLang="en-US" dirty="0"/>
              <a:t>문자열에서 인수</a:t>
            </a:r>
            <a:r>
              <a:rPr lang="en-US" altLang="ko-KR" dirty="0"/>
              <a:t>1 </a:t>
            </a:r>
            <a:r>
              <a:rPr lang="ko-KR" altLang="en-US" dirty="0"/>
              <a:t>문자열을 인수</a:t>
            </a:r>
            <a:r>
              <a:rPr lang="en-US" altLang="ko-KR" dirty="0"/>
              <a:t>2 </a:t>
            </a:r>
            <a:r>
              <a:rPr lang="ko-KR" altLang="en-US" dirty="0"/>
              <a:t>문자열로 치환하는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단어를 교환하는 용도로도 가능함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661C38-F53B-4104-9A25-7C8D19DC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replace()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356F9-577F-4401-8D0E-32C4F5F77200}"/>
              </a:ext>
            </a:extLst>
          </p:cNvPr>
          <p:cNvSpPr txBox="1"/>
          <p:nvPr/>
        </p:nvSpPr>
        <p:spPr>
          <a:xfrm>
            <a:off x="755576" y="2852936"/>
            <a:ext cx="7776864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World'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s.replace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('o', 'a')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'Hella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Warld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E69E9-9AC9-4FE0-800B-12F9FA988AC6}"/>
              </a:ext>
            </a:extLst>
          </p:cNvPr>
          <p:cNvSpPr txBox="1"/>
          <p:nvPr/>
        </p:nvSpPr>
        <p:spPr>
          <a:xfrm>
            <a:off x="683568" y="5045026"/>
            <a:ext cx="7776864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World'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s.replace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('World', 'Python')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'Hello Python'</a:t>
            </a:r>
          </a:p>
        </p:txBody>
      </p:sp>
    </p:spTree>
    <p:extLst>
      <p:ext uri="{BB962C8B-B14F-4D97-AF65-F5344CB8AC3E}">
        <p14:creationId xmlns:p14="http://schemas.microsoft.com/office/powerpoint/2010/main" val="4230607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5F2BCDB-4ED6-4A93-9D1F-DC6723CC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split(</a:t>
            </a:r>
            <a:r>
              <a:rPr lang="ko-KR" altLang="en-US" dirty="0"/>
              <a:t>공백 또는 </a:t>
            </a:r>
            <a:r>
              <a:rPr lang="ko-KR" altLang="en-US" dirty="0" err="1"/>
              <a:t>구분자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문자열을 공백 또는 구분자로 나누는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구분자로 나누기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7785EA-F59B-4884-900F-E264E586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E03BC-0FD5-41D7-BE2C-59CC10456B6A}"/>
              </a:ext>
            </a:extLst>
          </p:cNvPr>
          <p:cNvSpPr txBox="1"/>
          <p:nvPr/>
        </p:nvSpPr>
        <p:spPr>
          <a:xfrm>
            <a:off x="755576" y="2852936"/>
            <a:ext cx="7776864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World'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s.split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	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공백으로 나누기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['Hello', 'World']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91A2C-D475-4D1D-B94B-DDBCB6DCF866}"/>
              </a:ext>
            </a:extLst>
          </p:cNvPr>
          <p:cNvSpPr txBox="1"/>
          <p:nvPr/>
        </p:nvSpPr>
        <p:spPr>
          <a:xfrm>
            <a:off x="755576" y="4954711"/>
            <a:ext cx="7776864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'www.nrf.re.kr'    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s.split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('.') 	#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구분자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여기서는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'.')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 나누기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['www', '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nrf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', 're', '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kr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493879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AC4CE1-FC9F-48D7-8353-BBBB6381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format()</a:t>
            </a:r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포맷 코드를 사용하여 </a:t>
            </a:r>
            <a:r>
              <a:rPr lang="ko-KR" altLang="en-US" dirty="0" err="1"/>
              <a:t>포맷팅</a:t>
            </a:r>
            <a:r>
              <a:rPr lang="ko-KR" altLang="en-US" dirty="0"/>
              <a:t> 문자열 내용을 나중에 바꿔줄 수 있음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C59769-79E8-4488-9816-BD653601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C2F08-65AD-443F-8024-EFC89F50B26E}"/>
              </a:ext>
            </a:extLst>
          </p:cNvPr>
          <p:cNvSpPr txBox="1"/>
          <p:nvPr/>
        </p:nvSpPr>
        <p:spPr>
          <a:xfrm>
            <a:off x="755576" y="3603490"/>
            <a:ext cx="7776864" cy="147732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{}'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s.format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('World')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'Hello World'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s.format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('Python')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'Hello Python'</a:t>
            </a:r>
          </a:p>
        </p:txBody>
      </p:sp>
    </p:spTree>
    <p:extLst>
      <p:ext uri="{BB962C8B-B14F-4D97-AF65-F5344CB8AC3E}">
        <p14:creationId xmlns:p14="http://schemas.microsoft.com/office/powerpoint/2010/main" val="168996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AC4CE1-FC9F-48D7-8353-BBBB6381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인덱스</a:t>
            </a:r>
            <a:r>
              <a:rPr lang="en-US" altLang="ko-KR" dirty="0"/>
              <a:t>} </a:t>
            </a:r>
            <a:r>
              <a:rPr lang="ko-KR" altLang="en-US" dirty="0"/>
              <a:t>포맷 사용하면 순서도 변경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{</a:t>
            </a:r>
            <a:r>
              <a:rPr lang="ko-KR" altLang="en-US" dirty="0"/>
              <a:t>이름</a:t>
            </a:r>
            <a:r>
              <a:rPr lang="en-US" altLang="ko-KR" dirty="0"/>
              <a:t>} </a:t>
            </a:r>
            <a:r>
              <a:rPr lang="ko-KR" altLang="en-US" dirty="0"/>
              <a:t>포맷 사용하면 </a:t>
            </a:r>
            <a:r>
              <a:rPr lang="en-US" altLang="ko-KR" dirty="0"/>
              <a:t>{ } </a:t>
            </a:r>
            <a:r>
              <a:rPr lang="ko-KR" altLang="en-US" dirty="0"/>
              <a:t>내에 이름 지정 가능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C59769-79E8-4488-9816-BD653601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C2F08-65AD-443F-8024-EFC89F50B26E}"/>
              </a:ext>
            </a:extLst>
          </p:cNvPr>
          <p:cNvSpPr txBox="1"/>
          <p:nvPr/>
        </p:nvSpPr>
        <p:spPr>
          <a:xfrm>
            <a:off x="683568" y="2132856"/>
            <a:ext cx="7776864" cy="175432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{0} {1}'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s.format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('World', 'Python')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'Hello World Python'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{1} {0}'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s.format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('World', 'Python')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'Hello Python World'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6726D-F5CB-4C38-A9D7-BF961FE8E29C}"/>
              </a:ext>
            </a:extLst>
          </p:cNvPr>
          <p:cNvSpPr txBox="1"/>
          <p:nvPr/>
        </p:nvSpPr>
        <p:spPr>
          <a:xfrm>
            <a:off x="683568" y="4924494"/>
            <a:ext cx="7776864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 {s1} {s2}'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s.format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(s2='World', s1= 'Python')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'Hello Python World'</a:t>
            </a:r>
          </a:p>
        </p:txBody>
      </p:sp>
    </p:spTree>
    <p:extLst>
      <p:ext uri="{BB962C8B-B14F-4D97-AF65-F5344CB8AC3E}">
        <p14:creationId xmlns:p14="http://schemas.microsoft.com/office/powerpoint/2010/main" val="1933121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24B8FF-29CA-4E0B-8E04-A436916E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문자열의 길이를 반환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시퀀스 자료형을 넣으면 자료의 개수를 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E949CB-2040-4A06-B940-CBD25CCA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BAE5-D4C4-4DB8-87BB-EAF806285630}"/>
              </a:ext>
            </a:extLst>
          </p:cNvPr>
          <p:cNvSpPr txBox="1"/>
          <p:nvPr/>
        </p:nvSpPr>
        <p:spPr>
          <a:xfrm>
            <a:off x="683568" y="2780928"/>
            <a:ext cx="7776864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'Hello' 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len(s)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41D28-4ACE-4252-9D04-4299F48E8A7E}"/>
              </a:ext>
            </a:extLst>
          </p:cNvPr>
          <p:cNvSpPr txBox="1"/>
          <p:nvPr/>
        </p:nvSpPr>
        <p:spPr>
          <a:xfrm>
            <a:off x="691952" y="4964483"/>
            <a:ext cx="7776864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col = [1, 2, 3]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len(col)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6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E3568E-A7E9-4199-9BE9-48BD59CB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</a:t>
            </a:r>
          </a:p>
          <a:p>
            <a:pPr lvl="1"/>
            <a:r>
              <a:rPr lang="ko-KR" altLang="en-US" dirty="0"/>
              <a:t>문자들의 순서 있는 집합</a:t>
            </a:r>
            <a:r>
              <a:rPr lang="en-US" altLang="ko-KR" dirty="0"/>
              <a:t>. String</a:t>
            </a:r>
            <a:r>
              <a:rPr lang="ko-KR" altLang="en-US" dirty="0"/>
              <a:t>은 끈이라는 의미</a:t>
            </a:r>
            <a:endParaRPr lang="en-US" altLang="ko-KR" dirty="0"/>
          </a:p>
          <a:p>
            <a:pPr lvl="1"/>
            <a:r>
              <a:rPr lang="ko-KR" altLang="en-US" dirty="0"/>
              <a:t>글자들이 끈으로 묶여 있는 모습으로 이해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286B29-07F1-4D45-BED0-03B055CB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CF38C4-B14D-4485-8C9B-FB07729800D9}"/>
              </a:ext>
            </a:extLst>
          </p:cNvPr>
          <p:cNvSpPr/>
          <p:nvPr/>
        </p:nvSpPr>
        <p:spPr>
          <a:xfrm>
            <a:off x="2195736" y="4293096"/>
            <a:ext cx="576064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DB7DF7-7BF7-4989-B15D-25C042FCFBFF}"/>
              </a:ext>
            </a:extLst>
          </p:cNvPr>
          <p:cNvSpPr/>
          <p:nvPr/>
        </p:nvSpPr>
        <p:spPr>
          <a:xfrm>
            <a:off x="3131840" y="4293096"/>
            <a:ext cx="576064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FA3485-4EA5-4A2F-A956-C7A4698CC261}"/>
              </a:ext>
            </a:extLst>
          </p:cNvPr>
          <p:cNvSpPr/>
          <p:nvPr/>
        </p:nvSpPr>
        <p:spPr>
          <a:xfrm>
            <a:off x="4067944" y="4293096"/>
            <a:ext cx="576064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BA9E96-8306-4945-AFF9-BABA9B8A3186}"/>
              </a:ext>
            </a:extLst>
          </p:cNvPr>
          <p:cNvSpPr/>
          <p:nvPr/>
        </p:nvSpPr>
        <p:spPr>
          <a:xfrm>
            <a:off x="5004048" y="4293096"/>
            <a:ext cx="576064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0B71B8-CA26-446F-8273-51C3C4A60903}"/>
              </a:ext>
            </a:extLst>
          </p:cNvPr>
          <p:cNvSpPr/>
          <p:nvPr/>
        </p:nvSpPr>
        <p:spPr>
          <a:xfrm>
            <a:off x="5923037" y="4293096"/>
            <a:ext cx="576064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343EE011-303F-4BE4-825F-857782F3BAA9}"/>
              </a:ext>
            </a:extLst>
          </p:cNvPr>
          <p:cNvSpPr/>
          <p:nvPr/>
        </p:nvSpPr>
        <p:spPr>
          <a:xfrm rot="18405390">
            <a:off x="2490363" y="4110284"/>
            <a:ext cx="939597" cy="880666"/>
          </a:xfrm>
          <a:prstGeom prst="arc">
            <a:avLst>
              <a:gd name="adj1" fmla="val 16200000"/>
              <a:gd name="adj2" fmla="val 115346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898DF550-DC0F-46C8-BA05-F53FB2177FB1}"/>
              </a:ext>
            </a:extLst>
          </p:cNvPr>
          <p:cNvSpPr/>
          <p:nvPr/>
        </p:nvSpPr>
        <p:spPr>
          <a:xfrm rot="18405390">
            <a:off x="3464732" y="4103957"/>
            <a:ext cx="914400" cy="914400"/>
          </a:xfrm>
          <a:prstGeom prst="arc">
            <a:avLst>
              <a:gd name="adj1" fmla="val 16200000"/>
              <a:gd name="adj2" fmla="val 115346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1E365883-3E8D-4EFB-8B56-B48BC88B5019}"/>
              </a:ext>
            </a:extLst>
          </p:cNvPr>
          <p:cNvSpPr/>
          <p:nvPr/>
        </p:nvSpPr>
        <p:spPr>
          <a:xfrm rot="18405390">
            <a:off x="4394730" y="4093417"/>
            <a:ext cx="914400" cy="914400"/>
          </a:xfrm>
          <a:prstGeom prst="arc">
            <a:avLst>
              <a:gd name="adj1" fmla="val 16200000"/>
              <a:gd name="adj2" fmla="val 115346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DB116A85-5FC7-426E-A423-6DD181AE9FE0}"/>
              </a:ext>
            </a:extLst>
          </p:cNvPr>
          <p:cNvSpPr/>
          <p:nvPr/>
        </p:nvSpPr>
        <p:spPr>
          <a:xfrm rot="18405390">
            <a:off x="5330834" y="4093417"/>
            <a:ext cx="914400" cy="914400"/>
          </a:xfrm>
          <a:prstGeom prst="arc">
            <a:avLst>
              <a:gd name="adj1" fmla="val 16200000"/>
              <a:gd name="adj2" fmla="val 115346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03ABD637-8F59-454F-8C2B-1478710B91B8}"/>
              </a:ext>
            </a:extLst>
          </p:cNvPr>
          <p:cNvSpPr/>
          <p:nvPr/>
        </p:nvSpPr>
        <p:spPr>
          <a:xfrm>
            <a:off x="6348467" y="5251537"/>
            <a:ext cx="2368074" cy="969113"/>
          </a:xfrm>
          <a:prstGeom prst="wedgeRoundRectCallout">
            <a:avLst>
              <a:gd name="adj1" fmla="val -36489"/>
              <a:gd name="adj2" fmla="val -73494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하나 씩은 문자</a:t>
            </a:r>
            <a:endParaRPr lang="en-US" altLang="ko-KR" dirty="0"/>
          </a:p>
          <a:p>
            <a:pPr algn="ctr"/>
            <a:r>
              <a:rPr lang="ko-KR" altLang="en-US" dirty="0"/>
              <a:t>전체는 문자열</a:t>
            </a:r>
          </a:p>
        </p:txBody>
      </p:sp>
    </p:spTree>
    <p:extLst>
      <p:ext uri="{BB962C8B-B14F-4D97-AF65-F5344CB8AC3E}">
        <p14:creationId xmlns:p14="http://schemas.microsoft.com/office/powerpoint/2010/main" val="3786458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288DFF2-A126-44F7-81B3-F5B8FD25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chr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유니코드 값을 입력 받아 해당하는 문자를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ord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문자를 입력 받아 유니코드 값을 반환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022004-4C69-4304-A94E-315603AB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chr</a:t>
            </a:r>
            <a:r>
              <a:rPr lang="en-US" altLang="ko-KR" dirty="0"/>
              <a:t>(), </a:t>
            </a:r>
            <a:r>
              <a:rPr lang="en-US" altLang="ko-KR" dirty="0" err="1"/>
              <a:t>ord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3F012-233F-4338-BEA3-F11B50F9B6A0}"/>
              </a:ext>
            </a:extLst>
          </p:cNvPr>
          <p:cNvSpPr txBox="1"/>
          <p:nvPr/>
        </p:nvSpPr>
        <p:spPr>
          <a:xfrm>
            <a:off x="691952" y="2557732"/>
            <a:ext cx="7776864" cy="120032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chr(97)		# 10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진수 유니코드 값</a:t>
            </a:r>
            <a:endParaRPr lang="it-IT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'a'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chr(0x3131) 	# 16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진수 유니코드 값</a:t>
            </a:r>
            <a:endParaRPr lang="it-IT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ㄱ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it-IT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D5E7B-2287-4704-8C35-C3ED2ED5A8CA}"/>
              </a:ext>
            </a:extLst>
          </p:cNvPr>
          <p:cNvSpPr txBox="1"/>
          <p:nvPr/>
        </p:nvSpPr>
        <p:spPr>
          <a:xfrm>
            <a:off x="691952" y="5136384"/>
            <a:ext cx="7776864" cy="120032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ord('a')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97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ord('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ㄱ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12593</a:t>
            </a:r>
          </a:p>
        </p:txBody>
      </p:sp>
    </p:spTree>
    <p:extLst>
      <p:ext uri="{BB962C8B-B14F-4D97-AF65-F5344CB8AC3E}">
        <p14:creationId xmlns:p14="http://schemas.microsoft.com/office/powerpoint/2010/main" val="1614961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6DB347-771B-438B-9DBF-7E5BC566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hex()</a:t>
            </a:r>
          </a:p>
          <a:p>
            <a:pPr lvl="1"/>
            <a:r>
              <a:rPr lang="ko-KR" altLang="en-US" dirty="0"/>
              <a:t>입력 받은 정수를 </a:t>
            </a:r>
            <a:r>
              <a:rPr lang="en-US" altLang="ko-KR" dirty="0"/>
              <a:t>16</a:t>
            </a:r>
            <a:r>
              <a:rPr lang="ko-KR" altLang="en-US" dirty="0"/>
              <a:t>진수로 변환하여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oct()</a:t>
            </a:r>
          </a:p>
          <a:p>
            <a:pPr lvl="1"/>
            <a:r>
              <a:rPr lang="ko-KR" altLang="en-US" dirty="0"/>
              <a:t>입력 받은 정수를 </a:t>
            </a:r>
            <a:r>
              <a:rPr lang="en-US" altLang="ko-KR" dirty="0"/>
              <a:t>8</a:t>
            </a:r>
            <a:r>
              <a:rPr lang="ko-KR" altLang="en-US" dirty="0"/>
              <a:t>진수로 변환하여 반환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D33938-DA4C-4908-8965-0698A505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hex(), oct()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35D95-1475-43A2-A6A8-36071148EA26}"/>
              </a:ext>
            </a:extLst>
          </p:cNvPr>
          <p:cNvSpPr txBox="1"/>
          <p:nvPr/>
        </p:nvSpPr>
        <p:spPr>
          <a:xfrm>
            <a:off x="691952" y="2578052"/>
            <a:ext cx="7776864" cy="120032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hex(12593)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'0x3131'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hex(97)    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'0x61'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D94E8-98DA-46D6-AE82-90926F06BDF8}"/>
              </a:ext>
            </a:extLst>
          </p:cNvPr>
          <p:cNvSpPr txBox="1"/>
          <p:nvPr/>
        </p:nvSpPr>
        <p:spPr>
          <a:xfrm>
            <a:off x="691952" y="5136384"/>
            <a:ext cx="7776864" cy="120032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oct(9)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'0o11'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oct(16)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'0o20'</a:t>
            </a:r>
          </a:p>
        </p:txBody>
      </p:sp>
    </p:spTree>
    <p:extLst>
      <p:ext uri="{BB962C8B-B14F-4D97-AF65-F5344CB8AC3E}">
        <p14:creationId xmlns:p14="http://schemas.microsoft.com/office/powerpoint/2010/main" val="1817430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95636" y="2636912"/>
            <a:ext cx="65527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자료형 변환</a:t>
            </a:r>
          </a:p>
        </p:txBody>
      </p:sp>
    </p:spTree>
    <p:extLst>
      <p:ext uri="{BB962C8B-B14F-4D97-AF65-F5344CB8AC3E}">
        <p14:creationId xmlns:p14="http://schemas.microsoft.com/office/powerpoint/2010/main" val="97367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5303A6-BE4B-4D52-BBFE-7EEDE21B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다음의 결과는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D101D9-F488-445D-9375-CE86D5BCB15A}"/>
              </a:ext>
            </a:extLst>
          </p:cNvPr>
          <p:cNvSpPr/>
          <p:nvPr/>
        </p:nvSpPr>
        <p:spPr>
          <a:xfrm>
            <a:off x="1295636" y="2636912"/>
            <a:ext cx="65527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10+'10'</a:t>
            </a:r>
            <a:endParaRPr lang="ko-KR" altLang="en-US" sz="4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5946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pc="-150" dirty="0"/>
              <a:t>왜 오류가 발생할까</a:t>
            </a:r>
            <a:r>
              <a:rPr lang="en-US" altLang="ko-KR" spc="-150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자료형이 다르면 연산이 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은 정수</a:t>
            </a:r>
            <a:r>
              <a:rPr lang="en-US" altLang="ko-KR" dirty="0"/>
              <a:t>, '10'</a:t>
            </a:r>
            <a:r>
              <a:rPr lang="ko-KR" altLang="en-US" dirty="0"/>
              <a:t>은 문자열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335C4-1DEE-4B55-BB67-D1AF47AD9CED}"/>
              </a:ext>
            </a:extLst>
          </p:cNvPr>
          <p:cNvSpPr txBox="1"/>
          <p:nvPr/>
        </p:nvSpPr>
        <p:spPr>
          <a:xfrm>
            <a:off x="628650" y="3068960"/>
            <a:ext cx="8058150" cy="120032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10+'10'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unsupported operand type(s) for +: 'int' and 'str'</a:t>
            </a:r>
            <a:endParaRPr lang="it-IT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B7F34812-CDD6-44F4-934C-F0571270073F}"/>
              </a:ext>
            </a:extLst>
          </p:cNvPr>
          <p:cNvSpPr/>
          <p:nvPr/>
        </p:nvSpPr>
        <p:spPr>
          <a:xfrm>
            <a:off x="4932040" y="4542304"/>
            <a:ext cx="3615916" cy="952803"/>
          </a:xfrm>
          <a:prstGeom prst="wedgeRoundRectCallout">
            <a:avLst>
              <a:gd name="adj1" fmla="val -33457"/>
              <a:gd name="adj2" fmla="val -7994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정수와 문자열의 </a:t>
            </a:r>
            <a:r>
              <a:rPr lang="en-US" altLang="ko-KR" dirty="0"/>
              <a:t>+</a:t>
            </a:r>
            <a:r>
              <a:rPr lang="ko-KR" altLang="en-US" dirty="0"/>
              <a:t>연산은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지원하지 않는다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727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pc="-150" dirty="0"/>
              <a:t>왜 오류가 발생할까</a:t>
            </a:r>
            <a:r>
              <a:rPr lang="en-US" altLang="ko-KR" spc="-150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10+10 </a:t>
            </a:r>
            <a:r>
              <a:rPr lang="ko-KR" altLang="en-US" dirty="0"/>
              <a:t>이라면</a:t>
            </a:r>
            <a:endParaRPr lang="en-US" altLang="ko-KR" dirty="0"/>
          </a:p>
          <a:p>
            <a:pPr lvl="1"/>
            <a:r>
              <a:rPr lang="ko-KR" altLang="en-US" dirty="0"/>
              <a:t>정수</a:t>
            </a:r>
            <a:r>
              <a:rPr lang="en-US" altLang="ko-KR" dirty="0"/>
              <a:t>+</a:t>
            </a:r>
            <a:r>
              <a:rPr lang="ko-KR" altLang="en-US" dirty="0"/>
              <a:t>정수 이므로 덧셈 결과 </a:t>
            </a:r>
            <a:r>
              <a:rPr lang="en-US" altLang="ko-KR" dirty="0"/>
              <a:t>20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'10'+'10' </a:t>
            </a:r>
            <a:r>
              <a:rPr lang="ko-KR" altLang="en-US" dirty="0"/>
              <a:t>이라면</a:t>
            </a:r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+</a:t>
            </a:r>
            <a:r>
              <a:rPr lang="ko-KR" altLang="en-US" dirty="0"/>
              <a:t>문자열은 문자열 합치기가 되어 </a:t>
            </a:r>
            <a:r>
              <a:rPr lang="en-US" altLang="ko-KR" dirty="0"/>
              <a:t>'1010'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하지만 앞의 코드에서는 </a:t>
            </a:r>
            <a:r>
              <a:rPr lang="ko-KR" altLang="en-US" dirty="0">
                <a:solidFill>
                  <a:srgbClr val="FF0000"/>
                </a:solidFill>
              </a:rPr>
              <a:t>정수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ko-KR" altLang="en-US" dirty="0">
                <a:solidFill>
                  <a:srgbClr val="FF0000"/>
                </a:solidFill>
              </a:rPr>
              <a:t>문자열이기 때문에 </a:t>
            </a:r>
            <a:endParaRPr lang="en-US" altLang="ko-KR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ko-KR" altLang="en-US" dirty="0" err="1">
                <a:solidFill>
                  <a:srgbClr val="FF0000"/>
                </a:solidFill>
              </a:rPr>
              <a:t>파이썬은</a:t>
            </a:r>
            <a:r>
              <a:rPr lang="ko-KR" altLang="en-US" dirty="0">
                <a:solidFill>
                  <a:srgbClr val="FF0000"/>
                </a:solidFill>
              </a:rPr>
              <a:t> 무엇을 해야할 지 모르는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636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pc="-150" dirty="0"/>
              <a:t>왜 오류가 발생할까</a:t>
            </a:r>
            <a:r>
              <a:rPr lang="en-US" altLang="ko-KR" spc="-150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자료형을 같도록 만들어야 함</a:t>
            </a:r>
            <a:endParaRPr lang="en-US" altLang="ko-KR" dirty="0"/>
          </a:p>
          <a:p>
            <a:pPr lvl="1"/>
            <a:r>
              <a:rPr lang="ko-KR" altLang="en-US" dirty="0" err="1"/>
              <a:t>형변환</a:t>
            </a:r>
            <a:r>
              <a:rPr lang="ko-KR" altLang="en-US" dirty="0"/>
              <a:t> 함수를 사용하여 자료형을 통일해야 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C48E7-6360-4B17-B9A6-8423FDD2737F}"/>
              </a:ext>
            </a:extLst>
          </p:cNvPr>
          <p:cNvSpPr txBox="1"/>
          <p:nvPr/>
        </p:nvSpPr>
        <p:spPr>
          <a:xfrm>
            <a:off x="653698" y="3212976"/>
            <a:ext cx="8058150" cy="120032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10+int('10')	# '10'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정수로 바꿔주는 함수 사용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str(10)+'10'	# 10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문자열로 바꿔주는 함수 사용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'1010'</a:t>
            </a:r>
            <a:endParaRPr lang="it-IT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592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3E065F-D206-4EED-8EEC-393A2AD6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특히</a:t>
            </a:r>
            <a:r>
              <a:rPr lang="en-US" altLang="ko-KR" dirty="0"/>
              <a:t>!!  input()</a:t>
            </a:r>
            <a:r>
              <a:rPr lang="ko-KR" altLang="en-US" dirty="0"/>
              <a:t> 함수를 사용할 때 주의 해야함</a:t>
            </a:r>
            <a:endParaRPr lang="en-US" altLang="ko-KR" dirty="0"/>
          </a:p>
          <a:p>
            <a:pPr lvl="1"/>
            <a:r>
              <a:rPr lang="en-US" altLang="ko-KR" dirty="0"/>
              <a:t>input() </a:t>
            </a:r>
            <a:r>
              <a:rPr lang="ko-KR" altLang="en-US" dirty="0"/>
              <a:t>함수는 </a:t>
            </a:r>
            <a:r>
              <a:rPr lang="ko-KR" altLang="en-US" dirty="0" err="1"/>
              <a:t>입력값을</a:t>
            </a:r>
            <a:r>
              <a:rPr lang="ko-KR" altLang="en-US" dirty="0"/>
              <a:t> 문자열로만 돌려주는데</a:t>
            </a:r>
            <a:r>
              <a:rPr lang="en-US" altLang="ko-KR" dirty="0"/>
              <a:t>, </a:t>
            </a:r>
            <a:r>
              <a:rPr lang="ko-KR" altLang="en-US" dirty="0"/>
              <a:t>다른 자료형으로 쓰려면 변환을 </a:t>
            </a:r>
            <a:r>
              <a:rPr lang="ko-KR" altLang="en-US" dirty="0" err="1"/>
              <a:t>해줘야한다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14E839-C6CD-4B4E-95E7-5AED3457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왜 오류가 발생할까</a:t>
            </a:r>
            <a:r>
              <a:rPr lang="en-US" altLang="ko-KR" spc="-150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E947E-209A-4701-B36F-907DDB731296}"/>
              </a:ext>
            </a:extLst>
          </p:cNvPr>
          <p:cNvSpPr txBox="1"/>
          <p:nvPr/>
        </p:nvSpPr>
        <p:spPr>
          <a:xfrm>
            <a:off x="542925" y="3356992"/>
            <a:ext cx="8058150" cy="286232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input("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정수를 입력하세요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")  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정수를 입력하세요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10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type(a)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&lt;class 'str'&gt;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'10'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+ 10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TypeError: can only concatenate str (not "int") to str</a:t>
            </a:r>
            <a:endParaRPr lang="it-IT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6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9F6C3B-8789-4002-8BB9-BC5BEE1E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int()</a:t>
            </a:r>
          </a:p>
          <a:p>
            <a:pPr lvl="1"/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계산식을 강제로 정수로 변환해주는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변환이 불가한 자료형이 들어오면 에러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B64711-409A-49D3-83DB-7013812A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int()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FDAAA-FF37-4B2D-B816-64F1DA71805B}"/>
              </a:ext>
            </a:extLst>
          </p:cNvPr>
          <p:cNvSpPr txBox="1"/>
          <p:nvPr/>
        </p:nvSpPr>
        <p:spPr>
          <a:xfrm>
            <a:off x="628650" y="2551837"/>
            <a:ext cx="8058150" cy="175432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int(3.14159)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 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int(7 / 3)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int('2000') 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0D86A-DD3F-4EE1-BAC5-CB4BD05F12BD}"/>
              </a:ext>
            </a:extLst>
          </p:cNvPr>
          <p:cNvSpPr txBox="1"/>
          <p:nvPr/>
        </p:nvSpPr>
        <p:spPr>
          <a:xfrm>
            <a:off x="628650" y="5013176"/>
            <a:ext cx="8058150" cy="120032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int('a')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invalid literal for int() with base 10: 'a'</a:t>
            </a:r>
            <a:endParaRPr lang="it-IT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343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A428AA-883E-4CD3-830A-8A2AA3E9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/>
              <a:t>함수와 같이 쓰기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BE4623-0341-4F78-B220-7BC1F813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int()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E98B3-6178-4B41-817F-DA3180358C26}"/>
              </a:ext>
            </a:extLst>
          </p:cNvPr>
          <p:cNvSpPr txBox="1"/>
          <p:nvPr/>
        </p:nvSpPr>
        <p:spPr>
          <a:xfrm>
            <a:off x="628650" y="2551837"/>
            <a:ext cx="8058150" cy="2308324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</a:t>
            </a:r>
            <a:r>
              <a:rPr lang="sv-SE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int(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input("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정수를 입력하세요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")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정수를 입력하세요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10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type(a)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&lt;class 'int'&gt;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a+10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endParaRPr lang="it-IT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2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03CFC5D-A8FF-4078-B96F-2BFDF0F8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>
                <a:latin typeface="+mj-ea"/>
              </a:rPr>
              <a:t>큰따옴표</a:t>
            </a:r>
            <a:r>
              <a:rPr lang="en-US" altLang="ko-KR" sz="2800" dirty="0">
                <a:latin typeface="+mj-ea"/>
              </a:rPr>
              <a:t>(“…”)</a:t>
            </a:r>
            <a:r>
              <a:rPr lang="ko-KR" altLang="en-US" sz="2800" dirty="0">
                <a:latin typeface="+mj-ea"/>
              </a:rPr>
              <a:t>나 </a:t>
            </a:r>
            <a:r>
              <a:rPr lang="ko-KR" altLang="en-US" sz="2800" dirty="0"/>
              <a:t>작은따옴표</a:t>
            </a:r>
            <a:r>
              <a:rPr lang="en-US" altLang="ko-KR" sz="2800" dirty="0"/>
              <a:t>('...') </a:t>
            </a:r>
            <a:r>
              <a:rPr lang="ko-KR" altLang="en-US" sz="2800" dirty="0">
                <a:latin typeface="+mj-ea"/>
              </a:rPr>
              <a:t>로</a:t>
            </a:r>
            <a:r>
              <a:rPr lang="en-US" altLang="ko-KR" sz="2800" dirty="0">
                <a:latin typeface="+mj-ea"/>
              </a:rPr>
              <a:t> </a:t>
            </a:r>
            <a:r>
              <a:rPr lang="ko-KR" altLang="en-US" sz="2800" dirty="0">
                <a:latin typeface="+mj-ea"/>
              </a:rPr>
              <a:t>텍스트를 감싸면 문자열이 된다</a:t>
            </a:r>
            <a:r>
              <a:rPr lang="en-US" altLang="ko-KR" sz="2800" dirty="0">
                <a:latin typeface="+mj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F5FFAC-0EE5-4EF3-847C-1EDEFCDF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만드는 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EEA1C-94F5-45ED-94B8-ED770EEA739C}"/>
              </a:ext>
            </a:extLst>
          </p:cNvPr>
          <p:cNvSpPr txBox="1"/>
          <p:nvPr/>
        </p:nvSpPr>
        <p:spPr>
          <a:xfrm>
            <a:off x="885289" y="3414235"/>
            <a:ext cx="7373422" cy="163121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"Hello World"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'Hello World'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'Hello World'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'Hello World'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D9893367-D0F0-4714-83DF-B32B55A08E0A}"/>
              </a:ext>
            </a:extLst>
          </p:cNvPr>
          <p:cNvSpPr/>
          <p:nvPr/>
        </p:nvSpPr>
        <p:spPr>
          <a:xfrm>
            <a:off x="4211960" y="3640955"/>
            <a:ext cx="3816424" cy="952803"/>
          </a:xfrm>
          <a:prstGeom prst="wedgeRoundRectCallout">
            <a:avLst>
              <a:gd name="adj1" fmla="val -72025"/>
              <a:gd name="adj2" fmla="val -2196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큰따옴표로 만들어도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내부적으로 작은 따옴표로 바뀜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47659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B72BB5-D4A5-42F7-A290-B22CDBA1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float() </a:t>
            </a:r>
          </a:p>
          <a:p>
            <a:pPr lvl="1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계산식을 실수로 강제로 변환해주는 함수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DE5A56E-1342-45D1-A42E-DABE1244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float()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CA072-1279-4062-BB14-64BE32A30279}"/>
              </a:ext>
            </a:extLst>
          </p:cNvPr>
          <p:cNvSpPr txBox="1"/>
          <p:nvPr/>
        </p:nvSpPr>
        <p:spPr>
          <a:xfrm>
            <a:off x="628650" y="3068960"/>
            <a:ext cx="8058150" cy="2308324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float(3)   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3.0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float(6/3)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2.0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float('2000') 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2000.0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float('3.14159')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3.14159</a:t>
            </a:r>
            <a:endParaRPr lang="it-IT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681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E8F72CA-C2E6-4DFC-B71B-D0663371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/>
              <a:t>함수와 같이 쓰기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DF47DC-8C13-4744-8034-B28FFCF3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float()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346FF-4147-4454-B7A2-B71D22BBF76A}"/>
              </a:ext>
            </a:extLst>
          </p:cNvPr>
          <p:cNvSpPr txBox="1"/>
          <p:nvPr/>
        </p:nvSpPr>
        <p:spPr>
          <a:xfrm>
            <a:off x="628650" y="2274838"/>
            <a:ext cx="8058150" cy="2308324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</a:t>
            </a:r>
            <a:r>
              <a:rPr lang="sv-SE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float(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input("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실수를 입력하세요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")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실수를 입력하세요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10.0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type(a)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&lt;class 'float'&gt;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10.0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a+10 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20.0</a:t>
            </a:r>
            <a:endParaRPr lang="it-IT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CC562544-BC91-40B6-8107-1A821BF88719}"/>
              </a:ext>
            </a:extLst>
          </p:cNvPr>
          <p:cNvSpPr/>
          <p:nvPr/>
        </p:nvSpPr>
        <p:spPr>
          <a:xfrm>
            <a:off x="1907704" y="4509120"/>
            <a:ext cx="3816424" cy="1686676"/>
          </a:xfrm>
          <a:prstGeom prst="wedgeRoundRectCallout">
            <a:avLst>
              <a:gd name="adj1" fmla="val -41710"/>
              <a:gd name="adj2" fmla="val -5946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실수</a:t>
            </a:r>
            <a:r>
              <a:rPr lang="en-US" altLang="ko-KR" dirty="0"/>
              <a:t>+</a:t>
            </a:r>
            <a:r>
              <a:rPr lang="ko-KR" altLang="en-US" dirty="0"/>
              <a:t>정수의 경우에는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자동형변환 교칙에 의해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정수가 실수로 자동으로 변환됨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그래서 연산결과는 실수</a:t>
            </a:r>
            <a:r>
              <a:rPr lang="en-US" altLang="ko-KR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201473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D818B08-462D-4F02-8788-3BFB455C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str()</a:t>
            </a:r>
          </a:p>
          <a:p>
            <a:pPr lvl="1"/>
            <a:r>
              <a:rPr lang="ko-KR" altLang="en-US" dirty="0"/>
              <a:t>정수나 실수를 강제로 문자열로 변환해주는 함수 </a:t>
            </a:r>
            <a:endParaRPr lang="en-US" altLang="ko-KR" dirty="0"/>
          </a:p>
          <a:p>
            <a:pPr lvl="1"/>
            <a:r>
              <a:rPr lang="ko-KR" altLang="en-US" dirty="0"/>
              <a:t>정수나 실수를 문자열과 연산하면 오류 발생하므로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740CCD-F38C-4605-A29D-128EF770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str()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DE37-4CFA-4DAF-B8F1-F3AFFDC667C2}"/>
              </a:ext>
            </a:extLst>
          </p:cNvPr>
          <p:cNvSpPr txBox="1"/>
          <p:nvPr/>
        </p:nvSpPr>
        <p:spPr>
          <a:xfrm>
            <a:off x="628650" y="3429000"/>
            <a:ext cx="8058150" cy="2031325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 = 100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 +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점 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." 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TypeError: unsupported operand type(s) for +: 'int' and 'str'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sv-SE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str(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score</a:t>
            </a:r>
            <a:r>
              <a:rPr lang="sv-SE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점 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."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'100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점 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.'</a:t>
            </a:r>
            <a:endParaRPr lang="it-IT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14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0B1D28-9B64-4E11-90D8-DAB6578B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문자열은 변수에 저장할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변수에 저장된 문자열은 </a:t>
            </a:r>
            <a:r>
              <a:rPr lang="en-US" altLang="ko-KR" dirty="0"/>
              <a:t>print() </a:t>
            </a:r>
            <a:r>
              <a:rPr lang="ko-KR" altLang="en-US" dirty="0"/>
              <a:t>함수를 이용해서 출력함</a:t>
            </a:r>
            <a:endParaRPr lang="en-US" altLang="ko-KR" dirty="0"/>
          </a:p>
          <a:p>
            <a:pPr lvl="1"/>
            <a:r>
              <a:rPr lang="ko-KR" altLang="en-US" dirty="0"/>
              <a:t>인터프리터에서는 변수 이름만 입력해도 확인 가능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CBA923-926E-4E18-950F-74A870FC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만드는 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27194-E577-4FCD-BE07-71D24D88FF86}"/>
              </a:ext>
            </a:extLst>
          </p:cNvPr>
          <p:cNvSpPr txBox="1"/>
          <p:nvPr/>
        </p:nvSpPr>
        <p:spPr>
          <a:xfrm>
            <a:off x="885289" y="3414235"/>
            <a:ext cx="7373422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"Hello"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'Hello'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print(s)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73093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96513D-9B8C-4AF7-A63D-435B4B2E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큰따옴표</a:t>
            </a:r>
            <a:r>
              <a:rPr lang="en-US" altLang="ko-KR" dirty="0"/>
              <a:t>(</a:t>
            </a:r>
            <a:r>
              <a:rPr lang="ko-KR" altLang="en-US" dirty="0"/>
              <a:t>“</a:t>
            </a:r>
            <a:r>
              <a:rPr lang="en-US" altLang="ko-KR" dirty="0"/>
              <a:t>)</a:t>
            </a:r>
            <a:r>
              <a:rPr lang="ko-KR" altLang="en-US" dirty="0"/>
              <a:t>로 시작했다가 작은따옴표</a:t>
            </a:r>
            <a:r>
              <a:rPr lang="en-US" altLang="ko-KR" dirty="0"/>
              <a:t>(</a:t>
            </a:r>
            <a:r>
              <a:rPr lang="ko-KR" altLang="en-US" dirty="0"/>
              <a:t>＇</a:t>
            </a:r>
            <a:r>
              <a:rPr lang="en-US" altLang="ko-KR" dirty="0"/>
              <a:t>)</a:t>
            </a:r>
            <a:r>
              <a:rPr lang="ko-KR" altLang="en-US" dirty="0"/>
              <a:t>로 끝내면 문법적인 오류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스트링 문자열이 끝나지 않아서 </a:t>
            </a:r>
            <a:r>
              <a:rPr lang="en-US" altLang="ko-KR" dirty="0" err="1"/>
              <a:t>SyntaxError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311878-788E-4309-A840-3C7304B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문법 오류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ECFE1-4DDA-4E14-AB36-6D8CC7D558E5}"/>
              </a:ext>
            </a:extLst>
          </p:cNvPr>
          <p:cNvSpPr txBox="1"/>
          <p:nvPr/>
        </p:nvSpPr>
        <p:spPr>
          <a:xfrm>
            <a:off x="604408" y="2996952"/>
            <a:ext cx="7935183" cy="147732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"Hello'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s = "Hello'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^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unterminated string literal (detected at line 1)</a:t>
            </a:r>
          </a:p>
        </p:txBody>
      </p:sp>
    </p:spTree>
    <p:extLst>
      <p:ext uri="{BB962C8B-B14F-4D97-AF65-F5344CB8AC3E}">
        <p14:creationId xmlns:p14="http://schemas.microsoft.com/office/powerpoint/2010/main" val="390581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96513D-9B8C-4AF7-A63D-435B4B2E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따옴표로 시작했는데 단어의 끝에 따옴표가 없어도 문법적인 오류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마찬가지로 문자열이 끝나지 않아서 오류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311878-788E-4309-A840-3C7304B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문법 오류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ECFE1-4DDA-4E14-AB36-6D8CC7D558E5}"/>
              </a:ext>
            </a:extLst>
          </p:cNvPr>
          <p:cNvSpPr txBox="1"/>
          <p:nvPr/>
        </p:nvSpPr>
        <p:spPr>
          <a:xfrm>
            <a:off x="604408" y="2996952"/>
            <a:ext cx="7935183" cy="147732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 = "Hello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s = "Hello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^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unterminated string literal (detected at line 1)</a:t>
            </a:r>
          </a:p>
        </p:txBody>
      </p:sp>
    </p:spTree>
    <p:extLst>
      <p:ext uri="{BB962C8B-B14F-4D97-AF65-F5344CB8AC3E}">
        <p14:creationId xmlns:p14="http://schemas.microsoft.com/office/powerpoint/2010/main" val="3278472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38100" cmpd="sng">
          <a:solidFill>
            <a:srgbClr val="00B050"/>
          </a:solidFill>
          <a:prstDash val="sysDot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28739</TotalTime>
  <Words>3123</Words>
  <Application>Microsoft Office PowerPoint</Application>
  <PresentationFormat>화면 슬라이드 쇼(4:3)</PresentationFormat>
  <Paragraphs>642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맑은 고딕</vt:lpstr>
      <vt:lpstr>Arial</vt:lpstr>
      <vt:lpstr>Calibri</vt:lpstr>
      <vt:lpstr>Calibri Light</vt:lpstr>
      <vt:lpstr>Consolas</vt:lpstr>
      <vt:lpstr>Lucida Sans Unicode</vt:lpstr>
      <vt:lpstr>Verdana</vt:lpstr>
      <vt:lpstr>Wingdings</vt:lpstr>
      <vt:lpstr>Wingdings 2</vt:lpstr>
      <vt:lpstr>Wingdings 3</vt:lpstr>
      <vt:lpstr>광장</vt:lpstr>
      <vt:lpstr>Office 테마</vt:lpstr>
      <vt:lpstr>컴퓨팅사고와 SW코딩</vt:lpstr>
      <vt:lpstr>예제 실습 진행하면서</vt:lpstr>
      <vt:lpstr>문자열 자료형과 형변환</vt:lpstr>
      <vt:lpstr>문자열</vt:lpstr>
      <vt:lpstr>문자열</vt:lpstr>
      <vt:lpstr>문자열 만드는 법</vt:lpstr>
      <vt:lpstr>문자열 만드는 법</vt:lpstr>
      <vt:lpstr>문자열 문법 오류</vt:lpstr>
      <vt:lpstr>문자열 문법 오류</vt:lpstr>
      <vt:lpstr>문자열 문법 오류</vt:lpstr>
      <vt:lpstr>그런데 왜</vt:lpstr>
      <vt:lpstr>따옴표 출력</vt:lpstr>
      <vt:lpstr>백슬러시(\)</vt:lpstr>
      <vt:lpstr>이스케이프 문자</vt:lpstr>
      <vt:lpstr>이스케이프 문자</vt:lpstr>
      <vt:lpstr>이스케이프 문자</vt:lpstr>
      <vt:lpstr>이스케이프 문자</vt:lpstr>
      <vt:lpstr>문자열 포맷팅</vt:lpstr>
      <vt:lpstr>문자열 포맷팅</vt:lpstr>
      <vt:lpstr>문자열 포맷팅</vt:lpstr>
      <vt:lpstr>문자열 포맷팅</vt:lpstr>
      <vt:lpstr>문자열 연결</vt:lpstr>
      <vt:lpstr>문자열 반복</vt:lpstr>
      <vt:lpstr>인덱싱</vt:lpstr>
      <vt:lpstr>인덱싱</vt:lpstr>
      <vt:lpstr>인덱싱</vt:lpstr>
      <vt:lpstr>인덱싱</vt:lpstr>
      <vt:lpstr>인덱싱</vt:lpstr>
      <vt:lpstr>인덱싱</vt:lpstr>
      <vt:lpstr>슬라이싱</vt:lpstr>
      <vt:lpstr>슬라이싱</vt:lpstr>
      <vt:lpstr>슬라이싱</vt:lpstr>
      <vt:lpstr>&lt;실습&gt;</vt:lpstr>
      <vt:lpstr>소스코드</vt:lpstr>
      <vt:lpstr>&lt;실습&gt;</vt:lpstr>
      <vt:lpstr>소스코드</vt:lpstr>
      <vt:lpstr>문자열 함수</vt:lpstr>
      <vt:lpstr>count() 함수 </vt:lpstr>
      <vt:lpstr>find() 함수</vt:lpstr>
      <vt:lpstr>find() 함수</vt:lpstr>
      <vt:lpstr>index() 함수</vt:lpstr>
      <vt:lpstr>strip() 함수 </vt:lpstr>
      <vt:lpstr>upper() 함수와 lower() 함수</vt:lpstr>
      <vt:lpstr>join() 함수</vt:lpstr>
      <vt:lpstr>replace() 함수</vt:lpstr>
      <vt:lpstr>split() 함수</vt:lpstr>
      <vt:lpstr>format() 함수</vt:lpstr>
      <vt:lpstr>format() 함수</vt:lpstr>
      <vt:lpstr>len() 함수</vt:lpstr>
      <vt:lpstr>chr(), ord() 함수</vt:lpstr>
      <vt:lpstr>hex(), oct()</vt:lpstr>
      <vt:lpstr>PowerPoint 프레젠테이션</vt:lpstr>
      <vt:lpstr>다음의 결과는 어떻게 될까?</vt:lpstr>
      <vt:lpstr>왜 오류가 발생할까?</vt:lpstr>
      <vt:lpstr>왜 오류가 발생할까?</vt:lpstr>
      <vt:lpstr>왜 오류가 발생할까?</vt:lpstr>
      <vt:lpstr>왜 오류가 발생할까?</vt:lpstr>
      <vt:lpstr>int() 함수</vt:lpstr>
      <vt:lpstr>int() 함수</vt:lpstr>
      <vt:lpstr>float() 함수</vt:lpstr>
      <vt:lpstr>float() 함수</vt:lpstr>
      <vt:lpstr>str() 함수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</dc:creator>
  <cp:lastModifiedBy>Min Woo Choi</cp:lastModifiedBy>
  <cp:revision>715</cp:revision>
  <cp:lastPrinted>2012-08-28T03:39:37Z</cp:lastPrinted>
  <dcterms:created xsi:type="dcterms:W3CDTF">2012-03-04T03:38:42Z</dcterms:created>
  <dcterms:modified xsi:type="dcterms:W3CDTF">2022-01-16T09:22:21Z</dcterms:modified>
</cp:coreProperties>
</file>