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4" r:id="rId2"/>
  </p:sldMasterIdLst>
  <p:notesMasterIdLst>
    <p:notesMasterId r:id="rId62"/>
  </p:notesMasterIdLst>
  <p:handoutMasterIdLst>
    <p:handoutMasterId r:id="rId63"/>
  </p:handoutMasterIdLst>
  <p:sldIdLst>
    <p:sldId id="256" r:id="rId3"/>
    <p:sldId id="1559" r:id="rId4"/>
    <p:sldId id="258" r:id="rId5"/>
    <p:sldId id="1647" r:id="rId6"/>
    <p:sldId id="1648" r:id="rId7"/>
    <p:sldId id="1649" r:id="rId8"/>
    <p:sldId id="1650" r:id="rId9"/>
    <p:sldId id="1651" r:id="rId10"/>
    <p:sldId id="1652" r:id="rId11"/>
    <p:sldId id="1653" r:id="rId12"/>
    <p:sldId id="1654" r:id="rId13"/>
    <p:sldId id="1655" r:id="rId14"/>
    <p:sldId id="1656" r:id="rId15"/>
    <p:sldId id="1657" r:id="rId16"/>
    <p:sldId id="1658" r:id="rId17"/>
    <p:sldId id="1659" r:id="rId18"/>
    <p:sldId id="1660" r:id="rId19"/>
    <p:sldId id="1513" r:id="rId20"/>
    <p:sldId id="1514" r:id="rId21"/>
    <p:sldId id="1661" r:id="rId22"/>
    <p:sldId id="1662" r:id="rId23"/>
    <p:sldId id="1663" r:id="rId24"/>
    <p:sldId id="1664" r:id="rId25"/>
    <p:sldId id="1665" r:id="rId26"/>
    <p:sldId id="1666" r:id="rId27"/>
    <p:sldId id="1667" r:id="rId28"/>
    <p:sldId id="1668" r:id="rId29"/>
    <p:sldId id="1669" r:id="rId30"/>
    <p:sldId id="1670" r:id="rId31"/>
    <p:sldId id="1675" r:id="rId32"/>
    <p:sldId id="1676" r:id="rId33"/>
    <p:sldId id="1677" r:id="rId34"/>
    <p:sldId id="1678" r:id="rId35"/>
    <p:sldId id="1679" r:id="rId36"/>
    <p:sldId id="1680" r:id="rId37"/>
    <p:sldId id="1681" r:id="rId38"/>
    <p:sldId id="1682" r:id="rId39"/>
    <p:sldId id="1683" r:id="rId40"/>
    <p:sldId id="1684" r:id="rId41"/>
    <p:sldId id="1685" r:id="rId42"/>
    <p:sldId id="1686" r:id="rId43"/>
    <p:sldId id="1687" r:id="rId44"/>
    <p:sldId id="1688" r:id="rId45"/>
    <p:sldId id="1689" r:id="rId46"/>
    <p:sldId id="1690" r:id="rId47"/>
    <p:sldId id="1691" r:id="rId48"/>
    <p:sldId id="1692" r:id="rId49"/>
    <p:sldId id="1693" r:id="rId50"/>
    <p:sldId id="1694" r:id="rId51"/>
    <p:sldId id="1695" r:id="rId52"/>
    <p:sldId id="1671" r:id="rId53"/>
    <p:sldId id="1673" r:id="rId54"/>
    <p:sldId id="1696" r:id="rId55"/>
    <p:sldId id="1697" r:id="rId56"/>
    <p:sldId id="1698" r:id="rId57"/>
    <p:sldId id="1699" r:id="rId58"/>
    <p:sldId id="1700" r:id="rId59"/>
    <p:sldId id="1701" r:id="rId60"/>
    <p:sldId id="260" r:id="rId61"/>
  </p:sldIdLst>
  <p:sldSz cx="9144000" cy="6858000" type="screen4x3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81">
          <p15:clr>
            <a:srgbClr val="A4A3A4"/>
          </p15:clr>
        </p15:guide>
        <p15:guide id="2" orient="horz" pos="912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00"/>
    <a:srgbClr val="00CC00"/>
    <a:srgbClr val="33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326" autoAdjust="0"/>
    <p:restoredTop sz="94504" autoAdjust="0"/>
  </p:normalViewPr>
  <p:slideViewPr>
    <p:cSldViewPr>
      <p:cViewPr>
        <p:scale>
          <a:sx n="100" d="100"/>
          <a:sy n="100" d="100"/>
        </p:scale>
        <p:origin x="822" y="792"/>
      </p:cViewPr>
      <p:guideLst>
        <p:guide orient="horz" pos="981"/>
        <p:guide orient="horz" pos="91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2646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theme" Target="theme/theme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F8827D7F-7BEC-4DE7-8F81-513A33DBE81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FB5AF5C-4370-498A-8349-4C31E4447CC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7F43F5-23A6-4AA6-B4F6-B14D2822D97A}" type="datetimeFigureOut">
              <a:rPr lang="ko-KR" altLang="en-US" smtClean="0"/>
              <a:t>2022-01-21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7616C2F-C31E-462E-911B-F82069F3194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BDCC700-BA3E-4F8A-ABB4-5F2DC9B52DD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188BE5-A7F8-4240-B2F6-231E71C5E4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57984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EFE5D638-838C-4871-B4F7-0053A62A0D0A}" type="datetimeFigureOut">
              <a:rPr lang="ko-KR" altLang="en-US" smtClean="0"/>
              <a:t>2022-01-21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5363" y="768350"/>
            <a:ext cx="511333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7D8AD2F6-256C-4214-86F8-79EA875AA6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705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6.emf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emf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7" Type="http://schemas.openxmlformats.org/officeDocument/2006/relationships/image" Target="../media/image9.emf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19.emf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1A4073B-FD97-46CE-8F83-F994520B4C87}" type="datetimeFigureOut">
              <a:rPr lang="ko-KR" altLang="en-US" smtClean="0"/>
              <a:t>2022-01-21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2BE2564-D164-41B8-BC6B-8984DC16398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4073B-FD97-46CE-8F83-F994520B4C87}" type="datetimeFigureOut">
              <a:rPr lang="ko-KR" altLang="en-US" smtClean="0"/>
              <a:t>2022-01-21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/>
          <a:p>
            <a:fld id="{E2BE2564-D164-41B8-BC6B-8984DC16398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4073B-FD97-46CE-8F83-F994520B4C87}" type="datetimeFigureOut">
              <a:rPr lang="ko-KR" altLang="en-US" smtClean="0"/>
              <a:t>2022-01-21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/>
          <a:p>
            <a:fld id="{E2BE2564-D164-41B8-BC6B-8984DC16398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F700AC22-ECAB-4FC4-A6BF-C3A1822B72F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1575"/>
            <a:ext cx="9144000" cy="47050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446323"/>
            <a:ext cx="9144000" cy="100604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defRPr>
            </a:lvl1pPr>
          </a:lstStyle>
          <a:p>
            <a:pPr lvl="0" algn="ctr"/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891141"/>
            <a:ext cx="9143999" cy="75810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dirty="0"/>
            </a:lvl1pPr>
          </a:lstStyle>
          <a:p>
            <a:pPr marL="0" lvl="0" indent="0" algn="ctr"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F8F4DCA-2AE0-4AD7-B6DB-BEA803B8E23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62354" y="4638461"/>
            <a:ext cx="5017168" cy="7554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B9316FB-6F3D-49BD-A170-88CF85441C7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54473" y="297357"/>
            <a:ext cx="2895805" cy="46142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D56189C-8E19-4DD6-9A74-DBE52DF5185C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237130" y="6215973"/>
            <a:ext cx="7477334" cy="36410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0E5D87E-F4EA-48F0-B34E-8B6C46BF0F70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354473" y="6215974"/>
            <a:ext cx="808315" cy="36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6968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5864" y="867785"/>
            <a:ext cx="6423036" cy="5127859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ko-KR" altLang="en-US" sz="1800" b="1" smtClean="0"/>
            </a:lvl1pPr>
            <a:lvl2pPr>
              <a:defRPr lang="ko-KR" altLang="en-US" sz="1600" smtClean="0"/>
            </a:lvl2pPr>
            <a:lvl3pPr>
              <a:defRPr lang="ko-KR" altLang="en-US" sz="1400" smtClean="0"/>
            </a:lvl3pPr>
            <a:lvl4pPr>
              <a:defRPr lang="ko-KR" altLang="en-US" sz="1200" smtClean="0"/>
            </a:lvl4pPr>
            <a:lvl5pPr>
              <a:defRPr lang="en-US" sz="1200" dirty="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A2FF97B-0C32-46F5-B732-A595FCE4E2E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4762"/>
            <a:ext cx="1963271" cy="6858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42F10B9-308E-4F5E-B916-F8879BED39C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890540" y="987426"/>
            <a:ext cx="75406" cy="500822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549DE78-54A8-4536-A428-FF26A2B0593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76485" y="718483"/>
            <a:ext cx="1586494" cy="29356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435F1CB-C874-4340-8833-E566724F691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757584" y="127765"/>
            <a:ext cx="1111315" cy="505143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F521AAAB-77A8-424C-BB31-E4C17CD06F92}"/>
              </a:ext>
            </a:extLst>
          </p:cNvPr>
          <p:cNvGrpSpPr/>
          <p:nvPr userDrawn="1"/>
        </p:nvGrpSpPr>
        <p:grpSpPr>
          <a:xfrm>
            <a:off x="2445864" y="711200"/>
            <a:ext cx="6423035" cy="5486400"/>
            <a:chOff x="2685143" y="711200"/>
            <a:chExt cx="9114971" cy="5486400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FFA64809-E54A-4E4B-8CA9-503453A9BDFC}"/>
                </a:ext>
              </a:extLst>
            </p:cNvPr>
            <p:cNvCxnSpPr/>
            <p:nvPr userDrawn="1"/>
          </p:nvCxnSpPr>
          <p:spPr>
            <a:xfrm>
              <a:off x="2685143" y="711200"/>
              <a:ext cx="9114971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BF4F5B32-D888-480F-B127-31919566AF82}"/>
                </a:ext>
              </a:extLst>
            </p:cNvPr>
            <p:cNvCxnSpPr/>
            <p:nvPr userDrawn="1"/>
          </p:nvCxnSpPr>
          <p:spPr>
            <a:xfrm>
              <a:off x="2685143" y="6197600"/>
              <a:ext cx="9114971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271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7278456A-F68A-44F2-AC12-1E7914A9C1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231171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F315A1F-2FB6-4A29-BF8B-07F91276800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61216" y="2246813"/>
            <a:ext cx="4968107" cy="7480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D6E73EB-B2E6-4210-8DD0-240C6D57A34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950705" y="136524"/>
            <a:ext cx="876004" cy="398184"/>
          </a:xfrm>
          <a:prstGeom prst="rect">
            <a:avLst/>
          </a:prstGeom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90592C52-D91E-4E25-942B-ABF84B4BD3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68525" y="2585080"/>
            <a:ext cx="6155079" cy="758196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altLang="ko-KR" dirty="0"/>
              <a:t>1. </a:t>
            </a:r>
            <a:r>
              <a:rPr lang="ko-KR" altLang="en-US" dirty="0"/>
              <a:t>내용을 입력하세요</a:t>
            </a:r>
          </a:p>
        </p:txBody>
      </p:sp>
      <p:sp>
        <p:nvSpPr>
          <p:cNvPr id="11" name="텍스트 개체 틀 2">
            <a:extLst>
              <a:ext uri="{FF2B5EF4-FFF2-40B4-BE49-F238E27FC236}">
                <a16:creationId xmlns:a16="http://schemas.microsoft.com/office/drawing/2014/main" id="{B965BB1A-8819-4A43-8939-028E2222516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644775" y="3438525"/>
            <a:ext cx="567882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dirty="0"/>
              <a:t>1-1. </a:t>
            </a:r>
            <a:r>
              <a:rPr lang="ko-KR" altLang="en-US" dirty="0"/>
              <a:t>내용을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18201757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0E4E1D5-22E2-420D-A990-2DC38D83DF8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2700"/>
            <a:ext cx="9144000" cy="689429"/>
          </a:xfrm>
          <a:prstGeom prst="rect">
            <a:avLst/>
          </a:prstGeom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52412752-31DE-42EC-98E8-28F15B910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655" y="903921"/>
            <a:ext cx="8830521" cy="548765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latin typeface="+mn-ea"/>
                <a:ea typeface="+mn-ea"/>
              </a:defRPr>
            </a:lvl1pPr>
            <a:lvl2pPr>
              <a:lnSpc>
                <a:spcPct val="150000"/>
              </a:lnSpc>
              <a:defRPr sz="2400">
                <a:latin typeface="+mn-ea"/>
                <a:ea typeface="+mn-ea"/>
              </a:defRPr>
            </a:lvl2pPr>
            <a:lvl3pPr>
              <a:lnSpc>
                <a:spcPct val="150000"/>
              </a:lnSpc>
              <a:defRPr sz="2400">
                <a:latin typeface="+mn-ea"/>
                <a:ea typeface="+mn-ea"/>
              </a:defRPr>
            </a:lvl3pPr>
            <a:lvl4pPr>
              <a:lnSpc>
                <a:spcPct val="150000"/>
              </a:lnSpc>
              <a:defRPr sz="2000">
                <a:latin typeface="+mn-ea"/>
                <a:ea typeface="+mn-ea"/>
              </a:defRPr>
            </a:lvl4pPr>
            <a:lvl5pPr>
              <a:lnSpc>
                <a:spcPct val="150000"/>
              </a:lnSpc>
              <a:defRPr sz="200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3F15611-2037-4932-A3AB-E79B7BB071C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62800" y="115111"/>
            <a:ext cx="1027376" cy="459206"/>
          </a:xfrm>
          <a:prstGeom prst="rect">
            <a:avLst/>
          </a:prstGeom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ABF454AE-B2F0-4DCB-BEA2-274B30557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656" y="97387"/>
            <a:ext cx="7803144" cy="613813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2DF6794-403C-44F7-96AD-89E8D6B2204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580157" y="6538399"/>
            <a:ext cx="573368" cy="211784"/>
          </a:xfrm>
          <a:prstGeom prst="rect">
            <a:avLst/>
          </a:prstGeom>
        </p:spPr>
      </p:pic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00D5017F-A3AD-49F9-933A-6042945DB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62938" y="6488958"/>
            <a:ext cx="475849" cy="300683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00E3E47B-18CA-4D6B-B6F6-D68BEDC2F4E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7594DFD-B4BA-4AB2-B040-49377E661541}"/>
              </a:ext>
            </a:extLst>
          </p:cNvPr>
          <p:cNvCxnSpPr>
            <a:cxnSpLocks/>
          </p:cNvCxnSpPr>
          <p:nvPr userDrawn="1"/>
        </p:nvCxnSpPr>
        <p:spPr>
          <a:xfrm>
            <a:off x="0" y="6633032"/>
            <a:ext cx="8578252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72773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AF06DB9-52F1-4031-B4BD-E6592711FF0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4187213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C063A549-FB3D-4DB5-9BAC-5B8F0E993151}"/>
              </a:ext>
            </a:extLst>
          </p:cNvPr>
          <p:cNvGrpSpPr/>
          <p:nvPr userDrawn="1"/>
        </p:nvGrpSpPr>
        <p:grpSpPr>
          <a:xfrm>
            <a:off x="2427388" y="3144851"/>
            <a:ext cx="4333219" cy="1059453"/>
            <a:chOff x="3035310" y="2819400"/>
            <a:chExt cx="5928068" cy="1591733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18C99C3E-5F10-4C75-8498-90AE08A0636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3228622" y="2819400"/>
              <a:ext cx="5734756" cy="1219200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87E46600-B800-41F9-870F-90488D5FBD7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3035310" y="4275667"/>
              <a:ext cx="5802486" cy="135466"/>
            </a:xfrm>
            <a:prstGeom prst="rect">
              <a:avLst/>
            </a:prstGeom>
          </p:spPr>
        </p:pic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62BE2080-A3DE-4F8E-BD3A-90D581463CB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54473" y="297357"/>
            <a:ext cx="2895805" cy="46142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E7336CA-FD6A-48FB-A282-47BCED03FBD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380566" y="5948580"/>
            <a:ext cx="7477334" cy="36410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69EF8D4-67D9-4763-80BF-2E2D254D7581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497909" y="5948581"/>
            <a:ext cx="808315" cy="36410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0EF2190D-E307-42E0-9FFA-CA4A829E18D3}"/>
              </a:ext>
            </a:extLst>
          </p:cNvPr>
          <p:cNvSpPr/>
          <p:nvPr userDrawn="1"/>
        </p:nvSpPr>
        <p:spPr>
          <a:xfrm>
            <a:off x="1702460" y="4809874"/>
            <a:ext cx="5723392" cy="727253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본 과제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결과물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)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는 교육부와 한국연구재단의 재원으로 지원을 받아 수행된 </a:t>
            </a:r>
            <a:endParaRPr lang="en-US" altLang="ko-KR" sz="1200" b="1" dirty="0">
              <a:solidFill>
                <a:schemeClr val="bg2">
                  <a:lumMod val="50000"/>
                </a:schemeClr>
              </a:solidFill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디지털신기술인재양성 혁신공유대학사업의 연구결과입니다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.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150222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5BB06-4BBC-4805-ABA0-8D2CFD24F84A}" type="datetime1">
              <a:rPr lang="ko-KR" altLang="en-US" smtClean="0"/>
              <a:t>2022-01-21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9080-A952-4029-A085-328D14841B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11415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E2BDD-1DC6-4F5F-AAB5-615F03D86C7B}" type="datetime1">
              <a:rPr lang="ko-KR" altLang="en-US" smtClean="0"/>
              <a:t>2022-01-21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9080-A952-4029-A085-328D14841B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8798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724A1-D0FB-4EE1-91D6-CCF9B70DA34A}" type="datetime1">
              <a:rPr lang="ko-KR" altLang="en-US" smtClean="0"/>
              <a:t>2022-01-21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9080-A952-4029-A085-328D14841B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812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51309"/>
            <a:ext cx="8229600" cy="4525963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C98F4EB-0DD9-4282-AFF2-A56CF4B7429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80157" y="6538399"/>
            <a:ext cx="573368" cy="211784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BD7DCE8-E371-4428-B5C8-D12EC56F28D1}"/>
              </a:ext>
            </a:extLst>
          </p:cNvPr>
          <p:cNvCxnSpPr>
            <a:cxnSpLocks/>
          </p:cNvCxnSpPr>
          <p:nvPr userDrawn="1"/>
        </p:nvCxnSpPr>
        <p:spPr>
          <a:xfrm>
            <a:off x="0" y="6633032"/>
            <a:ext cx="8578252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C6E59623-D4D1-4865-A1EE-D25EE294B60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2700"/>
            <a:ext cx="9144000" cy="124685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FF221FD-AC0E-4696-83C6-ECB3E08A3A7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089964" y="36476"/>
            <a:ext cx="1027376" cy="459206"/>
          </a:xfrm>
          <a:prstGeom prst="rect">
            <a:avLst/>
          </a:prstGeom>
        </p:spPr>
      </p:pic>
      <p:sp>
        <p:nvSpPr>
          <p:cNvPr id="13" name="제목 6">
            <a:extLst>
              <a:ext uri="{FF2B5EF4-FFF2-40B4-BE49-F238E27FC236}">
                <a16:creationId xmlns:a16="http://schemas.microsoft.com/office/drawing/2014/main" id="{82C94F7A-C6E3-40AC-9B37-95F6C3C49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66130"/>
          </a:xfrm>
        </p:spPr>
        <p:txBody>
          <a:bodyPr rtlCol="0">
            <a:normAutofit/>
            <a:scene3d>
              <a:camera prst="orthographicFront"/>
              <a:lightRig rig="soft" dir="t"/>
            </a:scene3d>
            <a:sp3d prstMaterial="softEdge"/>
          </a:bodyPr>
          <a:lstStyle>
            <a:lvl1pPr>
              <a:defRPr sz="4100">
                <a:solidFill>
                  <a:schemeClr val="bg1"/>
                </a:solidFill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6" name="슬라이드 번호 개체 틀 3">
            <a:extLst>
              <a:ext uri="{FF2B5EF4-FFF2-40B4-BE49-F238E27FC236}">
                <a16:creationId xmlns:a16="http://schemas.microsoft.com/office/drawing/2014/main" id="{138ED55B-DFC1-4FA0-A363-8AD05D248A88}"/>
              </a:ext>
            </a:extLst>
          </p:cNvPr>
          <p:cNvSpPr txBox="1">
            <a:spLocks/>
          </p:cNvSpPr>
          <p:nvPr userDrawn="1"/>
        </p:nvSpPr>
        <p:spPr>
          <a:xfrm>
            <a:off x="8662938" y="6488958"/>
            <a:ext cx="475849" cy="300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0E3E47B-18CA-4D6B-B6F6-D68BEDC2F4E9}" type="slidenum">
              <a:rPr lang="ko-KR" altLang="en-US" smtClean="0">
                <a:solidFill>
                  <a:prstClr val="white"/>
                </a:solidFill>
                <a:latin typeface="Calibri" panose="020F0502020204030204"/>
              </a:rPr>
              <a:pPr/>
              <a:t>‹#›</a:t>
            </a:fld>
            <a:endParaRPr lang="ko-KR" altLang="en-US" dirty="0">
              <a:solidFill>
                <a:prstClr val="white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72965-9837-4946-AF32-282D8ED5FAB7}" type="datetime1">
              <a:rPr lang="ko-KR" altLang="en-US" smtClean="0"/>
              <a:t>2022-01-21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9080-A952-4029-A085-328D14841B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1849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9F8A7-4E05-4131-ADDC-473DC66237CD}" type="datetime1">
              <a:rPr lang="ko-KR" altLang="en-US" smtClean="0"/>
              <a:t>2022-01-21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9080-A952-4029-A085-328D14841B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51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F4A5A-7092-4069-AD39-1C867902EF12}" type="datetime1">
              <a:rPr lang="ko-KR" altLang="en-US" smtClean="0"/>
              <a:t>2022-01-21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9080-A952-4029-A085-328D14841B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3288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4073B-FD97-46CE-8F83-F994520B4C87}" type="datetimeFigureOut">
              <a:rPr lang="ko-KR" altLang="en-US" smtClean="0"/>
              <a:t>2022-01-21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/>
          <a:p>
            <a:fld id="{E2BE2564-D164-41B8-BC6B-8984DC16398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4073B-FD97-46CE-8F83-F994520B4C87}" type="datetimeFigureOut">
              <a:rPr lang="ko-KR" altLang="en-US" smtClean="0"/>
              <a:t>2022-01-21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/>
          <a:p>
            <a:fld id="{E2BE2564-D164-41B8-BC6B-8984DC16398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4073B-FD97-46CE-8F83-F994520B4C87}" type="datetimeFigureOut">
              <a:rPr lang="ko-KR" altLang="en-US" smtClean="0"/>
              <a:t>2022-01-21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/>
          <a:p>
            <a:fld id="{E2BE2564-D164-41B8-BC6B-8984DC16398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4073B-FD97-46CE-8F83-F994520B4C87}" type="datetimeFigureOut">
              <a:rPr lang="ko-KR" altLang="en-US" smtClean="0"/>
              <a:t>2022-01-21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/>
          <a:p>
            <a:fld id="{E2BE2564-D164-41B8-BC6B-8984DC16398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4073B-FD97-46CE-8F83-F994520B4C87}" type="datetimeFigureOut">
              <a:rPr lang="ko-KR" altLang="en-US" smtClean="0"/>
              <a:t>2022-01-21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/>
          <a:p>
            <a:fld id="{E2BE2564-D164-41B8-BC6B-8984DC16398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51A4073B-FD97-46CE-8F83-F994520B4C87}" type="datetimeFigureOut">
              <a:rPr lang="ko-KR" altLang="en-US" smtClean="0"/>
              <a:t>2022-01-21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/>
          <a:p>
            <a:fld id="{E2BE2564-D164-41B8-BC6B-8984DC16398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/>
              <a:t>그림을 추가하려면 아이콘을 클릭하십시오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1A4073B-FD97-46CE-8F83-F994520B4C87}" type="datetimeFigureOut">
              <a:rPr lang="ko-KR" altLang="en-US" smtClean="0"/>
              <a:t>2022-01-21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2BE2564-D164-41B8-BC6B-8984DC16398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1A4073B-FD97-46CE-8F83-F994520B4C87}" type="datetimeFigureOut">
              <a:rPr lang="ko-KR" altLang="en-US" smtClean="0"/>
              <a:t>2022-01-21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1" name="슬라이드 번호 개체 틀 3">
            <a:extLst>
              <a:ext uri="{FF2B5EF4-FFF2-40B4-BE49-F238E27FC236}">
                <a16:creationId xmlns:a16="http://schemas.microsoft.com/office/drawing/2014/main" id="{6BD0333B-3DE1-4047-9056-8989378AD8D7}"/>
              </a:ext>
            </a:extLst>
          </p:cNvPr>
          <p:cNvSpPr txBox="1">
            <a:spLocks/>
          </p:cNvSpPr>
          <p:nvPr userDrawn="1"/>
        </p:nvSpPr>
        <p:spPr>
          <a:xfrm>
            <a:off x="8662938" y="6488958"/>
            <a:ext cx="475849" cy="300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0E3E47B-18CA-4D6B-B6F6-D68BEDC2F4E9}" type="slidenum">
              <a:rPr lang="ko-KR" altLang="en-US" smtClean="0">
                <a:solidFill>
                  <a:prstClr val="white"/>
                </a:solidFill>
                <a:latin typeface="Calibri" panose="020F0502020204030204"/>
              </a:rPr>
              <a:pPr/>
              <a:t>‹#›</a:t>
            </a:fld>
            <a:endParaRPr lang="ko-KR" altLang="en-US" dirty="0">
              <a:solidFill>
                <a:prstClr val="white"/>
              </a:solidFill>
              <a:latin typeface="Calibri" panose="020F050202020403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lang="en-US" altLang="en-US" sz="4200" b="1" kern="1200" dirty="0">
          <a:solidFill>
            <a:schemeClr val="tx1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n-lt"/>
          <a:ea typeface="+mn-ea"/>
          <a:cs typeface="+mn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8DA9D-98AC-4339-97CD-9F1AA18E0633}" type="datetime1">
              <a:rPr lang="ko-KR" altLang="en-US" smtClean="0"/>
              <a:t>2022-01-21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B9080-A952-4029-A085-328D14841B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278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79A0C-F13B-4BA4-980D-95111BDF42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7909" y="3429000"/>
            <a:ext cx="7888180" cy="1006045"/>
          </a:xfrm>
        </p:spPr>
        <p:txBody>
          <a:bodyPr/>
          <a:lstStyle/>
          <a:p>
            <a:pPr algn="ctr"/>
            <a:r>
              <a:rPr lang="ko-KR" altLang="en-US" dirty="0">
                <a:sym typeface="Wingdings" panose="05000000000000000000" pitchFamily="2" charset="2"/>
              </a:rPr>
              <a:t>컴퓨팅사고와 </a:t>
            </a:r>
            <a:r>
              <a:rPr lang="en-US" altLang="ko-KR" dirty="0">
                <a:sym typeface="Wingdings" panose="05000000000000000000" pitchFamily="2" charset="2"/>
              </a:rPr>
              <a:t>SW</a:t>
            </a:r>
            <a:r>
              <a:rPr lang="ko-KR" altLang="en-US" dirty="0">
                <a:sym typeface="Wingdings" panose="05000000000000000000" pitchFamily="2" charset="2"/>
              </a:rPr>
              <a:t>코딩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6B20448-99F5-4F18-B514-F1473C3468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" y="4891141"/>
            <a:ext cx="9143999" cy="758106"/>
          </a:xfrm>
        </p:spPr>
        <p:txBody>
          <a:bodyPr/>
          <a:lstStyle/>
          <a:p>
            <a:pPr marL="0" indent="0" algn="ctr">
              <a:buNone/>
            </a:pPr>
            <a:r>
              <a:rPr lang="ko-KR" altLang="en-US" dirty="0">
                <a:latin typeface="+mn-ea"/>
              </a:rPr>
              <a:t>다양한 연산자의 활용</a:t>
            </a:r>
          </a:p>
        </p:txBody>
      </p:sp>
    </p:spTree>
    <p:extLst>
      <p:ext uri="{BB962C8B-B14F-4D97-AF65-F5344CB8AC3E}">
        <p14:creationId xmlns:p14="http://schemas.microsoft.com/office/powerpoint/2010/main" val="1425610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8EEFE5A-CEDB-4B70-B775-52F262CC9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나눗셈 연산자 </a:t>
            </a:r>
            <a:r>
              <a:rPr lang="en-US" altLang="ko-KR" dirty="0"/>
              <a:t>/</a:t>
            </a:r>
          </a:p>
          <a:p>
            <a:pPr lvl="1"/>
            <a:r>
              <a:rPr lang="en-US" altLang="ko-KR" dirty="0"/>
              <a:t>/ </a:t>
            </a:r>
            <a:r>
              <a:rPr lang="ko-KR" altLang="en-US" dirty="0"/>
              <a:t>연산자로 나눗셈하면 실수가 나온다</a:t>
            </a:r>
            <a:r>
              <a:rPr lang="en-US" altLang="ko-KR" dirty="0"/>
              <a:t>.</a:t>
            </a:r>
          </a:p>
          <a:p>
            <a:pPr marL="393192" lvl="1" indent="0">
              <a:buNone/>
            </a:pPr>
            <a:r>
              <a:rPr lang="en-US" altLang="ko-KR" dirty="0"/>
              <a:t>   </a:t>
            </a:r>
            <a:r>
              <a:rPr lang="ko-KR" altLang="en-US" dirty="0"/>
              <a:t>다른</a:t>
            </a:r>
            <a:r>
              <a:rPr lang="en-US" altLang="ko-KR" dirty="0"/>
              <a:t> </a:t>
            </a:r>
            <a:r>
              <a:rPr lang="ko-KR" altLang="en-US" dirty="0"/>
              <a:t>프로그래밍 언어들은 몫</a:t>
            </a:r>
            <a:r>
              <a:rPr lang="en-US" altLang="ko-KR" dirty="0"/>
              <a:t>(</a:t>
            </a:r>
            <a:r>
              <a:rPr lang="ko-KR" altLang="en-US" dirty="0"/>
              <a:t>정수</a:t>
            </a:r>
            <a:r>
              <a:rPr lang="en-US" altLang="ko-KR" dirty="0"/>
              <a:t>)</a:t>
            </a:r>
            <a:r>
              <a:rPr lang="ko-KR" altLang="en-US" dirty="0"/>
              <a:t>가 나옴</a:t>
            </a:r>
            <a:endParaRPr lang="en-US" altLang="ko-KR" dirty="0"/>
          </a:p>
          <a:p>
            <a:pPr marL="393192" lvl="1" indent="0">
              <a:buNone/>
            </a:pPr>
            <a:r>
              <a:rPr lang="en-US" altLang="ko-KR" dirty="0"/>
              <a:t>  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9445635-DEE8-453E-85A2-CCCC8F97E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산술 연산자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0425CD-67AF-48E6-8B4B-7CD5FC05A0D2}"/>
              </a:ext>
            </a:extLst>
          </p:cNvPr>
          <p:cNvSpPr txBox="1"/>
          <p:nvPr/>
        </p:nvSpPr>
        <p:spPr>
          <a:xfrm>
            <a:off x="856962" y="3501008"/>
            <a:ext cx="7430076" cy="1754326"/>
          </a:xfrm>
          <a:prstGeom prst="rect">
            <a:avLst/>
          </a:prstGeom>
          <a:solidFill>
            <a:srgbClr val="DDEE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pt-B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&gt;&gt;&gt; 7 / 4</a:t>
            </a:r>
          </a:p>
          <a:p>
            <a:r>
              <a:rPr lang="pt-B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1.75</a:t>
            </a:r>
          </a:p>
          <a:p>
            <a:r>
              <a:rPr lang="pt-B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&gt;&gt;&gt; 8 / 4</a:t>
            </a:r>
          </a:p>
          <a:p>
            <a:r>
              <a:rPr lang="pt-B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2.0</a:t>
            </a:r>
          </a:p>
          <a:p>
            <a:r>
              <a:rPr lang="pt-B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&gt;&gt;&gt; 9 / 4</a:t>
            </a:r>
          </a:p>
          <a:p>
            <a:r>
              <a:rPr lang="pt-B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2.25</a:t>
            </a:r>
          </a:p>
        </p:txBody>
      </p:sp>
    </p:spTree>
    <p:extLst>
      <p:ext uri="{BB962C8B-B14F-4D97-AF65-F5344CB8AC3E}">
        <p14:creationId xmlns:p14="http://schemas.microsoft.com/office/powerpoint/2010/main" val="1332821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04FDAC5-D734-41C6-97DA-5B01984C1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버림 나눗셈 연산자 </a:t>
            </a:r>
            <a:r>
              <a:rPr lang="en-US" altLang="ko-KR" dirty="0"/>
              <a:t>//</a:t>
            </a:r>
          </a:p>
          <a:p>
            <a:pPr lvl="1"/>
            <a:r>
              <a:rPr lang="ko-KR" altLang="en-US" dirty="0"/>
              <a:t>나눗셈의 결과에서 소수점 이하는 버림 </a:t>
            </a:r>
            <a:r>
              <a:rPr lang="en-US" altLang="ko-KR" dirty="0"/>
              <a:t>(</a:t>
            </a:r>
            <a:r>
              <a:rPr lang="ko-KR" altLang="en-US" dirty="0"/>
              <a:t>몫만 출력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E720FDA-5CAA-42E5-9481-B5E0F1C3C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산술 연산자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1A8BA9-6C26-42A2-8830-D1C15AF1D378}"/>
              </a:ext>
            </a:extLst>
          </p:cNvPr>
          <p:cNvSpPr txBox="1"/>
          <p:nvPr/>
        </p:nvSpPr>
        <p:spPr>
          <a:xfrm>
            <a:off x="856962" y="3014125"/>
            <a:ext cx="7430076" cy="1754326"/>
          </a:xfrm>
          <a:prstGeom prst="rect">
            <a:avLst/>
          </a:prstGeom>
          <a:solidFill>
            <a:srgbClr val="DDEE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pt-B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&gt;&gt;&gt; 7 // 4</a:t>
            </a:r>
          </a:p>
          <a:p>
            <a:r>
              <a:rPr lang="pt-B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pt-B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&gt;&gt;&gt; 8 // 4</a:t>
            </a:r>
          </a:p>
          <a:p>
            <a:r>
              <a:rPr lang="pt-B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pt-B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&gt;&gt;&gt; 9 // 4</a:t>
            </a:r>
          </a:p>
          <a:p>
            <a:r>
              <a:rPr lang="pt-B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487635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8E93BFD-8298-40F2-B829-648A64141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나머지 연산자 </a:t>
            </a:r>
            <a:r>
              <a:rPr lang="en-US" altLang="ko-KR" dirty="0"/>
              <a:t>%</a:t>
            </a:r>
          </a:p>
          <a:p>
            <a:pPr lvl="1"/>
            <a:r>
              <a:rPr lang="ko-KR" altLang="en-US" dirty="0"/>
              <a:t>나눗셈 후 나머지만 구하는 연산자</a:t>
            </a:r>
            <a:endParaRPr lang="en-US" altLang="ko-KR" dirty="0"/>
          </a:p>
          <a:p>
            <a:pPr lvl="1"/>
            <a:r>
              <a:rPr lang="ko-KR" altLang="en-US" dirty="0"/>
              <a:t>모듈로</a:t>
            </a:r>
            <a:r>
              <a:rPr lang="en-US" altLang="ko-KR" dirty="0"/>
              <a:t>(Modulo)</a:t>
            </a:r>
            <a:r>
              <a:rPr lang="ko-KR" altLang="en-US" dirty="0"/>
              <a:t> 연산자라고 부름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AB8D9BA-1987-4E39-9F06-4C8A8C4DE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산술 연산자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D6D31F-9C4B-4303-840E-B565F2E85F7C}"/>
              </a:ext>
            </a:extLst>
          </p:cNvPr>
          <p:cNvSpPr txBox="1"/>
          <p:nvPr/>
        </p:nvSpPr>
        <p:spPr>
          <a:xfrm>
            <a:off x="856962" y="3284984"/>
            <a:ext cx="7430076" cy="2862322"/>
          </a:xfrm>
          <a:prstGeom prst="rect">
            <a:avLst/>
          </a:prstGeom>
          <a:solidFill>
            <a:srgbClr val="DDEE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pt-B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&gt;&gt;&gt; 6 % 4</a:t>
            </a:r>
          </a:p>
          <a:p>
            <a:r>
              <a:rPr lang="pt-B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pt-B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&gt;&gt;&gt; 5 % 4 </a:t>
            </a:r>
          </a:p>
          <a:p>
            <a:r>
              <a:rPr lang="pt-B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pt-B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&gt;&gt;&gt; 4 % 4</a:t>
            </a:r>
          </a:p>
          <a:p>
            <a:r>
              <a:rPr lang="pt-B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</a:p>
          <a:p>
            <a:r>
              <a:rPr lang="pt-B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&gt;&gt;&gt; 3 % 4</a:t>
            </a:r>
          </a:p>
          <a:p>
            <a:r>
              <a:rPr lang="pt-B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pt-B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&gt;&gt;&gt; 2 % 4</a:t>
            </a:r>
          </a:p>
          <a:p>
            <a:r>
              <a:rPr lang="pt-B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999889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9B351DB-B0B4-4891-8086-F7F9D18C9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kern="0" dirty="0">
                <a:solidFill>
                  <a:srgbClr val="000000"/>
                </a:solidFill>
                <a:latin typeface="+mn-ea"/>
              </a:rPr>
              <a:t>거듭제곱 </a:t>
            </a:r>
            <a:r>
              <a:rPr lang="en-US" altLang="ko-KR" sz="2800" kern="0" dirty="0">
                <a:solidFill>
                  <a:srgbClr val="000000"/>
                </a:solidFill>
                <a:latin typeface="+mn-ea"/>
              </a:rPr>
              <a:t>**</a:t>
            </a:r>
          </a:p>
          <a:p>
            <a:pPr lvl="1"/>
            <a:r>
              <a:rPr lang="ko-KR" altLang="en-US" kern="0" dirty="0" err="1">
                <a:solidFill>
                  <a:srgbClr val="000000"/>
                </a:solidFill>
                <a:latin typeface="+mn-ea"/>
              </a:rPr>
              <a:t>파이썬은</a:t>
            </a:r>
            <a:r>
              <a:rPr lang="ko-KR" altLang="en-US" kern="0" dirty="0">
                <a:solidFill>
                  <a:srgbClr val="000000"/>
                </a:solidFill>
                <a:latin typeface="+mn-ea"/>
              </a:rPr>
              <a:t> 거듭제곱도 연산자를 제공</a:t>
            </a:r>
            <a:endParaRPr lang="en-US" altLang="ko-KR" kern="0" dirty="0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ko-KR" altLang="en-US" kern="0" dirty="0">
                <a:solidFill>
                  <a:srgbClr val="000000"/>
                </a:solidFill>
                <a:latin typeface="+mn-ea"/>
              </a:rPr>
              <a:t>다른 </a:t>
            </a:r>
            <a:r>
              <a:rPr lang="ko-KR" altLang="en-US" dirty="0"/>
              <a:t>프로그래밍 </a:t>
            </a:r>
            <a:r>
              <a:rPr lang="ko-KR" altLang="en-US" kern="0" dirty="0">
                <a:solidFill>
                  <a:srgbClr val="000000"/>
                </a:solidFill>
                <a:latin typeface="+mn-ea"/>
              </a:rPr>
              <a:t>언어들은 함수를 사용해야함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8E8D20C-FB38-4704-934A-FA27C30EE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산술 연산자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2129DD-48DD-406B-B4C2-B73D71E43309}"/>
              </a:ext>
            </a:extLst>
          </p:cNvPr>
          <p:cNvSpPr txBox="1"/>
          <p:nvPr/>
        </p:nvSpPr>
        <p:spPr>
          <a:xfrm>
            <a:off x="856962" y="3542506"/>
            <a:ext cx="7430076" cy="2308324"/>
          </a:xfrm>
          <a:prstGeom prst="rect">
            <a:avLst/>
          </a:prstGeom>
          <a:solidFill>
            <a:srgbClr val="DDEE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pt-B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&gt;&gt;&gt; 2 ** 7</a:t>
            </a:r>
          </a:p>
          <a:p>
            <a:r>
              <a:rPr lang="pt-B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128</a:t>
            </a:r>
          </a:p>
          <a:p>
            <a:r>
              <a:rPr lang="pt-B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&gt;&gt;&gt; 2 ** 8</a:t>
            </a:r>
          </a:p>
          <a:p>
            <a:r>
              <a:rPr lang="pt-B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256</a:t>
            </a:r>
          </a:p>
          <a:p>
            <a:r>
              <a:rPr lang="pt-B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&gt;&gt;&gt; 2 ** 9</a:t>
            </a:r>
          </a:p>
          <a:p>
            <a:r>
              <a:rPr lang="pt-B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512</a:t>
            </a:r>
          </a:p>
          <a:p>
            <a:r>
              <a:rPr lang="pt-B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&gt;&gt;&gt; 2 ** 10</a:t>
            </a:r>
          </a:p>
          <a:p>
            <a:r>
              <a:rPr lang="pt-B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1024</a:t>
            </a:r>
          </a:p>
        </p:txBody>
      </p:sp>
    </p:spTree>
    <p:extLst>
      <p:ext uri="{BB962C8B-B14F-4D97-AF65-F5344CB8AC3E}">
        <p14:creationId xmlns:p14="http://schemas.microsoft.com/office/powerpoint/2010/main" val="1625238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B0AA019-8ABD-4AD5-A436-F12F3A66A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연산에 실수와 정수가 같이 사용되면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결과는 자료형의 범위가 넓은 실수로 계산된다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B98CE47-2AED-4771-AF11-52F58515D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산술 연산자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E954DA-52A0-4CDD-82E7-73757A324919}"/>
              </a:ext>
            </a:extLst>
          </p:cNvPr>
          <p:cNvSpPr txBox="1"/>
          <p:nvPr/>
        </p:nvSpPr>
        <p:spPr>
          <a:xfrm>
            <a:off x="755576" y="4815856"/>
            <a:ext cx="7430076" cy="1754326"/>
          </a:xfrm>
          <a:prstGeom prst="rect">
            <a:avLst/>
          </a:prstGeom>
          <a:solidFill>
            <a:srgbClr val="DDEE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pt-B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&gt;&gt;&gt; 5.5 // 3</a:t>
            </a:r>
          </a:p>
          <a:p>
            <a:r>
              <a:rPr lang="pt-B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1.0</a:t>
            </a:r>
          </a:p>
          <a:p>
            <a:r>
              <a:rPr lang="pt-B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&gt;&gt;&gt; 4 // 2.0</a:t>
            </a:r>
          </a:p>
          <a:p>
            <a:r>
              <a:rPr lang="pt-B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2.0</a:t>
            </a:r>
          </a:p>
          <a:p>
            <a:r>
              <a:rPr lang="pt-B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&gt;&gt;&gt; 4.5 // 2.5</a:t>
            </a:r>
          </a:p>
          <a:p>
            <a:r>
              <a:rPr lang="pt-B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1.0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7D127D-9A6B-4EAA-8285-1AA77EF4707A}"/>
              </a:ext>
            </a:extLst>
          </p:cNvPr>
          <p:cNvSpPr txBox="1"/>
          <p:nvPr/>
        </p:nvSpPr>
        <p:spPr>
          <a:xfrm>
            <a:off x="755576" y="2737127"/>
            <a:ext cx="7430076" cy="1754326"/>
          </a:xfrm>
          <a:prstGeom prst="rect">
            <a:avLst/>
          </a:prstGeom>
          <a:solidFill>
            <a:srgbClr val="DDEE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pt-B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&gt;&gt;&gt; 5.5 + 5</a:t>
            </a:r>
          </a:p>
          <a:p>
            <a:r>
              <a:rPr lang="pt-B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10.5</a:t>
            </a:r>
          </a:p>
          <a:p>
            <a:r>
              <a:rPr lang="pt-B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&gt;&gt;&gt; 2 - 1.0</a:t>
            </a:r>
          </a:p>
          <a:p>
            <a:r>
              <a:rPr lang="pt-B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1.0</a:t>
            </a:r>
          </a:p>
          <a:p>
            <a:r>
              <a:rPr lang="pt-B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&gt;&gt;&gt; 3.0 * 2</a:t>
            </a:r>
          </a:p>
          <a:p>
            <a:r>
              <a:rPr lang="pt-B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6.0</a:t>
            </a:r>
          </a:p>
        </p:txBody>
      </p:sp>
      <p:sp>
        <p:nvSpPr>
          <p:cNvPr id="6" name="모서리가 둥근 사각형 설명선 5">
            <a:extLst>
              <a:ext uri="{FF2B5EF4-FFF2-40B4-BE49-F238E27FC236}">
                <a16:creationId xmlns:a16="http://schemas.microsoft.com/office/drawing/2014/main" id="{C59E2DEA-5751-4BD2-B2EA-6A7E3D009883}"/>
              </a:ext>
            </a:extLst>
          </p:cNvPr>
          <p:cNvSpPr/>
          <p:nvPr/>
        </p:nvSpPr>
        <p:spPr>
          <a:xfrm>
            <a:off x="4355976" y="5086670"/>
            <a:ext cx="3528392" cy="952803"/>
          </a:xfrm>
          <a:prstGeom prst="wedgeRoundRectCallout">
            <a:avLst>
              <a:gd name="adj1" fmla="val -60544"/>
              <a:gd name="adj2" fmla="val -17965"/>
              <a:gd name="adj3" fmla="val 1666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/>
              <a:t>나눗셈의 몫에 </a:t>
            </a:r>
            <a:r>
              <a:rPr lang="en-US" altLang="ko-KR" dirty="0"/>
              <a:t>.0</a:t>
            </a:r>
            <a:r>
              <a:rPr lang="ko-KR" altLang="en-US" dirty="0"/>
              <a:t>이 붙는 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493749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4A42C3E-B881-4F20-8F57-717DFC2E3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51309"/>
            <a:ext cx="8435280" cy="4525963"/>
          </a:xfrm>
        </p:spPr>
        <p:txBody>
          <a:bodyPr/>
          <a:lstStyle/>
          <a:p>
            <a:r>
              <a:rPr lang="ko-KR" altLang="en-US" dirty="0"/>
              <a:t>실수에서의 사칙연산을 살펴보면 </a:t>
            </a:r>
            <a:endParaRPr lang="en-US" altLang="ko-KR" dirty="0"/>
          </a:p>
          <a:p>
            <a:pPr lvl="1"/>
            <a:r>
              <a:rPr lang="ko-KR" altLang="en-US" dirty="0"/>
              <a:t>특이한 결과를 확인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정답에 가깝지만 오차 있는 근사치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AC6705F-E865-48AB-8E47-299268D3A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산술 연산자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51FB43-08FD-4D00-8698-4D337F63C640}"/>
              </a:ext>
            </a:extLst>
          </p:cNvPr>
          <p:cNvSpPr txBox="1"/>
          <p:nvPr/>
        </p:nvSpPr>
        <p:spPr>
          <a:xfrm>
            <a:off x="755576" y="2924944"/>
            <a:ext cx="7430076" cy="1754326"/>
          </a:xfrm>
          <a:prstGeom prst="rect">
            <a:avLst/>
          </a:prstGeom>
          <a:solidFill>
            <a:srgbClr val="DDEE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pt-B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&gt;&gt;&gt; 7.7 + 3.3 </a:t>
            </a:r>
          </a:p>
          <a:p>
            <a:r>
              <a:rPr lang="pt-B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11.0</a:t>
            </a:r>
          </a:p>
          <a:p>
            <a:r>
              <a:rPr lang="pt-B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&gt;&gt;&gt; 4.3 - 2.7</a:t>
            </a:r>
          </a:p>
          <a:p>
            <a:r>
              <a:rPr lang="pt-B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1.5999999999999996</a:t>
            </a:r>
          </a:p>
          <a:p>
            <a:r>
              <a:rPr lang="pt-B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&gt;&gt;&gt; 0.1 + 0.1 + 0.1</a:t>
            </a:r>
          </a:p>
          <a:p>
            <a:r>
              <a:rPr lang="pt-B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0.30000000000000004</a:t>
            </a:r>
          </a:p>
        </p:txBody>
      </p:sp>
    </p:spTree>
    <p:extLst>
      <p:ext uri="{BB962C8B-B14F-4D97-AF65-F5344CB8AC3E}">
        <p14:creationId xmlns:p14="http://schemas.microsoft.com/office/powerpoint/2010/main" val="962034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D157695-8E54-474A-82E5-46C2091B0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sz="2800" dirty="0"/>
              <a:t>실수는 정수와는 저장 방식이 다름</a:t>
            </a:r>
            <a:endParaRPr lang="en-US" altLang="ko-KR" sz="2800" dirty="0"/>
          </a:p>
          <a:p>
            <a:pPr lvl="1"/>
            <a:r>
              <a:rPr lang="ko-KR" altLang="en-US" sz="2400" dirty="0"/>
              <a:t>정수는 정확한 숫자가 그대로 이진수로 변환되어 저장됨</a:t>
            </a:r>
            <a:r>
              <a:rPr lang="en-US" altLang="ko-KR" sz="2400" dirty="0"/>
              <a:t>.</a:t>
            </a:r>
          </a:p>
          <a:p>
            <a:pPr lvl="1"/>
            <a:r>
              <a:rPr lang="ko-KR" altLang="en-US" sz="2400" dirty="0"/>
              <a:t>그런데 실수는 이렇게 할 수가 없음</a:t>
            </a:r>
            <a:r>
              <a:rPr lang="en-US" altLang="ko-KR" sz="2400" dirty="0"/>
              <a:t>. </a:t>
            </a:r>
            <a:r>
              <a:rPr lang="ko-KR" altLang="en-US" sz="2200" dirty="0"/>
              <a:t>무한히 표현해야 하는 상황이 생김 </a:t>
            </a:r>
            <a:r>
              <a:rPr lang="en-US" altLang="ko-KR" sz="2200" dirty="0"/>
              <a:t>  (</a:t>
            </a:r>
            <a:r>
              <a:rPr lang="ko-KR" altLang="en-US" sz="2200" dirty="0"/>
              <a:t>예를 들어 </a:t>
            </a:r>
            <a:r>
              <a:rPr lang="en-US" altLang="ko-KR" sz="2200" dirty="0"/>
              <a:t>1/3</a:t>
            </a:r>
            <a:r>
              <a:rPr lang="ko-KR" altLang="en-US" sz="2200" dirty="0"/>
              <a:t>은 </a:t>
            </a:r>
            <a:r>
              <a:rPr lang="en-US" altLang="ko-KR" sz="2200" dirty="0"/>
              <a:t>0.3333333… )</a:t>
            </a:r>
          </a:p>
          <a:p>
            <a:pPr marL="630936" lvl="2" indent="0">
              <a:buNone/>
            </a:pPr>
            <a:endParaRPr lang="en-US" altLang="ko-KR" sz="2200" dirty="0"/>
          </a:p>
          <a:p>
            <a:pPr lvl="1"/>
            <a:r>
              <a:rPr lang="ko-KR" altLang="en-US" sz="2400" dirty="0"/>
              <a:t>그래서 실수는 실수를 저장하는 국제규격</a:t>
            </a:r>
            <a:r>
              <a:rPr lang="en-US" altLang="ko-KR" sz="2400" dirty="0"/>
              <a:t>(IEEE </a:t>
            </a:r>
            <a:r>
              <a:rPr lang="ko-KR" altLang="en-US" sz="2400" dirty="0" err="1"/>
              <a:t>부동소수</a:t>
            </a:r>
            <a:r>
              <a:rPr lang="ko-KR" altLang="en-US" sz="2400" dirty="0"/>
              <a:t> 저장 표현</a:t>
            </a:r>
            <a:r>
              <a:rPr lang="en-US" altLang="ko-KR" sz="2400" dirty="0"/>
              <a:t>)</a:t>
            </a:r>
            <a:r>
              <a:rPr lang="ko-KR" altLang="en-US" sz="2400" dirty="0"/>
              <a:t>에 의해 변환되어 저장</a:t>
            </a:r>
            <a:r>
              <a:rPr lang="en-US" altLang="ko-KR" sz="2400" dirty="0"/>
              <a:t>. </a:t>
            </a:r>
            <a:r>
              <a:rPr lang="ko-KR" altLang="en-US" sz="2400" dirty="0"/>
              <a:t>이때 경우에 따라 </a:t>
            </a:r>
            <a:r>
              <a:rPr lang="ko-KR" altLang="en-US" sz="2400" dirty="0">
                <a:solidFill>
                  <a:srgbClr val="FF0000"/>
                </a:solidFill>
              </a:rPr>
              <a:t>정확한 값이 아니라 근사치</a:t>
            </a:r>
            <a:r>
              <a:rPr lang="ko-KR" altLang="en-US" sz="2400" dirty="0"/>
              <a:t>로 저장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1D1813B-28DF-4ACD-BBC7-F60BACFAE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실수의 표현방식</a:t>
            </a:r>
          </a:p>
        </p:txBody>
      </p:sp>
    </p:spTree>
    <p:extLst>
      <p:ext uri="{BB962C8B-B14F-4D97-AF65-F5344CB8AC3E}">
        <p14:creationId xmlns:p14="http://schemas.microsoft.com/office/powerpoint/2010/main" val="12423802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2F90029-AB91-4382-8B1B-B43BAE2F1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IEEE</a:t>
            </a:r>
            <a:r>
              <a:rPr lang="ko-KR" altLang="en-US" dirty="0"/>
              <a:t> </a:t>
            </a:r>
            <a:r>
              <a:rPr lang="en-US" altLang="ko-KR" dirty="0"/>
              <a:t>754</a:t>
            </a:r>
            <a:r>
              <a:rPr lang="ko-KR" altLang="en-US" dirty="0"/>
              <a:t> 실수 표현방식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109728" indent="0">
              <a:buNone/>
            </a:pP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DF88318-1F7A-45AD-B5C1-B07E67934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실수의 표현방식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BC8F924-E55D-4A36-8366-C96DA82992C1}"/>
              </a:ext>
            </a:extLst>
          </p:cNvPr>
          <p:cNvSpPr/>
          <p:nvPr/>
        </p:nvSpPr>
        <p:spPr>
          <a:xfrm>
            <a:off x="1187624" y="2521869"/>
            <a:ext cx="367240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dirty="0">
                <a:solidFill>
                  <a:srgbClr val="373A3C"/>
                </a:solidFill>
                <a:latin typeface="Open Sans"/>
              </a:rPr>
              <a:t>(-1)</a:t>
            </a:r>
            <a:r>
              <a:rPr lang="en-US" altLang="ko-KR" sz="4000" baseline="30000" dirty="0">
                <a:solidFill>
                  <a:srgbClr val="373A3C"/>
                </a:solidFill>
                <a:latin typeface="Open Sans"/>
              </a:rPr>
              <a:t>s</a:t>
            </a:r>
            <a:r>
              <a:rPr lang="en-US" altLang="ko-KR" sz="4000" dirty="0">
                <a:solidFill>
                  <a:srgbClr val="373A3C"/>
                </a:solidFill>
                <a:latin typeface="Open Sans"/>
              </a:rPr>
              <a:t> × M × 2</a:t>
            </a:r>
            <a:r>
              <a:rPr lang="en-US" altLang="ko-KR" sz="4000" baseline="30000" dirty="0">
                <a:solidFill>
                  <a:srgbClr val="373A3C"/>
                </a:solidFill>
                <a:latin typeface="Open Sans"/>
              </a:rPr>
              <a:t>E</a:t>
            </a:r>
            <a:endParaRPr lang="ko-KR" altLang="en-US" sz="4000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00094F7-DDB0-41FB-9142-4077D6C850F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87685" y="4030745"/>
          <a:ext cx="8229595" cy="739140"/>
        </p:xfrm>
        <a:graphic>
          <a:graphicData uri="http://schemas.openxmlformats.org/drawingml/2006/table">
            <a:tbl>
              <a:tblPr/>
              <a:tblGrid>
                <a:gridCol w="748145">
                  <a:extLst>
                    <a:ext uri="{9D8B030D-6E8A-4147-A177-3AD203B41FA5}">
                      <a16:colId xmlns:a16="http://schemas.microsoft.com/office/drawing/2014/main" val="3352219804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588956782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952577603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1801920885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634076625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67336623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1178861722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1643664569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3087973017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418907671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40510519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ko-KR">
                          <a:effectLst/>
                        </a:rPr>
                        <a:t>0</a:t>
                      </a:r>
                    </a:p>
                  </a:txBody>
                  <a:tcPr marL="95250" marR="95250" marT="47625" marB="4762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BE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>
                          <a:effectLst/>
                        </a:rPr>
                        <a:t>0</a:t>
                      </a:r>
                    </a:p>
                  </a:txBody>
                  <a:tcPr marL="95250" marR="95250" marT="47625" marB="4762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>
                          <a:effectLst/>
                        </a:rPr>
                        <a:t>0</a:t>
                      </a:r>
                    </a:p>
                  </a:txBody>
                  <a:tcPr marL="95250" marR="95250" marT="47625" marB="4762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>
                          <a:effectLst/>
                        </a:rPr>
                        <a:t>…</a:t>
                      </a:r>
                    </a:p>
                  </a:txBody>
                  <a:tcPr marL="95250" marR="95250" marT="47625" marB="4762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>
                          <a:effectLst/>
                        </a:rPr>
                        <a:t>0</a:t>
                      </a:r>
                    </a:p>
                  </a:txBody>
                  <a:tcPr marL="95250" marR="95250" marT="47625" marB="4762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>
                          <a:effectLst/>
                        </a:rPr>
                        <a:t>0</a:t>
                      </a:r>
                    </a:p>
                  </a:txBody>
                  <a:tcPr marL="95250" marR="95250" marT="47625" marB="4762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>
                          <a:effectLst/>
                        </a:rPr>
                        <a:t>0</a:t>
                      </a:r>
                    </a:p>
                  </a:txBody>
                  <a:tcPr marL="95250" marR="95250" marT="47625" marB="4762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>
                          <a:effectLst/>
                        </a:rPr>
                        <a:t>0</a:t>
                      </a:r>
                    </a:p>
                  </a:txBody>
                  <a:tcPr marL="95250" marR="95250" marT="47625" marB="4762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>
                          <a:effectLst/>
                        </a:rPr>
                        <a:t>0</a:t>
                      </a:r>
                    </a:p>
                  </a:txBody>
                  <a:tcPr marL="95250" marR="95250" marT="47625" marB="4762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>
                          <a:effectLst/>
                        </a:rPr>
                        <a:t>…</a:t>
                      </a:r>
                    </a:p>
                  </a:txBody>
                  <a:tcPr marL="95250" marR="95250" marT="47625" marB="4762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>
                          <a:effectLst/>
                        </a:rPr>
                        <a:t>0</a:t>
                      </a:r>
                    </a:p>
                  </a:txBody>
                  <a:tcPr marL="95250" marR="95250" marT="47625" marB="4762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6745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s</a:t>
                      </a:r>
                    </a:p>
                  </a:txBody>
                  <a:tcPr marL="95250" marR="95250" marT="47625" marB="4762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E</a:t>
                      </a:r>
                    </a:p>
                  </a:txBody>
                  <a:tcPr marL="95250" marR="95250" marT="47625" marB="4762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M</a:t>
                      </a:r>
                    </a:p>
                  </a:txBody>
                  <a:tcPr marL="95250" marR="95250" marT="47625" marB="4762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7095064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334A18BD-41F6-4494-9719-64C088884742}"/>
              </a:ext>
            </a:extLst>
          </p:cNvPr>
          <p:cNvSpPr/>
          <p:nvPr/>
        </p:nvSpPr>
        <p:spPr>
          <a:xfrm>
            <a:off x="5526360" y="2328341"/>
            <a:ext cx="4572000" cy="128528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+mj-ea"/>
                <a:ea typeface="+mj-ea"/>
              </a:rPr>
              <a:t>S : </a:t>
            </a:r>
            <a:r>
              <a:rPr lang="ko-KR" altLang="en-US" dirty="0">
                <a:latin typeface="+mj-ea"/>
                <a:ea typeface="+mj-ea"/>
              </a:rPr>
              <a:t> 수 부호</a:t>
            </a:r>
            <a:r>
              <a:rPr lang="en-US" altLang="ko-KR" dirty="0">
                <a:latin typeface="+mj-ea"/>
                <a:ea typeface="+mj-ea"/>
              </a:rPr>
              <a:t>(sign)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j-ea"/>
                <a:ea typeface="+mj-ea"/>
              </a:rPr>
              <a:t>M :</a:t>
            </a:r>
            <a:r>
              <a:rPr lang="ko-KR" altLang="en-US" dirty="0">
                <a:latin typeface="+mj-ea"/>
                <a:ea typeface="+mj-ea"/>
              </a:rPr>
              <a:t> 유효숫자</a:t>
            </a:r>
            <a:r>
              <a:rPr lang="en-US" altLang="ko-KR" dirty="0">
                <a:latin typeface="+mj-ea"/>
                <a:ea typeface="+mj-ea"/>
              </a:rPr>
              <a:t>(significant)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j-ea"/>
                <a:ea typeface="+mj-ea"/>
              </a:rPr>
              <a:t>E :  </a:t>
            </a:r>
            <a:r>
              <a:rPr lang="ko-KR" altLang="en-US" dirty="0">
                <a:latin typeface="+mj-ea"/>
                <a:ea typeface="+mj-ea"/>
              </a:rPr>
              <a:t>지수</a:t>
            </a:r>
            <a:r>
              <a:rPr lang="en-US" altLang="ko-KR" dirty="0">
                <a:latin typeface="+mj-ea"/>
                <a:ea typeface="+mj-ea"/>
              </a:rPr>
              <a:t>(exponent)</a:t>
            </a:r>
          </a:p>
        </p:txBody>
      </p:sp>
      <p:sp>
        <p:nvSpPr>
          <p:cNvPr id="9" name="모서리가 둥근 사각형 설명선 5">
            <a:extLst>
              <a:ext uri="{FF2B5EF4-FFF2-40B4-BE49-F238E27FC236}">
                <a16:creationId xmlns:a16="http://schemas.microsoft.com/office/drawing/2014/main" id="{DCAA70AD-7FC4-4509-B02C-4D388239E82A}"/>
              </a:ext>
            </a:extLst>
          </p:cNvPr>
          <p:cNvSpPr/>
          <p:nvPr/>
        </p:nvSpPr>
        <p:spPr>
          <a:xfrm>
            <a:off x="4860032" y="158449"/>
            <a:ext cx="4139952" cy="1126681"/>
          </a:xfrm>
          <a:prstGeom prst="wedgeRoundRectCallout">
            <a:avLst>
              <a:gd name="adj1" fmla="val 6597"/>
              <a:gd name="adj2" fmla="val 88492"/>
              <a:gd name="adj3" fmla="val 1666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dirty="0"/>
              <a:t>이런 것이</a:t>
            </a:r>
            <a:r>
              <a:rPr lang="en-US" altLang="ko-KR" sz="1600" dirty="0"/>
              <a:t> </a:t>
            </a:r>
            <a:r>
              <a:rPr lang="ko-KR" altLang="en-US" sz="1600" dirty="0"/>
              <a:t>있다고 참고만 하고 넘어가자</a:t>
            </a:r>
            <a:endParaRPr lang="en-US" altLang="ko-KR" sz="1600" dirty="0"/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rgbClr val="FF0000"/>
                </a:solidFill>
              </a:rPr>
              <a:t>중요한 점은 실수를 </a:t>
            </a:r>
            <a:r>
              <a:rPr lang="en-US" altLang="ko-KR" sz="1600" dirty="0">
                <a:solidFill>
                  <a:srgbClr val="FF0000"/>
                </a:solidFill>
              </a:rPr>
              <a:t>100% </a:t>
            </a:r>
            <a:r>
              <a:rPr lang="ko-KR" altLang="en-US" sz="1600" dirty="0">
                <a:solidFill>
                  <a:srgbClr val="FF0000"/>
                </a:solidFill>
              </a:rPr>
              <a:t>정확하게</a:t>
            </a:r>
            <a:endParaRPr lang="en-US" altLang="ko-KR" sz="1600" dirty="0">
              <a:solidFill>
                <a:srgbClr val="FF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rgbClr val="FF0000"/>
                </a:solidFill>
              </a:rPr>
              <a:t>표현하지 못한다는 것</a:t>
            </a:r>
            <a:r>
              <a:rPr lang="en-US" altLang="ko-KR" sz="1600" dirty="0">
                <a:solidFill>
                  <a:srgbClr val="FF0000"/>
                </a:solidFill>
              </a:rPr>
              <a:t>!!</a:t>
            </a:r>
          </a:p>
        </p:txBody>
      </p:sp>
      <p:sp>
        <p:nvSpPr>
          <p:cNvPr id="10" name="모서리가 둥근 사각형 설명선 5">
            <a:extLst>
              <a:ext uri="{FF2B5EF4-FFF2-40B4-BE49-F238E27FC236}">
                <a16:creationId xmlns:a16="http://schemas.microsoft.com/office/drawing/2014/main" id="{52D54F42-0111-4803-BD01-CB2D2EA66416}"/>
              </a:ext>
            </a:extLst>
          </p:cNvPr>
          <p:cNvSpPr/>
          <p:nvPr/>
        </p:nvSpPr>
        <p:spPr>
          <a:xfrm>
            <a:off x="426720" y="5468179"/>
            <a:ext cx="2555776" cy="739140"/>
          </a:xfrm>
          <a:prstGeom prst="wedgeRoundRectCallout">
            <a:avLst>
              <a:gd name="adj1" fmla="val 27467"/>
              <a:gd name="adj2" fmla="val -88054"/>
              <a:gd name="adj3" fmla="val 1666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dirty="0"/>
              <a:t>실수는 내부적으로</a:t>
            </a:r>
            <a:endParaRPr lang="en-US" altLang="ko-KR" sz="1600" dirty="0"/>
          </a:p>
          <a:p>
            <a:pPr algn="ctr">
              <a:lnSpc>
                <a:spcPct val="150000"/>
              </a:lnSpc>
            </a:pPr>
            <a:r>
              <a:rPr lang="ko-KR" altLang="en-US" sz="1600" dirty="0"/>
              <a:t>이렇게 변형되어 저장됨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2333618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01F3373-7CCA-4196-9033-45CE757E7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아래와 같이 정수 하나를 입력 받아</a:t>
            </a:r>
            <a:r>
              <a:rPr lang="en-US" altLang="ko-KR" sz="2400" dirty="0"/>
              <a:t>,</a:t>
            </a:r>
            <a:r>
              <a:rPr lang="ko-KR" altLang="en-US" sz="2400" dirty="0"/>
              <a:t> 이 값에 </a:t>
            </a:r>
            <a:r>
              <a:rPr lang="en-US" altLang="ko-KR" sz="2400" dirty="0"/>
              <a:t>10</a:t>
            </a:r>
            <a:r>
              <a:rPr lang="ko-KR" altLang="en-US" sz="2400" dirty="0"/>
              <a:t>을 더한 값</a:t>
            </a:r>
            <a:r>
              <a:rPr lang="en-US" altLang="ko-KR" sz="2400" dirty="0"/>
              <a:t>, </a:t>
            </a:r>
            <a:r>
              <a:rPr lang="ko-KR" altLang="en-US" sz="2400" dirty="0"/>
              <a:t>뺀 값</a:t>
            </a:r>
            <a:r>
              <a:rPr lang="en-US" altLang="ko-KR" sz="2400" dirty="0"/>
              <a:t>, </a:t>
            </a:r>
            <a:r>
              <a:rPr lang="ko-KR" altLang="en-US" sz="2400" dirty="0"/>
              <a:t>곱한 값</a:t>
            </a:r>
            <a:r>
              <a:rPr lang="en-US" altLang="ko-KR" sz="2400" dirty="0"/>
              <a:t>, </a:t>
            </a:r>
            <a:r>
              <a:rPr lang="ko-KR" altLang="en-US" sz="2400" dirty="0"/>
              <a:t>나눈 값을 출력하는 프로그램을 작성하세요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63F4E50-F117-40E7-BE36-5B53B3BFF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ko-KR" altLang="en-US" dirty="0"/>
              <a:t>실습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032F5115-ED48-4F8D-8BC4-65C1A3C59E7C}"/>
              </a:ext>
            </a:extLst>
          </p:cNvPr>
          <p:cNvSpPr txBox="1"/>
          <p:nvPr/>
        </p:nvSpPr>
        <p:spPr>
          <a:xfrm>
            <a:off x="967380" y="4005064"/>
            <a:ext cx="7349036" cy="1631216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Consolas" panose="020B0609020204030204" pitchFamily="49" charset="0"/>
              </a:rPr>
              <a:t>정수 입력</a:t>
            </a:r>
            <a:r>
              <a:rPr lang="en-US" altLang="ko-KR" sz="2000" dirty="0">
                <a:latin typeface="Consolas" panose="020B0609020204030204" pitchFamily="49" charset="0"/>
              </a:rPr>
              <a:t>: </a:t>
            </a:r>
            <a:r>
              <a:rPr lang="en-US" altLang="ko-KR" sz="2000" dirty="0">
                <a:solidFill>
                  <a:srgbClr val="FF0000"/>
                </a:solidFill>
                <a:latin typeface="Consolas" panose="020B0609020204030204" pitchFamily="49" charset="0"/>
              </a:rPr>
              <a:t>32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10</a:t>
            </a:r>
            <a:r>
              <a:rPr lang="ko-KR" altLang="en-US" sz="2000" dirty="0">
                <a:latin typeface="Consolas" panose="020B0609020204030204" pitchFamily="49" charset="0"/>
              </a:rPr>
              <a:t>을 더하면 </a:t>
            </a:r>
            <a:r>
              <a:rPr lang="en-US" altLang="ko-KR" sz="2000" dirty="0">
                <a:latin typeface="Consolas" panose="020B0609020204030204" pitchFamily="49" charset="0"/>
              </a:rPr>
              <a:t>42 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10</a:t>
            </a:r>
            <a:r>
              <a:rPr lang="ko-KR" altLang="en-US" sz="2000" dirty="0">
                <a:latin typeface="Consolas" panose="020B0609020204030204" pitchFamily="49" charset="0"/>
              </a:rPr>
              <a:t>을 빼면 </a:t>
            </a:r>
            <a:r>
              <a:rPr lang="en-US" altLang="ko-KR" sz="2000" dirty="0">
                <a:latin typeface="Consolas" panose="020B0609020204030204" pitchFamily="49" charset="0"/>
              </a:rPr>
              <a:t>22   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10</a:t>
            </a:r>
            <a:r>
              <a:rPr lang="ko-KR" altLang="en-US" sz="2000" dirty="0">
                <a:latin typeface="Consolas" panose="020B0609020204030204" pitchFamily="49" charset="0"/>
              </a:rPr>
              <a:t>을 곱하면 </a:t>
            </a:r>
            <a:r>
              <a:rPr lang="en-US" altLang="ko-KR" sz="2000" dirty="0">
                <a:latin typeface="Consolas" panose="020B0609020204030204" pitchFamily="49" charset="0"/>
              </a:rPr>
              <a:t>320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10</a:t>
            </a:r>
            <a:r>
              <a:rPr lang="ko-KR" altLang="en-US" sz="2000" dirty="0">
                <a:latin typeface="Consolas" panose="020B0609020204030204" pitchFamily="49" charset="0"/>
              </a:rPr>
              <a:t>을 나누면 </a:t>
            </a:r>
            <a:r>
              <a:rPr lang="en-US" altLang="ko-KR" sz="2000" dirty="0">
                <a:latin typeface="Consolas" panose="020B0609020204030204" pitchFamily="49" charset="0"/>
              </a:rPr>
              <a:t>3.2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A01D18D-DDA7-4BA3-B9B0-24DD35B1C186}"/>
              </a:ext>
            </a:extLst>
          </p:cNvPr>
          <p:cNvSpPr/>
          <p:nvPr/>
        </p:nvSpPr>
        <p:spPr>
          <a:xfrm>
            <a:off x="859154" y="3540553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>
                <a:solidFill>
                  <a:prstClr val="black"/>
                </a:solidFill>
                <a:latin typeface="Lucida Sans Unicode"/>
                <a:ea typeface="맑은 고딕" panose="020B0503020000020004" pitchFamily="50" charset="-127"/>
              </a:rPr>
              <a:t>실행결과</a:t>
            </a:r>
            <a:endParaRPr lang="en-US" altLang="ko-KR" dirty="0">
              <a:solidFill>
                <a:prstClr val="black"/>
              </a:solidFill>
              <a:latin typeface="Lucida Sans Unicode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62456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EE34966-D9D1-48CF-A9AF-6CAE9FAE5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EE53562-2D67-49B8-965A-AB5926F69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소스코드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544A92-D768-451D-9BB5-64C8489ACCE8}"/>
              </a:ext>
            </a:extLst>
          </p:cNvPr>
          <p:cNvSpPr txBox="1"/>
          <p:nvPr/>
        </p:nvSpPr>
        <p:spPr>
          <a:xfrm>
            <a:off x="980948" y="2183129"/>
            <a:ext cx="7209240" cy="255454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정수를 </a:t>
            </a:r>
            <a:r>
              <a:rPr lang="ko-KR" alt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입력받아</a:t>
            </a:r>
            <a:r>
              <a:rPr lang="ko-KR" alt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008000"/>
                </a:solidFill>
                <a:latin typeface="Consolas" panose="020B0609020204030204" pitchFamily="49" charset="0"/>
              </a:rPr>
              <a:t>4</a:t>
            </a:r>
            <a:r>
              <a:rPr lang="ko-KR" alt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칙연산</a:t>
            </a:r>
            <a:r>
              <a:rPr lang="ko-KR" alt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 해보기</a:t>
            </a:r>
            <a:endParaRPr lang="ko-KR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ko-KR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sz="2000" dirty="0">
                <a:solidFill>
                  <a:srgbClr val="001080"/>
                </a:solidFill>
                <a:latin typeface="Consolas" panose="020B0609020204030204" pitchFamily="49" charset="0"/>
              </a:rPr>
              <a:t>num</a:t>
            </a:r>
            <a:r>
              <a:rPr lang="ko-KR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2000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795E26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정수 입력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: "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b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sz="20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"10</a:t>
            </a:r>
            <a:r>
              <a:rPr lang="ko-KR" alt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을 더하면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2000" dirty="0">
                <a:solidFill>
                  <a:srgbClr val="001080"/>
                </a:solidFill>
                <a:latin typeface="Consolas" panose="020B0609020204030204" pitchFamily="49" charset="0"/>
              </a:rPr>
              <a:t>num</a:t>
            </a:r>
            <a:r>
              <a:rPr lang="ko-KR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altLang="ko-KR" sz="2000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20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"10</a:t>
            </a:r>
            <a:r>
              <a:rPr lang="ko-KR" alt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을 빼면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2000" dirty="0">
                <a:solidFill>
                  <a:srgbClr val="001080"/>
                </a:solidFill>
                <a:latin typeface="Consolas" panose="020B0609020204030204" pitchFamily="49" charset="0"/>
              </a:rPr>
              <a:t>num</a:t>
            </a:r>
            <a:r>
              <a:rPr lang="ko-KR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- </a:t>
            </a:r>
            <a:r>
              <a:rPr lang="en-US" altLang="ko-KR" sz="2000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20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"10</a:t>
            </a:r>
            <a:r>
              <a:rPr lang="ko-KR" alt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을 곱하면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2000" dirty="0">
                <a:solidFill>
                  <a:srgbClr val="001080"/>
                </a:solidFill>
                <a:latin typeface="Consolas" panose="020B0609020204030204" pitchFamily="49" charset="0"/>
              </a:rPr>
              <a:t>num</a:t>
            </a:r>
            <a:r>
              <a:rPr lang="ko-KR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altLang="ko-KR" sz="2000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20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"10</a:t>
            </a:r>
            <a:r>
              <a:rPr lang="ko-KR" alt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을 나누면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2000" dirty="0">
                <a:solidFill>
                  <a:srgbClr val="001080"/>
                </a:solidFill>
                <a:latin typeface="Consolas" panose="020B0609020204030204" pitchFamily="49" charset="0"/>
              </a:rPr>
              <a:t>num</a:t>
            </a:r>
            <a:r>
              <a:rPr lang="ko-KR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/ </a:t>
            </a:r>
            <a:r>
              <a:rPr lang="en-US" altLang="ko-KR" sz="2000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A939FA0-0781-401A-BAC4-A9B2E08F5EA3}"/>
              </a:ext>
            </a:extLst>
          </p:cNvPr>
          <p:cNvSpPr/>
          <p:nvPr/>
        </p:nvSpPr>
        <p:spPr>
          <a:xfrm>
            <a:off x="1043608" y="3415483"/>
            <a:ext cx="4195217" cy="1261327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6342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2067014-935C-45DC-AA80-FFAA51989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924" y="1508945"/>
            <a:ext cx="3881340" cy="4525963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한 줄 씩 실행할 때는</a:t>
            </a:r>
            <a:endParaRPr lang="en-US" altLang="ko-KR" sz="2000" dirty="0"/>
          </a:p>
          <a:p>
            <a:pPr marL="109728" indent="0">
              <a:buNone/>
            </a:pPr>
            <a:r>
              <a:rPr lang="en-US" altLang="ko-KR" sz="2000" dirty="0"/>
              <a:t>   </a:t>
            </a:r>
            <a:r>
              <a:rPr lang="ko-KR" altLang="en-US" sz="2000" dirty="0"/>
              <a:t>터미널에서 인터프리터 사용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A3490C6-6EED-449C-B141-525CB5CDF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실습 진행하면서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F6E9C85-49E0-4BF4-8D75-3E447E658D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5139"/>
          <a:stretch/>
        </p:blipFill>
        <p:spPr>
          <a:xfrm>
            <a:off x="657024" y="2762623"/>
            <a:ext cx="3539139" cy="23260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내용 개체 틀 1">
            <a:extLst>
              <a:ext uri="{FF2B5EF4-FFF2-40B4-BE49-F238E27FC236}">
                <a16:creationId xmlns:a16="http://schemas.microsoft.com/office/drawing/2014/main" id="{1B082638-4FB7-437A-9BCC-4DB76088836E}"/>
              </a:ext>
            </a:extLst>
          </p:cNvPr>
          <p:cNvSpPr txBox="1">
            <a:spLocks/>
          </p:cNvSpPr>
          <p:nvPr/>
        </p:nvSpPr>
        <p:spPr>
          <a:xfrm>
            <a:off x="4596358" y="1498404"/>
            <a:ext cx="3466728" cy="45259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1" hangingPunct="1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1" hangingPunct="1">
              <a:lnSpc>
                <a:spcPct val="150000"/>
              </a:lnSpc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1" hangingPunct="1">
              <a:lnSpc>
                <a:spcPct val="150000"/>
              </a:lnSpc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1" hangingPunct="1">
              <a:lnSpc>
                <a:spcPct val="150000"/>
              </a:lnSpc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lnSpc>
                <a:spcPct val="150000"/>
              </a:lnSpc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sz="2000"/>
              <a:t>여러 줄을 작성할 때는</a:t>
            </a:r>
            <a:endParaRPr lang="en-US" altLang="ko-KR" sz="2000"/>
          </a:p>
          <a:p>
            <a:pPr marL="109728" indent="0">
              <a:buNone/>
            </a:pPr>
            <a:r>
              <a:rPr lang="en-US" altLang="ko-KR" sz="2000"/>
              <a:t>   </a:t>
            </a:r>
            <a:r>
              <a:rPr lang="ko-KR" altLang="en-US" sz="2000"/>
              <a:t>편집기를 사용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0E4FA88-3BE5-4155-8E19-67896898C5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982" t="5721" r="55571" b="56148"/>
          <a:stretch/>
        </p:blipFill>
        <p:spPr>
          <a:xfrm>
            <a:off x="4953119" y="2762624"/>
            <a:ext cx="3145363" cy="23260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모서리가 둥근 사각형 설명선 5">
            <a:extLst>
              <a:ext uri="{FF2B5EF4-FFF2-40B4-BE49-F238E27FC236}">
                <a16:creationId xmlns:a16="http://schemas.microsoft.com/office/drawing/2014/main" id="{84D8E228-D271-4E3B-8B10-B3E5AABC7095}"/>
              </a:ext>
            </a:extLst>
          </p:cNvPr>
          <p:cNvSpPr/>
          <p:nvPr/>
        </p:nvSpPr>
        <p:spPr>
          <a:xfrm>
            <a:off x="5868144" y="5052747"/>
            <a:ext cx="3145364" cy="1123653"/>
          </a:xfrm>
          <a:prstGeom prst="wedgeRoundRectCallout">
            <a:avLst>
              <a:gd name="adj1" fmla="val -21131"/>
              <a:gd name="adj2" fmla="val -65950"/>
              <a:gd name="adj3" fmla="val 1666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dirty="0"/>
              <a:t>이 경우 터미널 인터프리터는</a:t>
            </a:r>
            <a:r>
              <a:rPr lang="en-US" altLang="ko-KR" sz="1600" dirty="0"/>
              <a:t> </a:t>
            </a:r>
          </a:p>
          <a:p>
            <a:pPr algn="ctr">
              <a:lnSpc>
                <a:spcPct val="150000"/>
              </a:lnSpc>
            </a:pPr>
            <a:r>
              <a:rPr lang="ko-KR" altLang="en-US" sz="1600" dirty="0"/>
              <a:t>종료 시켜야 결과를 볼 수 있음</a:t>
            </a:r>
            <a:endParaRPr lang="en-US" altLang="ko-KR" sz="1600" dirty="0"/>
          </a:p>
          <a:p>
            <a:pPr algn="ctr">
              <a:lnSpc>
                <a:spcPct val="150000"/>
              </a:lnSpc>
            </a:pPr>
            <a:r>
              <a:rPr lang="en-US" altLang="ko-KR" sz="1600" dirty="0"/>
              <a:t>&gt;&gt;&gt; exit()</a:t>
            </a:r>
            <a:r>
              <a:rPr lang="ko-KR" altLang="en-US" sz="1600" dirty="0"/>
              <a:t>  또는 </a:t>
            </a:r>
            <a:r>
              <a:rPr lang="en-US" altLang="ko-KR" sz="1600" dirty="0" err="1"/>
              <a:t>Ctrl+z</a:t>
            </a:r>
            <a:r>
              <a:rPr lang="en-US" altLang="ko-KR" sz="1600" dirty="0"/>
              <a:t> </a:t>
            </a:r>
            <a:r>
              <a:rPr lang="ko-KR" altLang="en-US" sz="1600" dirty="0" err="1"/>
              <a:t>엔터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3081507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01F3373-7CCA-4196-9033-45CE757E7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아래와 같이 정수 하나를 입력 받아</a:t>
            </a:r>
            <a:r>
              <a:rPr lang="en-US" altLang="ko-KR" sz="2400" dirty="0"/>
              <a:t>,</a:t>
            </a:r>
            <a:r>
              <a:rPr lang="ko-KR" altLang="en-US" sz="2400" dirty="0"/>
              <a:t> </a:t>
            </a:r>
            <a:r>
              <a:rPr lang="en-US" altLang="ko-KR" sz="2400" dirty="0"/>
              <a:t>5</a:t>
            </a:r>
            <a:r>
              <a:rPr lang="ko-KR" altLang="en-US" sz="2400" dirty="0"/>
              <a:t>로 나눈 몫과 나머지를 출력하는 프로그램을 작성하세요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63F4E50-F117-40E7-BE36-5B53B3BFF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ko-KR" altLang="en-US" dirty="0"/>
              <a:t>실습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032F5115-ED48-4F8D-8BC4-65C1A3C59E7C}"/>
              </a:ext>
            </a:extLst>
          </p:cNvPr>
          <p:cNvSpPr txBox="1"/>
          <p:nvPr/>
        </p:nvSpPr>
        <p:spPr>
          <a:xfrm>
            <a:off x="897482" y="3501008"/>
            <a:ext cx="7349036" cy="1015663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Consolas" panose="020B0609020204030204" pitchFamily="49" charset="0"/>
              </a:rPr>
              <a:t>정수 입력</a:t>
            </a:r>
            <a:r>
              <a:rPr lang="en-US" altLang="ko-KR" sz="2000" dirty="0">
                <a:latin typeface="Consolas" panose="020B0609020204030204" pitchFamily="49" charset="0"/>
              </a:rPr>
              <a:t>: </a:t>
            </a:r>
            <a:r>
              <a:rPr lang="en-US" altLang="ko-KR" sz="2000" dirty="0">
                <a:solidFill>
                  <a:srgbClr val="FF0000"/>
                </a:solidFill>
                <a:latin typeface="Consolas" panose="020B0609020204030204" pitchFamily="49" charset="0"/>
              </a:rPr>
              <a:t>13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13 </a:t>
            </a:r>
            <a:r>
              <a:rPr lang="ko-KR" altLang="en-US" sz="2000" dirty="0">
                <a:latin typeface="Consolas" panose="020B0609020204030204" pitchFamily="49" charset="0"/>
              </a:rPr>
              <a:t>나누기 </a:t>
            </a:r>
            <a:r>
              <a:rPr lang="en-US" altLang="ko-KR" sz="2000" dirty="0">
                <a:latin typeface="Consolas" panose="020B0609020204030204" pitchFamily="49" charset="0"/>
              </a:rPr>
              <a:t>5</a:t>
            </a:r>
            <a:r>
              <a:rPr lang="ko-KR" altLang="en-US" sz="2000" dirty="0">
                <a:latin typeface="Consolas" panose="020B0609020204030204" pitchFamily="49" charset="0"/>
              </a:rPr>
              <a:t>의 몫은 </a:t>
            </a:r>
            <a:r>
              <a:rPr lang="en-US" altLang="ko-KR" sz="2000" dirty="0">
                <a:latin typeface="Consolas" panose="020B0609020204030204" pitchFamily="49" charset="0"/>
              </a:rPr>
              <a:t>2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13 </a:t>
            </a:r>
            <a:r>
              <a:rPr lang="ko-KR" altLang="en-US" sz="2000" dirty="0">
                <a:latin typeface="Consolas" panose="020B0609020204030204" pitchFamily="49" charset="0"/>
              </a:rPr>
              <a:t>나누기 </a:t>
            </a:r>
            <a:r>
              <a:rPr lang="en-US" altLang="ko-KR" sz="2000" dirty="0">
                <a:latin typeface="Consolas" panose="020B0609020204030204" pitchFamily="49" charset="0"/>
              </a:rPr>
              <a:t>5</a:t>
            </a:r>
            <a:r>
              <a:rPr lang="ko-KR" altLang="en-US" sz="2000" dirty="0">
                <a:latin typeface="Consolas" panose="020B0609020204030204" pitchFamily="49" charset="0"/>
              </a:rPr>
              <a:t>의 나머지는 </a:t>
            </a:r>
            <a:r>
              <a:rPr lang="en-US" altLang="ko-KR" sz="2000" dirty="0">
                <a:latin typeface="Consolas" panose="020B0609020204030204" pitchFamily="49" charset="0"/>
              </a:rPr>
              <a:t>3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A01D18D-DDA7-4BA3-B9B0-24DD35B1C186}"/>
              </a:ext>
            </a:extLst>
          </p:cNvPr>
          <p:cNvSpPr/>
          <p:nvPr/>
        </p:nvSpPr>
        <p:spPr>
          <a:xfrm>
            <a:off x="789256" y="3036497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>
                <a:solidFill>
                  <a:prstClr val="black"/>
                </a:solidFill>
                <a:latin typeface="Lucida Sans Unicode"/>
                <a:ea typeface="맑은 고딕" panose="020B0503020000020004" pitchFamily="50" charset="-127"/>
              </a:rPr>
              <a:t>실행결과</a:t>
            </a:r>
            <a:endParaRPr lang="en-US" altLang="ko-KR" dirty="0">
              <a:solidFill>
                <a:prstClr val="black"/>
              </a:solidFill>
              <a:latin typeface="Lucida Sans Unicode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89128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EE34966-D9D1-48CF-A9AF-6CAE9FAE5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EE53562-2D67-49B8-965A-AB5926F69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소스코드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544A92-D768-451D-9BB5-64C8489ACCE8}"/>
              </a:ext>
            </a:extLst>
          </p:cNvPr>
          <p:cNvSpPr txBox="1"/>
          <p:nvPr/>
        </p:nvSpPr>
        <p:spPr>
          <a:xfrm>
            <a:off x="980948" y="2183129"/>
            <a:ext cx="7209240" cy="1938992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정수를 </a:t>
            </a:r>
            <a:r>
              <a:rPr lang="ko-KR" alt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입력받아</a:t>
            </a:r>
            <a:r>
              <a:rPr lang="ko-KR" alt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008000"/>
                </a:solidFill>
                <a:latin typeface="Consolas" panose="020B0609020204030204" pitchFamily="49" charset="0"/>
              </a:rPr>
              <a:t>5</a:t>
            </a:r>
            <a:r>
              <a:rPr lang="ko-KR" alt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로 나눈 몫과 나머지 출력</a:t>
            </a:r>
            <a:endParaRPr lang="ko-KR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ko-KR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sz="2000" dirty="0">
                <a:solidFill>
                  <a:srgbClr val="001080"/>
                </a:solidFill>
                <a:latin typeface="Consolas" panose="020B0609020204030204" pitchFamily="49" charset="0"/>
              </a:rPr>
              <a:t>num</a:t>
            </a:r>
            <a:r>
              <a:rPr lang="ko-KR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2000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795E26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정수 입력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: "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b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sz="20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001080"/>
                </a:solidFill>
                <a:latin typeface="Consolas" panose="020B0609020204030204" pitchFamily="49" charset="0"/>
              </a:rPr>
              <a:t>num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나누기 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5</a:t>
            </a:r>
            <a:r>
              <a:rPr lang="ko-KR" alt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의 몫은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2000" dirty="0">
                <a:solidFill>
                  <a:srgbClr val="001080"/>
                </a:solidFill>
                <a:latin typeface="Consolas" panose="020B0609020204030204" pitchFamily="49" charset="0"/>
              </a:rPr>
              <a:t>num</a:t>
            </a:r>
            <a:r>
              <a:rPr lang="ko-KR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// </a:t>
            </a:r>
            <a:r>
              <a:rPr lang="en-US" altLang="ko-KR" sz="2000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20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001080"/>
                </a:solidFill>
                <a:latin typeface="Consolas" panose="020B0609020204030204" pitchFamily="49" charset="0"/>
              </a:rPr>
              <a:t>num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나누기 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5</a:t>
            </a:r>
            <a:r>
              <a:rPr lang="ko-KR" alt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의 나머지는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2000" dirty="0">
                <a:solidFill>
                  <a:srgbClr val="001080"/>
                </a:solidFill>
                <a:latin typeface="Consolas" panose="020B0609020204030204" pitchFamily="49" charset="0"/>
              </a:rPr>
              <a:t>num</a:t>
            </a:r>
            <a:r>
              <a:rPr lang="ko-KR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% </a:t>
            </a:r>
            <a:r>
              <a:rPr lang="en-US" altLang="ko-KR" sz="2000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A939FA0-0781-401A-BAC4-A9B2E08F5EA3}"/>
              </a:ext>
            </a:extLst>
          </p:cNvPr>
          <p:cNvSpPr/>
          <p:nvPr/>
        </p:nvSpPr>
        <p:spPr>
          <a:xfrm>
            <a:off x="827584" y="1926694"/>
            <a:ext cx="7560840" cy="243841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8416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01F3373-7CCA-4196-9033-45CE757E7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아래와 같이 두개의 정수를 입력 받아</a:t>
            </a:r>
            <a:r>
              <a:rPr lang="en-US" altLang="ko-KR" sz="2400" dirty="0"/>
              <a:t>,</a:t>
            </a:r>
            <a:r>
              <a:rPr lang="ko-KR" altLang="en-US" sz="2400" dirty="0"/>
              <a:t> 그 합과 곱을 출력하는 프로그램을 작성하세요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63F4E50-F117-40E7-BE36-5B53B3BFF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ko-KR" altLang="en-US" dirty="0"/>
              <a:t>실습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032F5115-ED48-4F8D-8BC4-65C1A3C59E7C}"/>
              </a:ext>
            </a:extLst>
          </p:cNvPr>
          <p:cNvSpPr txBox="1"/>
          <p:nvPr/>
        </p:nvSpPr>
        <p:spPr>
          <a:xfrm>
            <a:off x="897482" y="3501008"/>
            <a:ext cx="7349036" cy="1015663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Consolas" panose="020B0609020204030204" pitchFamily="49" charset="0"/>
              </a:rPr>
              <a:t>정수</a:t>
            </a:r>
            <a:r>
              <a:rPr lang="en-US" altLang="ko-KR" sz="2000" dirty="0">
                <a:latin typeface="Consolas" panose="020B0609020204030204" pitchFamily="49" charset="0"/>
              </a:rPr>
              <a:t>1 </a:t>
            </a:r>
            <a:r>
              <a:rPr lang="ko-KR" altLang="en-US" sz="2000" dirty="0">
                <a:latin typeface="Consolas" panose="020B0609020204030204" pitchFamily="49" charset="0"/>
              </a:rPr>
              <a:t>입력</a:t>
            </a:r>
            <a:r>
              <a:rPr lang="en-US" altLang="ko-KR" sz="2000" dirty="0">
                <a:latin typeface="Consolas" panose="020B0609020204030204" pitchFamily="49" charset="0"/>
              </a:rPr>
              <a:t>: </a:t>
            </a:r>
            <a:r>
              <a:rPr lang="en-US" altLang="ko-KR" sz="2000" dirty="0">
                <a:solidFill>
                  <a:srgbClr val="FF0000"/>
                </a:solidFill>
                <a:latin typeface="Consolas" panose="020B0609020204030204" pitchFamily="49" charset="0"/>
              </a:rPr>
              <a:t>12</a:t>
            </a:r>
          </a:p>
          <a:p>
            <a:r>
              <a:rPr lang="ko-KR" altLang="en-US" sz="2000" dirty="0">
                <a:latin typeface="Consolas" panose="020B0609020204030204" pitchFamily="49" charset="0"/>
              </a:rPr>
              <a:t>정수</a:t>
            </a:r>
            <a:r>
              <a:rPr lang="en-US" altLang="ko-KR" sz="2000" dirty="0">
                <a:latin typeface="Consolas" panose="020B0609020204030204" pitchFamily="49" charset="0"/>
              </a:rPr>
              <a:t>2 </a:t>
            </a:r>
            <a:r>
              <a:rPr lang="ko-KR" altLang="en-US" sz="2000" dirty="0">
                <a:latin typeface="Consolas" panose="020B0609020204030204" pitchFamily="49" charset="0"/>
              </a:rPr>
              <a:t>입력</a:t>
            </a:r>
            <a:r>
              <a:rPr lang="en-US" altLang="ko-KR" sz="2000" dirty="0">
                <a:latin typeface="Consolas" panose="020B0609020204030204" pitchFamily="49" charset="0"/>
              </a:rPr>
              <a:t>: </a:t>
            </a:r>
            <a:r>
              <a:rPr lang="en-US" altLang="ko-KR" sz="2000" dirty="0">
                <a:solidFill>
                  <a:srgbClr val="FF0000"/>
                </a:solidFill>
                <a:latin typeface="Consolas" panose="020B0609020204030204" pitchFamily="49" charset="0"/>
              </a:rPr>
              <a:t>6</a:t>
            </a:r>
          </a:p>
          <a:p>
            <a:r>
              <a:rPr lang="ko-KR" altLang="en-US" sz="2000" dirty="0">
                <a:latin typeface="Consolas" panose="020B0609020204030204" pitchFamily="49" charset="0"/>
              </a:rPr>
              <a:t>이들의 합은 </a:t>
            </a:r>
            <a:r>
              <a:rPr lang="en-US" altLang="ko-KR" sz="2000" dirty="0">
                <a:latin typeface="Consolas" panose="020B0609020204030204" pitchFamily="49" charset="0"/>
              </a:rPr>
              <a:t>18 </a:t>
            </a:r>
            <a:r>
              <a:rPr lang="ko-KR" altLang="en-US" sz="2000" dirty="0">
                <a:latin typeface="Consolas" panose="020B0609020204030204" pitchFamily="49" charset="0"/>
              </a:rPr>
              <a:t>이고 곱은  </a:t>
            </a:r>
            <a:r>
              <a:rPr lang="en-US" altLang="ko-KR" sz="2000" dirty="0">
                <a:latin typeface="Consolas" panose="020B0609020204030204" pitchFamily="49" charset="0"/>
              </a:rPr>
              <a:t>72 </a:t>
            </a:r>
            <a:r>
              <a:rPr lang="ko-KR" altLang="en-US" sz="2000" dirty="0">
                <a:latin typeface="Consolas" panose="020B0609020204030204" pitchFamily="49" charset="0"/>
              </a:rPr>
              <a:t>입니다</a:t>
            </a:r>
            <a:r>
              <a:rPr lang="en-US" altLang="ko-KR" sz="2000" dirty="0">
                <a:latin typeface="Consolas" panose="020B0609020204030204" pitchFamily="49" charset="0"/>
              </a:rPr>
              <a:t>.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A01D18D-DDA7-4BA3-B9B0-24DD35B1C186}"/>
              </a:ext>
            </a:extLst>
          </p:cNvPr>
          <p:cNvSpPr/>
          <p:nvPr/>
        </p:nvSpPr>
        <p:spPr>
          <a:xfrm>
            <a:off x="789256" y="3036497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>
                <a:solidFill>
                  <a:prstClr val="black"/>
                </a:solidFill>
                <a:latin typeface="Lucida Sans Unicode"/>
                <a:ea typeface="맑은 고딕" panose="020B0503020000020004" pitchFamily="50" charset="-127"/>
              </a:rPr>
              <a:t>실행결과</a:t>
            </a:r>
            <a:endParaRPr lang="en-US" altLang="ko-KR" dirty="0">
              <a:solidFill>
                <a:prstClr val="black"/>
              </a:solidFill>
              <a:latin typeface="Lucida Sans Unicode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20770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EE34966-D9D1-48CF-A9AF-6CAE9FAE5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EE53562-2D67-49B8-965A-AB5926F69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소스코드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544A92-D768-451D-9BB5-64C8489ACCE8}"/>
              </a:ext>
            </a:extLst>
          </p:cNvPr>
          <p:cNvSpPr txBox="1"/>
          <p:nvPr/>
        </p:nvSpPr>
        <p:spPr>
          <a:xfrm>
            <a:off x="611560" y="2225826"/>
            <a:ext cx="8075240" cy="1754326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정수 두개를 </a:t>
            </a:r>
            <a:r>
              <a:rPr lang="ko-KR" alt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입력받아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 합과 곱 출력</a:t>
            </a:r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num1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ko-KR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795E26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정수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1 </a:t>
            </a:r>
            <a:r>
              <a:rPr lang="ko-KR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입력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: 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num2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ko-KR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795E26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정수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2 </a:t>
            </a:r>
            <a:r>
              <a:rPr lang="ko-KR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입력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: 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b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이들의 합은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num1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num2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이고 곱은 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num1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num2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입니다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."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A939FA0-0781-401A-BAC4-A9B2E08F5EA3}"/>
              </a:ext>
            </a:extLst>
          </p:cNvPr>
          <p:cNvSpPr/>
          <p:nvPr/>
        </p:nvSpPr>
        <p:spPr>
          <a:xfrm>
            <a:off x="503548" y="1988840"/>
            <a:ext cx="8291264" cy="2592288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543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01F3373-7CCA-4196-9033-45CE757E7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아래와 같이 실수 하나를 입력 받아</a:t>
            </a:r>
            <a:r>
              <a:rPr lang="en-US" altLang="ko-KR" sz="2400" dirty="0"/>
              <a:t>,</a:t>
            </a:r>
            <a:r>
              <a:rPr lang="ko-KR" altLang="en-US" sz="2400" dirty="0"/>
              <a:t> 실수를 그대로 출력하는 프로그램을 작성하세요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63F4E50-F117-40E7-BE36-5B53B3BFF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ko-KR" altLang="en-US" dirty="0"/>
              <a:t>실습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032F5115-ED48-4F8D-8BC4-65C1A3C59E7C}"/>
              </a:ext>
            </a:extLst>
          </p:cNvPr>
          <p:cNvSpPr txBox="1"/>
          <p:nvPr/>
        </p:nvSpPr>
        <p:spPr>
          <a:xfrm>
            <a:off x="897482" y="3501008"/>
            <a:ext cx="7349036" cy="707886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Consolas" panose="020B0609020204030204" pitchFamily="49" charset="0"/>
              </a:rPr>
              <a:t>실수 입력</a:t>
            </a:r>
            <a:r>
              <a:rPr lang="en-US" altLang="ko-KR" sz="2000" dirty="0">
                <a:latin typeface="Consolas" panose="020B0609020204030204" pitchFamily="49" charset="0"/>
              </a:rPr>
              <a:t>: </a:t>
            </a:r>
            <a:r>
              <a:rPr lang="en-US" altLang="ko-KR" sz="2000" dirty="0">
                <a:solidFill>
                  <a:srgbClr val="FF0000"/>
                </a:solidFill>
                <a:latin typeface="Consolas" panose="020B0609020204030204" pitchFamily="49" charset="0"/>
              </a:rPr>
              <a:t>3.14159</a:t>
            </a:r>
          </a:p>
          <a:p>
            <a:r>
              <a:rPr lang="ko-KR" altLang="en-US" sz="2000" dirty="0">
                <a:latin typeface="Consolas" panose="020B0609020204030204" pitchFamily="49" charset="0"/>
              </a:rPr>
              <a:t>입력한 실수는 </a:t>
            </a:r>
            <a:r>
              <a:rPr lang="en-US" altLang="ko-KR" sz="2000" dirty="0">
                <a:latin typeface="Consolas" panose="020B0609020204030204" pitchFamily="49" charset="0"/>
              </a:rPr>
              <a:t>3.14159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A01D18D-DDA7-4BA3-B9B0-24DD35B1C186}"/>
              </a:ext>
            </a:extLst>
          </p:cNvPr>
          <p:cNvSpPr/>
          <p:nvPr/>
        </p:nvSpPr>
        <p:spPr>
          <a:xfrm>
            <a:off x="789256" y="3036497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>
                <a:solidFill>
                  <a:prstClr val="black"/>
                </a:solidFill>
                <a:latin typeface="Lucida Sans Unicode"/>
                <a:ea typeface="맑은 고딕" panose="020B0503020000020004" pitchFamily="50" charset="-127"/>
              </a:rPr>
              <a:t>실행결과</a:t>
            </a:r>
            <a:endParaRPr lang="en-US" altLang="ko-KR" dirty="0">
              <a:solidFill>
                <a:prstClr val="black"/>
              </a:solidFill>
              <a:latin typeface="Lucida Sans Unicode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65037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EE34966-D9D1-48CF-A9AF-6CAE9FAE5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EE53562-2D67-49B8-965A-AB5926F69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소스코드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544A92-D768-451D-9BB5-64C8489ACCE8}"/>
              </a:ext>
            </a:extLst>
          </p:cNvPr>
          <p:cNvSpPr txBox="1"/>
          <p:nvPr/>
        </p:nvSpPr>
        <p:spPr>
          <a:xfrm>
            <a:off x="980948" y="2183129"/>
            <a:ext cx="7209240" cy="1631216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읽어들인</a:t>
            </a:r>
            <a:r>
              <a:rPr lang="ko-KR" alt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 실수를 그대로 출력하기</a:t>
            </a:r>
            <a:endParaRPr lang="ko-KR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ko-KR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sz="2000" dirty="0">
                <a:solidFill>
                  <a:srgbClr val="001080"/>
                </a:solidFill>
                <a:latin typeface="Consolas" panose="020B0609020204030204" pitchFamily="49" charset="0"/>
              </a:rPr>
              <a:t>num</a:t>
            </a:r>
            <a:r>
              <a:rPr lang="ko-KR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2000" dirty="0">
                <a:solidFill>
                  <a:srgbClr val="267F99"/>
                </a:solidFill>
                <a:latin typeface="Consolas" panose="020B0609020204030204" pitchFamily="49" charset="0"/>
              </a:rPr>
              <a:t>float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795E26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실수 입력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: "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b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sz="20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입력한 실수는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2000" dirty="0">
                <a:solidFill>
                  <a:srgbClr val="001080"/>
                </a:solidFill>
                <a:latin typeface="Consolas" panose="020B0609020204030204" pitchFamily="49" charset="0"/>
              </a:rPr>
              <a:t>num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A939FA0-0781-401A-BAC4-A9B2E08F5EA3}"/>
              </a:ext>
            </a:extLst>
          </p:cNvPr>
          <p:cNvSpPr/>
          <p:nvPr/>
        </p:nvSpPr>
        <p:spPr>
          <a:xfrm>
            <a:off x="755576" y="1988840"/>
            <a:ext cx="7560840" cy="243841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4921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01F3373-7CCA-4196-9033-45CE757E7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아래와 같이 </a:t>
            </a:r>
            <a:r>
              <a:rPr lang="en-US" altLang="ko-KR" sz="2400" dirty="0"/>
              <a:t>cm</a:t>
            </a:r>
            <a:r>
              <a:rPr lang="ko-KR" altLang="en-US" sz="2400" dirty="0"/>
              <a:t>단위를 입력 받아 인치로 변환하는 프로그램을 작성하세요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63F4E50-F117-40E7-BE36-5B53B3BFF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ko-KR" altLang="en-US" dirty="0"/>
              <a:t>실습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032F5115-ED48-4F8D-8BC4-65C1A3C59E7C}"/>
              </a:ext>
            </a:extLst>
          </p:cNvPr>
          <p:cNvSpPr txBox="1"/>
          <p:nvPr/>
        </p:nvSpPr>
        <p:spPr>
          <a:xfrm>
            <a:off x="897482" y="4581128"/>
            <a:ext cx="7349036" cy="707886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latin typeface="Consolas" panose="020B0609020204030204" pitchFamily="49" charset="0"/>
              </a:rPr>
              <a:t>cm </a:t>
            </a:r>
            <a:r>
              <a:rPr lang="ko-KR" altLang="en-US" sz="2000" dirty="0">
                <a:latin typeface="Consolas" panose="020B0609020204030204" pitchFamily="49" charset="0"/>
              </a:rPr>
              <a:t>입력</a:t>
            </a:r>
            <a:r>
              <a:rPr lang="en-US" altLang="ko-KR" sz="2000" dirty="0">
                <a:latin typeface="Consolas" panose="020B0609020204030204" pitchFamily="49" charset="0"/>
              </a:rPr>
              <a:t>: </a:t>
            </a:r>
            <a:r>
              <a:rPr lang="en-US" altLang="ko-KR" sz="2000" dirty="0">
                <a:solidFill>
                  <a:srgbClr val="FF0000"/>
                </a:solidFill>
                <a:latin typeface="Consolas" panose="020B0609020204030204" pitchFamily="49" charset="0"/>
              </a:rPr>
              <a:t>25.4</a:t>
            </a:r>
          </a:p>
          <a:p>
            <a:r>
              <a:rPr lang="ko-KR" altLang="en-US" sz="2000" dirty="0">
                <a:latin typeface="Consolas" panose="020B0609020204030204" pitchFamily="49" charset="0"/>
              </a:rPr>
              <a:t>인치로 변환하면 </a:t>
            </a:r>
            <a:r>
              <a:rPr lang="en-US" altLang="ko-KR" sz="2000" dirty="0">
                <a:latin typeface="Consolas" panose="020B0609020204030204" pitchFamily="49" charset="0"/>
              </a:rPr>
              <a:t>10.0 inch </a:t>
            </a:r>
            <a:r>
              <a:rPr lang="ko-KR" altLang="en-US" sz="2000" dirty="0">
                <a:latin typeface="Consolas" panose="020B0609020204030204" pitchFamily="49" charset="0"/>
              </a:rPr>
              <a:t>입니다</a:t>
            </a:r>
            <a:r>
              <a:rPr lang="en-US" altLang="ko-KR" sz="2000" dirty="0">
                <a:latin typeface="Consolas" panose="020B0609020204030204" pitchFamily="49" charset="0"/>
              </a:rPr>
              <a:t>.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A01D18D-DDA7-4BA3-B9B0-24DD35B1C186}"/>
              </a:ext>
            </a:extLst>
          </p:cNvPr>
          <p:cNvSpPr/>
          <p:nvPr/>
        </p:nvSpPr>
        <p:spPr>
          <a:xfrm>
            <a:off x="789256" y="4116617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>
                <a:solidFill>
                  <a:prstClr val="black"/>
                </a:solidFill>
                <a:latin typeface="Lucida Sans Unicode"/>
                <a:ea typeface="맑은 고딕" panose="020B0503020000020004" pitchFamily="50" charset="-127"/>
              </a:rPr>
              <a:t>실행결과</a:t>
            </a:r>
            <a:endParaRPr lang="en-US" altLang="ko-KR" dirty="0">
              <a:solidFill>
                <a:prstClr val="black"/>
              </a:solidFill>
              <a:latin typeface="Lucida Sans Unicode"/>
              <a:ea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B51A1E4-A4AA-43DE-84F1-9B8F79714FC8}"/>
              </a:ext>
            </a:extLst>
          </p:cNvPr>
          <p:cNvSpPr/>
          <p:nvPr/>
        </p:nvSpPr>
        <p:spPr>
          <a:xfrm>
            <a:off x="3092267" y="3091070"/>
            <a:ext cx="29594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/>
              <a:t>1</a:t>
            </a:r>
            <a:r>
              <a:rPr lang="ko-KR" altLang="en-US" sz="2800" dirty="0"/>
              <a:t>인치 </a:t>
            </a:r>
            <a:r>
              <a:rPr lang="en-US" altLang="ko-KR" sz="2800" dirty="0"/>
              <a:t>= 2.54cm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698370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EE34966-D9D1-48CF-A9AF-6CAE9FAE5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EE53562-2D67-49B8-965A-AB5926F69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소스코드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544A92-D768-451D-9BB5-64C8489ACCE8}"/>
              </a:ext>
            </a:extLst>
          </p:cNvPr>
          <p:cNvSpPr txBox="1"/>
          <p:nvPr/>
        </p:nvSpPr>
        <p:spPr>
          <a:xfrm>
            <a:off x="980948" y="2183129"/>
            <a:ext cx="7209240" cy="2246769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solidFill>
                  <a:srgbClr val="008000"/>
                </a:solidFill>
                <a:latin typeface="Consolas" panose="020B0609020204030204" pitchFamily="49" charset="0"/>
              </a:rPr>
              <a:t># cm</a:t>
            </a:r>
            <a:r>
              <a:rPr lang="ko-KR" alt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을 인치로 변환하기</a:t>
            </a:r>
            <a:endParaRPr lang="ko-KR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ko-KR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sz="2000" dirty="0">
                <a:solidFill>
                  <a:srgbClr val="001080"/>
                </a:solidFill>
                <a:latin typeface="Consolas" panose="020B0609020204030204" pitchFamily="49" charset="0"/>
              </a:rPr>
              <a:t>num</a:t>
            </a:r>
            <a:r>
              <a:rPr lang="ko-KR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2000" dirty="0">
                <a:solidFill>
                  <a:srgbClr val="267F99"/>
                </a:solidFill>
                <a:latin typeface="Consolas" panose="020B0609020204030204" pitchFamily="49" charset="0"/>
              </a:rPr>
              <a:t>float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795E26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"cm </a:t>
            </a:r>
            <a:r>
              <a:rPr lang="ko-KR" alt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입력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: "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b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ans</a:t>
            </a:r>
            <a:r>
              <a:rPr lang="ko-KR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2000" dirty="0">
                <a:solidFill>
                  <a:srgbClr val="001080"/>
                </a:solidFill>
                <a:latin typeface="Consolas" panose="020B0609020204030204" pitchFamily="49" charset="0"/>
              </a:rPr>
              <a:t>num</a:t>
            </a:r>
            <a:r>
              <a:rPr lang="ko-KR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/ </a:t>
            </a:r>
            <a:r>
              <a:rPr lang="en-US" altLang="ko-KR" sz="2000" dirty="0">
                <a:solidFill>
                  <a:srgbClr val="098658"/>
                </a:solidFill>
                <a:latin typeface="Consolas" panose="020B0609020204030204" pitchFamily="49" charset="0"/>
              </a:rPr>
              <a:t>2.54</a:t>
            </a:r>
            <a:endParaRPr lang="ko-KR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ko-KR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sz="20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인치로 변환하면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ans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"inch </a:t>
            </a:r>
            <a:r>
              <a:rPr lang="ko-KR" alt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입니다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."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A939FA0-0781-401A-BAC4-A9B2E08F5EA3}"/>
              </a:ext>
            </a:extLst>
          </p:cNvPr>
          <p:cNvSpPr/>
          <p:nvPr/>
        </p:nvSpPr>
        <p:spPr>
          <a:xfrm>
            <a:off x="791580" y="1991488"/>
            <a:ext cx="7560840" cy="287767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6062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01F3373-7CCA-4196-9033-45CE757E7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317" y="1341275"/>
            <a:ext cx="8229600" cy="4525963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아래와 같이 세 개의 정수를 입력 받고</a:t>
            </a:r>
            <a:r>
              <a:rPr lang="en-US" altLang="ko-KR" sz="2400" dirty="0"/>
              <a:t>, </a:t>
            </a:r>
            <a:r>
              <a:rPr lang="ko-KR" altLang="en-US" sz="2400" dirty="0"/>
              <a:t>그 합계와 평균을 표시하는 프로그램을 작성하세요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63F4E50-F117-40E7-BE36-5B53B3BFF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ko-KR" altLang="en-US" dirty="0"/>
              <a:t>실습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032F5115-ED48-4F8D-8BC4-65C1A3C59E7C}"/>
              </a:ext>
            </a:extLst>
          </p:cNvPr>
          <p:cNvSpPr txBox="1"/>
          <p:nvPr/>
        </p:nvSpPr>
        <p:spPr>
          <a:xfrm>
            <a:off x="897482" y="3912164"/>
            <a:ext cx="7349036" cy="1323439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latin typeface="Consolas" panose="020B0609020204030204" pitchFamily="49" charset="0"/>
              </a:rPr>
              <a:t>num1 </a:t>
            </a:r>
            <a:r>
              <a:rPr lang="ko-KR" altLang="en-US" sz="2000" dirty="0">
                <a:latin typeface="Consolas" panose="020B0609020204030204" pitchFamily="49" charset="0"/>
              </a:rPr>
              <a:t>입력</a:t>
            </a:r>
            <a:r>
              <a:rPr lang="en-US" altLang="ko-KR" sz="2000" dirty="0">
                <a:latin typeface="Consolas" panose="020B0609020204030204" pitchFamily="49" charset="0"/>
              </a:rPr>
              <a:t>: </a:t>
            </a:r>
            <a:r>
              <a:rPr lang="en-US" altLang="ko-KR" sz="2000" dirty="0">
                <a:solidFill>
                  <a:srgbClr val="FF0000"/>
                </a:solidFill>
                <a:latin typeface="Consolas" panose="020B0609020204030204" pitchFamily="49" charset="0"/>
              </a:rPr>
              <a:t>7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num2 </a:t>
            </a:r>
            <a:r>
              <a:rPr lang="ko-KR" altLang="en-US" sz="2000" dirty="0">
                <a:latin typeface="Consolas" panose="020B0609020204030204" pitchFamily="49" charset="0"/>
              </a:rPr>
              <a:t>입력</a:t>
            </a:r>
            <a:r>
              <a:rPr lang="en-US" altLang="ko-KR" sz="2000" dirty="0">
                <a:latin typeface="Consolas" panose="020B0609020204030204" pitchFamily="49" charset="0"/>
              </a:rPr>
              <a:t>: </a:t>
            </a:r>
            <a:r>
              <a:rPr lang="en-US" altLang="ko-KR" sz="2000" dirty="0">
                <a:solidFill>
                  <a:srgbClr val="FF0000"/>
                </a:solidFill>
                <a:latin typeface="Consolas" panose="020B0609020204030204" pitchFamily="49" charset="0"/>
              </a:rPr>
              <a:t>10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num3 </a:t>
            </a:r>
            <a:r>
              <a:rPr lang="ko-KR" altLang="en-US" sz="2000" dirty="0">
                <a:latin typeface="Consolas" panose="020B0609020204030204" pitchFamily="49" charset="0"/>
              </a:rPr>
              <a:t>입력</a:t>
            </a:r>
            <a:r>
              <a:rPr lang="en-US" altLang="ko-KR" sz="2000" dirty="0">
                <a:latin typeface="Consolas" panose="020B0609020204030204" pitchFamily="49" charset="0"/>
              </a:rPr>
              <a:t>: </a:t>
            </a:r>
            <a:r>
              <a:rPr lang="en-US" altLang="ko-KR" sz="2000" dirty="0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</a:p>
          <a:p>
            <a:r>
              <a:rPr lang="ko-KR" altLang="en-US" sz="2000" dirty="0">
                <a:latin typeface="Consolas" panose="020B0609020204030204" pitchFamily="49" charset="0"/>
              </a:rPr>
              <a:t>합계는 </a:t>
            </a:r>
            <a:r>
              <a:rPr lang="en-US" altLang="ko-KR" sz="2000" dirty="0">
                <a:latin typeface="Consolas" panose="020B0609020204030204" pitchFamily="49" charset="0"/>
              </a:rPr>
              <a:t>22 </a:t>
            </a:r>
            <a:r>
              <a:rPr lang="ko-KR" altLang="en-US" sz="2000" dirty="0">
                <a:latin typeface="Consolas" panose="020B0609020204030204" pitchFamily="49" charset="0"/>
              </a:rPr>
              <a:t>이고 평균은 </a:t>
            </a:r>
            <a:r>
              <a:rPr lang="en-US" altLang="ko-KR" sz="2000" dirty="0">
                <a:latin typeface="Consolas" panose="020B0609020204030204" pitchFamily="49" charset="0"/>
              </a:rPr>
              <a:t>7.333333333333333 </a:t>
            </a:r>
            <a:r>
              <a:rPr lang="ko-KR" altLang="en-US" sz="2000" dirty="0">
                <a:latin typeface="Consolas" panose="020B0609020204030204" pitchFamily="49" charset="0"/>
              </a:rPr>
              <a:t>입니다</a:t>
            </a:r>
            <a:r>
              <a:rPr lang="en-US" altLang="ko-KR" sz="2000" dirty="0">
                <a:latin typeface="Consolas" panose="020B0609020204030204" pitchFamily="49" charset="0"/>
              </a:rPr>
              <a:t>.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A01D18D-DDA7-4BA3-B9B0-24DD35B1C186}"/>
              </a:ext>
            </a:extLst>
          </p:cNvPr>
          <p:cNvSpPr/>
          <p:nvPr/>
        </p:nvSpPr>
        <p:spPr>
          <a:xfrm>
            <a:off x="789256" y="3447653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>
                <a:solidFill>
                  <a:prstClr val="black"/>
                </a:solidFill>
                <a:latin typeface="Lucida Sans Unicode"/>
                <a:ea typeface="맑은 고딕" panose="020B0503020000020004" pitchFamily="50" charset="-127"/>
              </a:rPr>
              <a:t>실행결과</a:t>
            </a:r>
            <a:endParaRPr lang="en-US" altLang="ko-KR" dirty="0">
              <a:solidFill>
                <a:prstClr val="black"/>
              </a:solidFill>
              <a:latin typeface="Lucida Sans Unicode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3588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EE34966-D9D1-48CF-A9AF-6CAE9FAE5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EE53562-2D67-49B8-965A-AB5926F69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소스코드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544A92-D768-451D-9BB5-64C8489ACCE8}"/>
              </a:ext>
            </a:extLst>
          </p:cNvPr>
          <p:cNvSpPr txBox="1"/>
          <p:nvPr/>
        </p:nvSpPr>
        <p:spPr>
          <a:xfrm>
            <a:off x="980948" y="2183129"/>
            <a:ext cx="7209240" cy="3170099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세 개의 정수를 </a:t>
            </a:r>
            <a:r>
              <a:rPr lang="ko-KR" alt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입력받고</a:t>
            </a:r>
            <a:r>
              <a:rPr lang="ko-KR" alt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 합계와 평균을 출력</a:t>
            </a:r>
            <a:endParaRPr lang="ko-KR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ko-KR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sz="2000" dirty="0">
                <a:solidFill>
                  <a:srgbClr val="001080"/>
                </a:solidFill>
                <a:latin typeface="Consolas" panose="020B0609020204030204" pitchFamily="49" charset="0"/>
              </a:rPr>
              <a:t>num1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2000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795E26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"num1 </a:t>
            </a:r>
            <a:r>
              <a:rPr lang="ko-KR" alt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입력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: "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altLang="ko-KR" sz="2000" dirty="0">
                <a:solidFill>
                  <a:srgbClr val="001080"/>
                </a:solidFill>
                <a:latin typeface="Consolas" panose="020B0609020204030204" pitchFamily="49" charset="0"/>
              </a:rPr>
              <a:t>num2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2000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795E26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"num2 </a:t>
            </a:r>
            <a:r>
              <a:rPr lang="ko-KR" alt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입력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: "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altLang="ko-KR" sz="2000" dirty="0">
                <a:solidFill>
                  <a:srgbClr val="001080"/>
                </a:solidFill>
                <a:latin typeface="Consolas" panose="020B0609020204030204" pitchFamily="49" charset="0"/>
              </a:rPr>
              <a:t>num3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2000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795E26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"num3 </a:t>
            </a:r>
            <a:r>
              <a:rPr lang="ko-KR" alt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입력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: "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b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sz="2000" dirty="0">
                <a:solidFill>
                  <a:srgbClr val="001080"/>
                </a:solidFill>
                <a:latin typeface="Consolas" panose="020B0609020204030204" pitchFamily="49" charset="0"/>
              </a:rPr>
              <a:t>sum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2000" dirty="0">
                <a:solidFill>
                  <a:srgbClr val="001080"/>
                </a:solidFill>
                <a:latin typeface="Consolas" panose="020B0609020204030204" pitchFamily="49" charset="0"/>
              </a:rPr>
              <a:t>num1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2000" dirty="0">
                <a:solidFill>
                  <a:srgbClr val="001080"/>
                </a:solidFill>
                <a:latin typeface="Consolas" panose="020B0609020204030204" pitchFamily="49" charset="0"/>
              </a:rPr>
              <a:t>num2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2000" dirty="0">
                <a:solidFill>
                  <a:srgbClr val="001080"/>
                </a:solidFill>
                <a:latin typeface="Consolas" panose="020B0609020204030204" pitchFamily="49" charset="0"/>
              </a:rPr>
              <a:t>num3</a:t>
            </a:r>
            <a:endParaRPr lang="en-US" altLang="ko-K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2000" dirty="0">
                <a:solidFill>
                  <a:srgbClr val="001080"/>
                </a:solidFill>
                <a:latin typeface="Consolas" panose="020B0609020204030204" pitchFamily="49" charset="0"/>
              </a:rPr>
              <a:t>avg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2000" dirty="0">
                <a:solidFill>
                  <a:srgbClr val="001080"/>
                </a:solidFill>
                <a:latin typeface="Consolas" panose="020B0609020204030204" pitchFamily="49" charset="0"/>
              </a:rPr>
              <a:t>sum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/ </a:t>
            </a:r>
            <a:r>
              <a:rPr lang="en-US" altLang="ko-KR" sz="2000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endParaRPr lang="en-US" altLang="ko-K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sz="20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합계는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2000" dirty="0">
                <a:solidFill>
                  <a:srgbClr val="001080"/>
                </a:solidFill>
                <a:latin typeface="Consolas" panose="020B0609020204030204" pitchFamily="49" charset="0"/>
              </a:rPr>
              <a:t>sum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이고 평균은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2000" dirty="0">
                <a:solidFill>
                  <a:srgbClr val="001080"/>
                </a:solidFill>
                <a:latin typeface="Consolas" panose="020B0609020204030204" pitchFamily="49" charset="0"/>
              </a:rPr>
              <a:t>avg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입니다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."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A939FA0-0781-401A-BAC4-A9B2E08F5EA3}"/>
              </a:ext>
            </a:extLst>
          </p:cNvPr>
          <p:cNvSpPr/>
          <p:nvPr/>
        </p:nvSpPr>
        <p:spPr>
          <a:xfrm>
            <a:off x="805148" y="1916832"/>
            <a:ext cx="7560840" cy="3816424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750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B26C94DA-7506-46E0-A3BD-BE51C7AD6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+mn-ea"/>
                <a:ea typeface="+mn-ea"/>
              </a:rPr>
              <a:t>다양한 연산자의 활용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8A3070E-AFEA-4501-B0EB-D00827C01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24529" y="3648074"/>
            <a:ext cx="5299075" cy="273325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ko-KR" altLang="en-US" sz="2000" dirty="0">
                <a:latin typeface="+mn-ea"/>
              </a:rPr>
              <a:t>대입 연산자</a:t>
            </a:r>
          </a:p>
          <a:p>
            <a:pPr>
              <a:lnSpc>
                <a:spcPct val="110000"/>
              </a:lnSpc>
            </a:pPr>
            <a:r>
              <a:rPr lang="ko-KR" altLang="en-US" sz="2000" dirty="0">
                <a:latin typeface="+mn-ea"/>
              </a:rPr>
              <a:t>산술 연산자</a:t>
            </a:r>
          </a:p>
          <a:p>
            <a:pPr>
              <a:lnSpc>
                <a:spcPct val="110000"/>
              </a:lnSpc>
            </a:pPr>
            <a:r>
              <a:rPr lang="ko-KR" altLang="en-US" sz="2000" dirty="0">
                <a:latin typeface="+mn-ea"/>
              </a:rPr>
              <a:t>관계 연산자</a:t>
            </a:r>
          </a:p>
          <a:p>
            <a:pPr>
              <a:lnSpc>
                <a:spcPct val="110000"/>
              </a:lnSpc>
            </a:pPr>
            <a:r>
              <a:rPr lang="ko-KR" altLang="en-US" sz="2000" dirty="0">
                <a:latin typeface="+mn-ea"/>
              </a:rPr>
              <a:t>논리 연산자</a:t>
            </a:r>
          </a:p>
          <a:p>
            <a:pPr>
              <a:lnSpc>
                <a:spcPct val="110000"/>
              </a:lnSpc>
            </a:pPr>
            <a:r>
              <a:rPr lang="ko-KR" altLang="en-US" sz="2000" dirty="0">
                <a:latin typeface="+mn-ea"/>
              </a:rPr>
              <a:t>비트 연산자</a:t>
            </a:r>
          </a:p>
          <a:p>
            <a:pPr>
              <a:lnSpc>
                <a:spcPct val="110000"/>
              </a:lnSpc>
            </a:pPr>
            <a:r>
              <a:rPr lang="ko-KR" altLang="en-US" sz="2000" dirty="0">
                <a:latin typeface="+mn-ea"/>
              </a:rPr>
              <a:t>연산자의 우선순위</a:t>
            </a:r>
          </a:p>
        </p:txBody>
      </p:sp>
    </p:spTree>
    <p:extLst>
      <p:ext uri="{BB962C8B-B14F-4D97-AF65-F5344CB8AC3E}">
        <p14:creationId xmlns:p14="http://schemas.microsoft.com/office/powerpoint/2010/main" val="16033173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01F3373-7CCA-4196-9033-45CE757E7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317" y="1341275"/>
            <a:ext cx="8229600" cy="4525963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아래와 같이 생년월일을 </a:t>
            </a:r>
            <a:r>
              <a:rPr lang="en-US" altLang="ko-KR" sz="2400" dirty="0" err="1"/>
              <a:t>yyyyddmm</a:t>
            </a:r>
            <a:r>
              <a:rPr lang="en-US" altLang="ko-KR" sz="2400" dirty="0"/>
              <a:t> </a:t>
            </a:r>
            <a:r>
              <a:rPr lang="ko-KR" altLang="en-US" sz="2400" dirty="0"/>
              <a:t>형식으로 </a:t>
            </a:r>
            <a:r>
              <a:rPr lang="ko-KR" altLang="en-US" sz="2400" dirty="0" err="1"/>
              <a:t>입력받아</a:t>
            </a:r>
            <a:r>
              <a:rPr lang="ko-KR" altLang="en-US" sz="2400" dirty="0"/>
              <a:t> 다음과 같이 출력하는 프로그램을 작성해 보세요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63F4E50-F117-40E7-BE36-5B53B3BFF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ko-KR" altLang="en-US" dirty="0"/>
              <a:t>실습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032F5115-ED48-4F8D-8BC4-65C1A3C59E7C}"/>
              </a:ext>
            </a:extLst>
          </p:cNvPr>
          <p:cNvSpPr txBox="1"/>
          <p:nvPr/>
        </p:nvSpPr>
        <p:spPr>
          <a:xfrm>
            <a:off x="897482" y="3912164"/>
            <a:ext cx="7349036" cy="707886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Consolas" panose="020B0609020204030204" pitchFamily="49" charset="0"/>
              </a:rPr>
              <a:t>생년월일</a:t>
            </a:r>
            <a:r>
              <a:rPr lang="en-US" altLang="ko-KR" sz="2000" dirty="0">
                <a:latin typeface="Consolas" panose="020B0609020204030204" pitchFamily="49" charset="0"/>
              </a:rPr>
              <a:t>: </a:t>
            </a:r>
            <a:r>
              <a:rPr lang="en-US" altLang="ko-KR" sz="2000" dirty="0">
                <a:solidFill>
                  <a:srgbClr val="FF0000"/>
                </a:solidFill>
                <a:latin typeface="Consolas" panose="020B0609020204030204" pitchFamily="49" charset="0"/>
              </a:rPr>
              <a:t>20121213</a:t>
            </a:r>
          </a:p>
          <a:p>
            <a:r>
              <a:rPr lang="ko-KR" altLang="en-US" sz="2000" dirty="0">
                <a:latin typeface="Consolas" panose="020B0609020204030204" pitchFamily="49" charset="0"/>
              </a:rPr>
              <a:t>출생일자</a:t>
            </a:r>
            <a:r>
              <a:rPr lang="en-US" altLang="ko-KR" sz="2000" dirty="0">
                <a:latin typeface="Consolas" panose="020B0609020204030204" pitchFamily="49" charset="0"/>
              </a:rPr>
              <a:t>: 2012</a:t>
            </a:r>
            <a:r>
              <a:rPr lang="ko-KR" altLang="en-US" sz="2000" dirty="0">
                <a:latin typeface="Consolas" panose="020B0609020204030204" pitchFamily="49" charset="0"/>
              </a:rPr>
              <a:t>년 </a:t>
            </a:r>
            <a:r>
              <a:rPr lang="en-US" altLang="ko-KR" sz="2000" dirty="0">
                <a:latin typeface="Consolas" panose="020B0609020204030204" pitchFamily="49" charset="0"/>
              </a:rPr>
              <a:t>12</a:t>
            </a:r>
            <a:r>
              <a:rPr lang="ko-KR" altLang="en-US" sz="2000" dirty="0">
                <a:latin typeface="Consolas" panose="020B0609020204030204" pitchFamily="49" charset="0"/>
              </a:rPr>
              <a:t>월 </a:t>
            </a:r>
            <a:r>
              <a:rPr lang="en-US" altLang="ko-KR" sz="2000" dirty="0">
                <a:latin typeface="Consolas" panose="020B0609020204030204" pitchFamily="49" charset="0"/>
              </a:rPr>
              <a:t>13</a:t>
            </a:r>
            <a:r>
              <a:rPr lang="ko-KR" altLang="en-US" sz="2000" dirty="0">
                <a:latin typeface="Consolas" panose="020B0609020204030204" pitchFamily="49" charset="0"/>
              </a:rPr>
              <a:t>일</a:t>
            </a:r>
            <a:endParaRPr lang="en-US" altLang="ko-KR" sz="2000" dirty="0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A01D18D-DDA7-4BA3-B9B0-24DD35B1C186}"/>
              </a:ext>
            </a:extLst>
          </p:cNvPr>
          <p:cNvSpPr/>
          <p:nvPr/>
        </p:nvSpPr>
        <p:spPr>
          <a:xfrm>
            <a:off x="789256" y="3447653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>
                <a:solidFill>
                  <a:prstClr val="black"/>
                </a:solidFill>
                <a:latin typeface="Lucida Sans Unicode"/>
                <a:ea typeface="맑은 고딕" panose="020B0503020000020004" pitchFamily="50" charset="-127"/>
              </a:rPr>
              <a:t>실행결과</a:t>
            </a:r>
            <a:endParaRPr lang="en-US" altLang="ko-KR" dirty="0">
              <a:solidFill>
                <a:prstClr val="black"/>
              </a:solidFill>
              <a:latin typeface="Lucida Sans Unicode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1001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EE34966-D9D1-48CF-A9AF-6CAE9FAE5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EE53562-2D67-49B8-965A-AB5926F69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소스코드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544A92-D768-451D-9BB5-64C8489ACCE8}"/>
              </a:ext>
            </a:extLst>
          </p:cNvPr>
          <p:cNvSpPr txBox="1"/>
          <p:nvPr/>
        </p:nvSpPr>
        <p:spPr>
          <a:xfrm>
            <a:off x="457200" y="2136338"/>
            <a:ext cx="8348254" cy="2585323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생년월일 구하기</a:t>
            </a:r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birth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795E26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생년월일 입력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: 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b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year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birth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// 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10000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month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birth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% 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10000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// 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day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birth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% 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출생일자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: 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year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년 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month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월 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day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" </a:t>
            </a:r>
            <a:r>
              <a:rPr lang="ko-KR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일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sep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A939FA0-0781-401A-BAC4-A9B2E08F5EA3}"/>
              </a:ext>
            </a:extLst>
          </p:cNvPr>
          <p:cNvSpPr/>
          <p:nvPr/>
        </p:nvSpPr>
        <p:spPr>
          <a:xfrm>
            <a:off x="338546" y="1988840"/>
            <a:ext cx="8553934" cy="288032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0073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DE95980-F720-4FD1-94AE-99561FA44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복합대입</a:t>
            </a:r>
            <a:r>
              <a:rPr lang="ko-KR" altLang="en-US" dirty="0"/>
              <a:t> 연산자</a:t>
            </a:r>
            <a:endParaRPr lang="en-US" altLang="ko-KR" dirty="0"/>
          </a:p>
          <a:p>
            <a:pPr lvl="1"/>
            <a:r>
              <a:rPr lang="ko-KR" altLang="en-US" dirty="0"/>
              <a:t>변수를 이용한 연산을 하다 보면 결과값을 다시 사용했던 변수에 넣어야 하는 경우가 많음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b="1" dirty="0"/>
          </a:p>
          <a:p>
            <a:pPr lvl="1"/>
            <a:r>
              <a:rPr lang="ko-KR" altLang="en-US" dirty="0"/>
              <a:t>이런 경우에 산술 연산자와 대입 연산자를 하나로 사용 </a:t>
            </a:r>
            <a:r>
              <a:rPr lang="ko-KR" altLang="en-US" dirty="0" err="1"/>
              <a:t>할수</a:t>
            </a:r>
            <a:r>
              <a:rPr lang="ko-KR" altLang="en-US" dirty="0"/>
              <a:t> 있는 연산자가 바로 </a:t>
            </a:r>
            <a:r>
              <a:rPr lang="ko-KR" altLang="en-US" dirty="0" err="1"/>
              <a:t>복합대입</a:t>
            </a:r>
            <a:r>
              <a:rPr lang="ko-KR" altLang="en-US" dirty="0"/>
              <a:t> 연산자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21729BA-32EF-4B01-8B68-A62951A9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복합대입</a:t>
            </a:r>
            <a:r>
              <a:rPr lang="ko-KR" altLang="en-US" dirty="0"/>
              <a:t> 연산자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7DBBF6-13AF-4309-8ABA-042B6DB2F098}"/>
              </a:ext>
            </a:extLst>
          </p:cNvPr>
          <p:cNvSpPr txBox="1"/>
          <p:nvPr/>
        </p:nvSpPr>
        <p:spPr>
          <a:xfrm>
            <a:off x="856962" y="3212976"/>
            <a:ext cx="7430076" cy="1200329"/>
          </a:xfrm>
          <a:prstGeom prst="rect">
            <a:avLst/>
          </a:prstGeom>
          <a:solidFill>
            <a:srgbClr val="DDEE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pt-B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&gt;&gt;&gt; a = 10</a:t>
            </a:r>
          </a:p>
          <a:p>
            <a:r>
              <a:rPr lang="pt-B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&gt;&gt;&gt; </a:t>
            </a:r>
            <a:r>
              <a:rPr lang="pt-BR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a = a + 1</a:t>
            </a:r>
          </a:p>
          <a:p>
            <a:r>
              <a:rPr lang="pt-B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&gt;&gt;&gt; a</a:t>
            </a:r>
          </a:p>
          <a:p>
            <a:r>
              <a:rPr lang="pt-B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6F4078F-4CAF-437A-BFE4-D70C54CE13CB}"/>
              </a:ext>
            </a:extLst>
          </p:cNvPr>
          <p:cNvSpPr/>
          <p:nvPr/>
        </p:nvSpPr>
        <p:spPr>
          <a:xfrm>
            <a:off x="2695525" y="5761306"/>
            <a:ext cx="37529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/>
              <a:t>a = a+1   </a:t>
            </a:r>
            <a:r>
              <a:rPr lang="en-US" altLang="ko-KR" sz="2800" dirty="0">
                <a:sym typeface="Wingdings" panose="05000000000000000000" pitchFamily="2" charset="2"/>
              </a:rPr>
              <a:t></a:t>
            </a:r>
            <a:r>
              <a:rPr lang="en-US" altLang="ko-KR" sz="2800" dirty="0"/>
              <a:t>    a+=1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547264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1E0EB4C-3405-4A7D-93D6-5385B17B0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2601E74-9433-45CC-ADDD-995D57D5D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복합대입</a:t>
            </a:r>
            <a:r>
              <a:rPr lang="ko-KR" altLang="en-US" dirty="0"/>
              <a:t> 연산자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3EC8605-6E8D-4ABD-9C99-0853540F66E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71600" y="1622832"/>
          <a:ext cx="6984775" cy="3696465"/>
        </p:xfrm>
        <a:graphic>
          <a:graphicData uri="http://schemas.openxmlformats.org/drawingml/2006/table">
            <a:tbl>
              <a:tblPr/>
              <a:tblGrid>
                <a:gridCol w="9361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4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7883">
                <a:tc>
                  <a:txBody>
                    <a:bodyPr/>
                    <a:lstStyle/>
                    <a:p>
                      <a:pPr marL="12700" marR="0" indent="0" algn="ctr" fontAlgn="base" latinLnBrk="0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연산자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0" indent="0" algn="ctr" fontAlgn="base" latinLnBrk="0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기능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0" indent="0" algn="ctr" fontAlgn="base" latinLnBrk="0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사용 예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0" indent="0" algn="ctr" fontAlgn="base" latinLnBrk="0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의미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883">
                <a:tc>
                  <a:txBody>
                    <a:bodyPr/>
                    <a:lstStyle/>
                    <a:p>
                      <a:pPr marL="12700" marR="0" indent="0" algn="ctr" fontAlgn="base" latinLnBrk="0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+=</a:t>
                      </a:r>
                    </a:p>
                  </a:txBody>
                  <a:tcPr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" marR="0" indent="0" algn="ctr" fontAlgn="base" latinLnBrk="0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덧셈 후 할당</a:t>
                      </a:r>
                    </a:p>
                  </a:txBody>
                  <a:tcPr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" marR="0" indent="0" algn="ctr" fontAlgn="base" latinLnBrk="0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a +=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1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+mn-ea"/>
                      </a:endParaRPr>
                    </a:p>
                  </a:txBody>
                  <a:tcPr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" marR="0" indent="0" algn="ctr" fontAlgn="base" latinLnBrk="1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a = a + 1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+mn-ea"/>
                      </a:endParaRPr>
                    </a:p>
                  </a:txBody>
                  <a:tcPr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883">
                <a:tc>
                  <a:txBody>
                    <a:bodyPr/>
                    <a:lstStyle/>
                    <a:p>
                      <a:pPr marL="12700" marR="0" indent="0" algn="ctr" fontAlgn="base" latinLnBrk="0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-=</a:t>
                      </a:r>
                    </a:p>
                  </a:txBody>
                  <a:tcPr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" marR="0" indent="0" algn="ctr" fontAlgn="base" latinLnBrk="0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뺄셈 후 할당</a:t>
                      </a:r>
                    </a:p>
                  </a:txBody>
                  <a:tcPr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" marR="0" indent="0" algn="ctr" fontAlgn="base" latinLnBrk="0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a -=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1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+mn-ea"/>
                      </a:endParaRPr>
                    </a:p>
                  </a:txBody>
                  <a:tcPr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" marR="0" indent="0" algn="ctr" fontAlgn="base" latinLnBrk="1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a = a – 1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+mn-ea"/>
                      </a:endParaRPr>
                    </a:p>
                  </a:txBody>
                  <a:tcPr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7883">
                <a:tc>
                  <a:txBody>
                    <a:bodyPr/>
                    <a:lstStyle/>
                    <a:p>
                      <a:pPr marL="12700" marR="0" indent="0" algn="ctr" fontAlgn="base" latinLnBrk="0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*=</a:t>
                      </a:r>
                    </a:p>
                  </a:txBody>
                  <a:tcPr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" marR="0" indent="0" algn="ctr" fontAlgn="base" latinLnBrk="0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곱셈 후 할당</a:t>
                      </a:r>
                    </a:p>
                  </a:txBody>
                  <a:tcPr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" marR="0" indent="0" algn="ctr" fontAlgn="base" latinLnBrk="0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a *=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1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+mn-ea"/>
                      </a:endParaRPr>
                    </a:p>
                  </a:txBody>
                  <a:tcPr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" marR="0" indent="0" algn="ctr" fontAlgn="base" latinLnBrk="1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a = a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*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1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+mn-ea"/>
                      </a:endParaRPr>
                    </a:p>
                  </a:txBody>
                  <a:tcPr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2545">
                <a:tc>
                  <a:txBody>
                    <a:bodyPr/>
                    <a:lstStyle/>
                    <a:p>
                      <a:pPr marL="12700" marR="0" indent="0" algn="ctr" fontAlgn="base" latinLnBrk="0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/=</a:t>
                      </a:r>
                    </a:p>
                  </a:txBody>
                  <a:tcPr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" marR="0" indent="0" algn="ctr" fontAlgn="base" latinLnBrk="0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나눗셈 후 할당</a:t>
                      </a:r>
                    </a:p>
                  </a:txBody>
                  <a:tcPr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" marR="0" indent="0" algn="ctr" fontAlgn="base" latinLnBrk="0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a /=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1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+mn-ea"/>
                      </a:endParaRPr>
                    </a:p>
                  </a:txBody>
                  <a:tcPr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" marR="0" indent="0" algn="ctr" fontAlgn="base" latinLnBrk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a = a / 1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+mn-ea"/>
                      </a:endParaRPr>
                    </a:p>
                  </a:txBody>
                  <a:tcPr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2545">
                <a:tc>
                  <a:txBody>
                    <a:bodyPr/>
                    <a:lstStyle/>
                    <a:p>
                      <a:pPr marL="12700" marR="0" indent="0" algn="ctr" fontAlgn="base" latinLnBrk="0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//=</a:t>
                      </a:r>
                    </a:p>
                  </a:txBody>
                  <a:tcPr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" marR="0" indent="0" algn="ctr" fontAlgn="base" latinLnBrk="0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버림 나눗셈 후 할당</a:t>
                      </a:r>
                    </a:p>
                  </a:txBody>
                  <a:tcPr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" marR="0" indent="0" algn="ctr" fontAlgn="base" latinLnBrk="0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a //=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1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+mn-ea"/>
                      </a:endParaRPr>
                    </a:p>
                  </a:txBody>
                  <a:tcPr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" marR="0" indent="0" algn="ctr" fontAlgn="base" latinLnBrk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a = a // 1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+mn-ea"/>
                      </a:endParaRPr>
                    </a:p>
                  </a:txBody>
                  <a:tcPr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7831">
                <a:tc>
                  <a:txBody>
                    <a:bodyPr/>
                    <a:lstStyle/>
                    <a:p>
                      <a:pPr marL="12700" marR="0" indent="0" algn="ctr" fontAlgn="base" latinLnBrk="0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%=</a:t>
                      </a:r>
                    </a:p>
                  </a:txBody>
                  <a:tcPr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" marR="0" indent="0" algn="ctr" fontAlgn="base" latinLnBrk="0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나머지 연산 후 할당</a:t>
                      </a:r>
                    </a:p>
                  </a:txBody>
                  <a:tcPr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" marR="0" indent="0" algn="ctr" fontAlgn="base" latinLnBrk="0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a %=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1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+mn-ea"/>
                      </a:endParaRPr>
                    </a:p>
                  </a:txBody>
                  <a:tcPr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" marR="0" indent="0" algn="ctr" fontAlgn="base" latinLnBrk="1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-15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a = a % 1</a:t>
                      </a:r>
                      <a:endParaRPr lang="ko-KR" altLang="en-US" sz="1600" kern="0" spc="-15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+mn-ea"/>
                      </a:endParaRPr>
                    </a:p>
                  </a:txBody>
                  <a:tcPr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7883">
                <a:tc>
                  <a:txBody>
                    <a:bodyPr/>
                    <a:lstStyle/>
                    <a:p>
                      <a:pPr marL="12700" marR="0" indent="0" algn="ctr" fontAlgn="base" latinLnBrk="0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**=</a:t>
                      </a:r>
                    </a:p>
                  </a:txBody>
                  <a:tcPr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" marR="0" indent="0" algn="ctr" fontAlgn="base" latinLnBrk="0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거듭제곱 후 할당</a:t>
                      </a:r>
                    </a:p>
                  </a:txBody>
                  <a:tcPr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" marR="0" indent="0" algn="ctr" fontAlgn="base" latinLnBrk="0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a **=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1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+mn-ea"/>
                      </a:endParaRPr>
                    </a:p>
                  </a:txBody>
                  <a:tcPr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" marR="0" indent="0" algn="ctr" fontAlgn="base" latinLnBrk="1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a = a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**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1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+mn-ea"/>
                      </a:endParaRPr>
                    </a:p>
                  </a:txBody>
                  <a:tcPr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07454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1C343DE-A20E-4FD5-8AC2-17A7B201B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66D3CB3-6D37-4506-8607-36CC63AEC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복합대입</a:t>
            </a:r>
            <a:r>
              <a:rPr lang="ko-KR" altLang="en-US" dirty="0"/>
              <a:t> 연산자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B4C972-BF65-4F67-838D-5EA015F5BCF0}"/>
              </a:ext>
            </a:extLst>
          </p:cNvPr>
          <p:cNvSpPr txBox="1"/>
          <p:nvPr/>
        </p:nvSpPr>
        <p:spPr>
          <a:xfrm>
            <a:off x="856962" y="1484784"/>
            <a:ext cx="7430076" cy="1200329"/>
          </a:xfrm>
          <a:prstGeom prst="rect">
            <a:avLst/>
          </a:prstGeom>
          <a:solidFill>
            <a:srgbClr val="DDEE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pt-B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&gt;&gt;&gt; a = 10</a:t>
            </a:r>
          </a:p>
          <a:p>
            <a:r>
              <a:rPr lang="pt-B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&gt;&gt;&gt; a += 1</a:t>
            </a:r>
          </a:p>
          <a:p>
            <a:r>
              <a:rPr lang="pt-B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&gt;&gt;&gt; a</a:t>
            </a:r>
          </a:p>
          <a:p>
            <a:r>
              <a:rPr lang="pt-B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4DFBF4-E4A8-4879-A23D-F1791FC38851}"/>
              </a:ext>
            </a:extLst>
          </p:cNvPr>
          <p:cNvSpPr txBox="1"/>
          <p:nvPr/>
        </p:nvSpPr>
        <p:spPr>
          <a:xfrm>
            <a:off x="856962" y="3140968"/>
            <a:ext cx="7430076" cy="2862322"/>
          </a:xfrm>
          <a:prstGeom prst="rect">
            <a:avLst/>
          </a:prstGeom>
          <a:solidFill>
            <a:srgbClr val="DDEE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pt-B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&gt;&gt;&gt; num = 200</a:t>
            </a:r>
          </a:p>
          <a:p>
            <a:r>
              <a:rPr lang="pt-B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&gt;&gt;&gt; num -= 100</a:t>
            </a:r>
          </a:p>
          <a:p>
            <a:r>
              <a:rPr lang="pt-B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&gt;&gt;&gt; num</a:t>
            </a:r>
          </a:p>
          <a:p>
            <a:r>
              <a:rPr lang="pt-B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100</a:t>
            </a:r>
          </a:p>
          <a:p>
            <a:r>
              <a:rPr lang="pt-B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&gt;&gt;&gt; num *= 20</a:t>
            </a:r>
          </a:p>
          <a:p>
            <a:r>
              <a:rPr lang="pt-B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&gt;&gt;&gt; num</a:t>
            </a:r>
          </a:p>
          <a:p>
            <a:r>
              <a:rPr lang="pt-B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2000</a:t>
            </a:r>
          </a:p>
          <a:p>
            <a:r>
              <a:rPr lang="pt-B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&gt;&gt;&gt; num /= 2</a:t>
            </a:r>
          </a:p>
          <a:p>
            <a:r>
              <a:rPr lang="pt-B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&gt;&gt;&gt; num</a:t>
            </a:r>
          </a:p>
          <a:p>
            <a:r>
              <a:rPr lang="pt-B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1000.0</a:t>
            </a:r>
          </a:p>
        </p:txBody>
      </p:sp>
    </p:spTree>
    <p:extLst>
      <p:ext uri="{BB962C8B-B14F-4D97-AF65-F5344CB8AC3E}">
        <p14:creationId xmlns:p14="http://schemas.microsoft.com/office/powerpoint/2010/main" val="14401836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04F6CB3-69B0-4501-AC12-A15B6718E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관계 연산자</a:t>
            </a:r>
            <a:endParaRPr lang="en-US" altLang="ko-KR" dirty="0"/>
          </a:p>
          <a:p>
            <a:pPr lvl="1"/>
            <a:r>
              <a:rPr lang="ko-KR" altLang="en-US" dirty="0"/>
              <a:t>관계 연산자 또는 비교 연산자 </a:t>
            </a:r>
            <a:r>
              <a:rPr lang="ko-KR" altLang="en-US" dirty="0" err="1"/>
              <a:t>라고도함</a:t>
            </a:r>
            <a:endParaRPr lang="en-US" altLang="ko-KR" dirty="0"/>
          </a:p>
          <a:p>
            <a:pPr lvl="1"/>
            <a:r>
              <a:rPr lang="ko-KR" altLang="en-US" dirty="0"/>
              <a:t>두 값의 대소관계를 비교하기 위해 사용</a:t>
            </a:r>
            <a:endParaRPr lang="en-US" altLang="ko-KR" dirty="0"/>
          </a:p>
          <a:p>
            <a:pPr lvl="1"/>
            <a:r>
              <a:rPr lang="ko-KR" altLang="en-US" dirty="0"/>
              <a:t>수학의 등호</a:t>
            </a:r>
            <a:r>
              <a:rPr lang="en-US" altLang="ko-KR" dirty="0"/>
              <a:t>, </a:t>
            </a:r>
            <a:r>
              <a:rPr lang="ko-KR" altLang="en-US" dirty="0"/>
              <a:t>부등호에 해당</a:t>
            </a:r>
            <a:endParaRPr lang="en-US" altLang="ko-KR" dirty="0"/>
          </a:p>
          <a:p>
            <a:pPr marL="393192" lvl="1" indent="0">
              <a:buNone/>
            </a:pPr>
            <a:r>
              <a:rPr lang="en-US" altLang="ko-KR" dirty="0"/>
              <a:t>    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비교의 결과를 </a:t>
            </a:r>
            <a:r>
              <a:rPr lang="en-US" altLang="ko-KR" dirty="0"/>
              <a:t>bool</a:t>
            </a:r>
            <a:r>
              <a:rPr lang="ko-KR" altLang="en-US" dirty="0"/>
              <a:t>형인 </a:t>
            </a:r>
            <a:r>
              <a:rPr lang="en-US" altLang="ko-KR" dirty="0">
                <a:solidFill>
                  <a:srgbClr val="FF0000"/>
                </a:solidFill>
              </a:rPr>
              <a:t>True</a:t>
            </a:r>
            <a:r>
              <a:rPr lang="ko-KR" altLang="en-US" dirty="0"/>
              <a:t>나 </a:t>
            </a:r>
            <a:r>
              <a:rPr lang="en-US" altLang="ko-KR" dirty="0">
                <a:solidFill>
                  <a:srgbClr val="FF0000"/>
                </a:solidFill>
              </a:rPr>
              <a:t>False</a:t>
            </a:r>
            <a:r>
              <a:rPr lang="ko-KR" altLang="en-US" dirty="0"/>
              <a:t>로 반환한다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3DCD425-3B8E-4A9E-94FB-2440CE7EC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관계 연산자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A54532B-B61F-4497-B719-C1B36894F138}"/>
              </a:ext>
            </a:extLst>
          </p:cNvPr>
          <p:cNvSpPr/>
          <p:nvPr/>
        </p:nvSpPr>
        <p:spPr>
          <a:xfrm>
            <a:off x="3923928" y="4005064"/>
            <a:ext cx="11224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/>
              <a:t>a &gt; b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336284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073AB40-AC02-47D3-80E0-DFEF883AF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1CF1556-43A4-485C-A77E-B2F6F7456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관계 연산자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ACF6ADE-BDFB-421E-A023-391292D8897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83568" y="2030414"/>
          <a:ext cx="7992888" cy="2934113"/>
        </p:xfrm>
        <a:graphic>
          <a:graphicData uri="http://schemas.openxmlformats.org/drawingml/2006/table">
            <a:tbl>
              <a:tblPr/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9159">
                <a:tc>
                  <a:txBody>
                    <a:bodyPr/>
                    <a:lstStyle/>
                    <a:p>
                      <a:pPr marL="12700" marR="0" indent="0" algn="ctr" fontAlgn="base" latinLnBrk="0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연산자</a:t>
                      </a:r>
                    </a:p>
                  </a:txBody>
                  <a:tcPr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0" indent="0" algn="ctr" fontAlgn="base" latinLnBrk="0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문법</a:t>
                      </a:r>
                    </a:p>
                  </a:txBody>
                  <a:tcPr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0" indent="0" algn="ctr" fontAlgn="base" latinLnBrk="0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59">
                <a:tc>
                  <a:txBody>
                    <a:bodyPr/>
                    <a:lstStyle/>
                    <a:p>
                      <a:pPr marL="12700" marR="0" indent="0" algn="ctr" fontAlgn="base" latinLnBrk="0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==</a:t>
                      </a:r>
                    </a:p>
                  </a:txBody>
                  <a:tcPr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" marR="0" indent="0" algn="ctr" fontAlgn="base" latinLnBrk="0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 == b</a:t>
                      </a:r>
                    </a:p>
                  </a:txBody>
                  <a:tcPr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" marR="0" indent="0" algn="just" fontAlgn="base" latinLnBrk="1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와 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의 값이 같으면 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True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를 반환한다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</a:p>
                  </a:txBody>
                  <a:tcPr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159">
                <a:tc>
                  <a:txBody>
                    <a:bodyPr/>
                    <a:lstStyle/>
                    <a:p>
                      <a:pPr marL="12700" marR="0" indent="0" algn="ctr" fontAlgn="base" latinLnBrk="0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!=</a:t>
                      </a:r>
                    </a:p>
                  </a:txBody>
                  <a:tcPr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" marR="0" indent="0" algn="ctr" fontAlgn="base" latinLnBrk="0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 != b</a:t>
                      </a:r>
                    </a:p>
                  </a:txBody>
                  <a:tcPr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" marR="0" indent="0" algn="just" fontAlgn="base" latinLnBrk="1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와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의 값이 같지 않으면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True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를 반환한다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159">
                <a:tc>
                  <a:txBody>
                    <a:bodyPr/>
                    <a:lstStyle/>
                    <a:p>
                      <a:pPr marL="12700" marR="0" indent="0" algn="ctr" fontAlgn="base" latinLnBrk="0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&gt; </a:t>
                      </a:r>
                    </a:p>
                  </a:txBody>
                  <a:tcPr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" marR="0" indent="0" algn="ctr" fontAlgn="base" latinLnBrk="0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 &gt; b</a:t>
                      </a:r>
                    </a:p>
                  </a:txBody>
                  <a:tcPr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" marR="0" indent="0" algn="just" fontAlgn="base" latinLnBrk="1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가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보다 크면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True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를 반환한다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</a:p>
                  </a:txBody>
                  <a:tcPr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159">
                <a:tc>
                  <a:txBody>
                    <a:bodyPr/>
                    <a:lstStyle/>
                    <a:p>
                      <a:pPr marL="12700" marR="0" indent="0" algn="ctr" fontAlgn="base" latinLnBrk="0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&lt; </a:t>
                      </a:r>
                    </a:p>
                  </a:txBody>
                  <a:tcPr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" marR="0" indent="0" algn="ctr" fontAlgn="base" latinLnBrk="0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 &lt; b</a:t>
                      </a:r>
                    </a:p>
                  </a:txBody>
                  <a:tcPr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" marR="0" indent="0" algn="just" fontAlgn="base" latinLnBrk="1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가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보다 작으면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True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를 반환한다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</a:p>
                  </a:txBody>
                  <a:tcPr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9159">
                <a:tc>
                  <a:txBody>
                    <a:bodyPr/>
                    <a:lstStyle/>
                    <a:p>
                      <a:pPr marL="12700" marR="0" indent="0" algn="ctr" fontAlgn="base" latinLnBrk="0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&gt;=</a:t>
                      </a:r>
                    </a:p>
                  </a:txBody>
                  <a:tcPr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" marR="0" indent="0" algn="ctr" fontAlgn="base" latinLnBrk="0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 &gt;= b</a:t>
                      </a:r>
                    </a:p>
                  </a:txBody>
                  <a:tcPr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" marR="0" indent="0" algn="just" fontAlgn="base" latinLnBrk="1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가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보다 크거나 같으면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True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를 반환한다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</a:p>
                  </a:txBody>
                  <a:tcPr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9159">
                <a:tc>
                  <a:txBody>
                    <a:bodyPr/>
                    <a:lstStyle/>
                    <a:p>
                      <a:pPr marL="12700" marR="0" indent="0" algn="ctr" fontAlgn="base" latinLnBrk="0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&lt;=</a:t>
                      </a:r>
                    </a:p>
                  </a:txBody>
                  <a:tcPr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" marR="0" indent="0" algn="ctr" fontAlgn="base" latinLnBrk="0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 &lt;= b</a:t>
                      </a:r>
                    </a:p>
                  </a:txBody>
                  <a:tcPr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" marR="0" indent="0" algn="just" fontAlgn="base" latinLnBrk="1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가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보다 작거나 같으면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True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를 반환한다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</a:p>
                  </a:txBody>
                  <a:tcPr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모서리가 둥근 사각형 설명선 5">
            <a:extLst>
              <a:ext uri="{FF2B5EF4-FFF2-40B4-BE49-F238E27FC236}">
                <a16:creationId xmlns:a16="http://schemas.microsoft.com/office/drawing/2014/main" id="{F21737E3-B8A1-426A-A9AB-B6356C4BEEC0}"/>
              </a:ext>
            </a:extLst>
          </p:cNvPr>
          <p:cNvSpPr/>
          <p:nvPr/>
        </p:nvSpPr>
        <p:spPr>
          <a:xfrm>
            <a:off x="4860032" y="5360509"/>
            <a:ext cx="3528392" cy="1234677"/>
          </a:xfrm>
          <a:prstGeom prst="wedgeRoundRectCallout">
            <a:avLst>
              <a:gd name="adj1" fmla="val -29590"/>
              <a:gd name="adj2" fmla="val -68696"/>
              <a:gd name="adj3" fmla="val 1666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rgbClr val="FF0000"/>
                </a:solidFill>
              </a:rPr>
              <a:t>주의</a:t>
            </a:r>
            <a:r>
              <a:rPr lang="en-US" altLang="ko-KR" dirty="0">
                <a:solidFill>
                  <a:srgbClr val="FF0000"/>
                </a:solidFill>
              </a:rPr>
              <a:t>!!  ‘=&lt;‘ </a:t>
            </a:r>
            <a:r>
              <a:rPr lang="ko-KR" altLang="en-US" dirty="0">
                <a:solidFill>
                  <a:srgbClr val="FF0000"/>
                </a:solidFill>
              </a:rPr>
              <a:t>나 </a:t>
            </a:r>
            <a:r>
              <a:rPr lang="en-US" altLang="ko-KR" dirty="0">
                <a:solidFill>
                  <a:srgbClr val="FF0000"/>
                </a:solidFill>
              </a:rPr>
              <a:t>‘=&gt;’ </a:t>
            </a:r>
            <a:r>
              <a:rPr lang="ko-KR" altLang="en-US" dirty="0">
                <a:solidFill>
                  <a:srgbClr val="FF0000"/>
                </a:solidFill>
              </a:rPr>
              <a:t>는 없다</a:t>
            </a:r>
            <a:r>
              <a:rPr lang="en-US" altLang="ko-KR" dirty="0">
                <a:solidFill>
                  <a:srgbClr val="FF0000"/>
                </a:solidFill>
              </a:rPr>
              <a:t>!!</a:t>
            </a:r>
          </a:p>
          <a:p>
            <a:pPr algn="ctr">
              <a:lnSpc>
                <a:spcPct val="150000"/>
              </a:lnSpc>
            </a:pPr>
            <a:r>
              <a:rPr lang="ko-KR" altLang="en-US" dirty="0"/>
              <a:t>수학적 사고로는 될 것 같지만</a:t>
            </a: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ko-KR" altLang="en-US" dirty="0" err="1"/>
              <a:t>파이썬에서</a:t>
            </a:r>
            <a:r>
              <a:rPr lang="ko-KR" altLang="en-US" dirty="0"/>
              <a:t> 사용할 수 없다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656974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95A8265-5737-4FDE-B92B-68C6F4DBF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2756DE6-4A85-4230-8F56-56093964E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관계 연산자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AE7ED0-979D-4A91-9BF1-8CA223127F4B}"/>
              </a:ext>
            </a:extLst>
          </p:cNvPr>
          <p:cNvSpPr txBox="1"/>
          <p:nvPr/>
        </p:nvSpPr>
        <p:spPr>
          <a:xfrm>
            <a:off x="856962" y="1997839"/>
            <a:ext cx="7430076" cy="3693319"/>
          </a:xfrm>
          <a:prstGeom prst="rect">
            <a:avLst/>
          </a:prstGeom>
          <a:solidFill>
            <a:srgbClr val="DDEE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&gt;&gt;&gt; a, b = 10, 20 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&gt;&gt;&gt; a == b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False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&gt;&gt;&gt; a != b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True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&gt;&gt;&gt; a &gt; b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False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&gt;&gt;&gt; a &lt; b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True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&gt;&gt;&gt; a &gt;= b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False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&gt;&gt;&gt; a &lt;= b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True</a:t>
            </a:r>
            <a:endParaRPr lang="pt-BR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54571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123F2C2-0545-4268-A5CD-77D245703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51309"/>
            <a:ext cx="8435280" cy="4525963"/>
          </a:xfrm>
        </p:spPr>
        <p:txBody>
          <a:bodyPr/>
          <a:lstStyle/>
          <a:p>
            <a:r>
              <a:rPr lang="ko-KR" altLang="en-US" sz="2400" dirty="0"/>
              <a:t>논리 연산자</a:t>
            </a:r>
            <a:endParaRPr lang="en-US" altLang="ko-KR" sz="2400" dirty="0"/>
          </a:p>
          <a:p>
            <a:pPr lvl="1"/>
            <a:r>
              <a:rPr lang="ko-KR" altLang="en-US" sz="2000" dirty="0"/>
              <a:t>여러 가지 조건을 복합해서 논리적인 판단을 수행하는 연산자</a:t>
            </a:r>
          </a:p>
          <a:p>
            <a:pPr lvl="1"/>
            <a:r>
              <a:rPr lang="ko-KR" altLang="en-US" sz="2000" dirty="0"/>
              <a:t>논리 연산자인 </a:t>
            </a:r>
            <a:r>
              <a:rPr lang="en-US" altLang="ko-KR" sz="2000" dirty="0"/>
              <a:t>and, or, not</a:t>
            </a:r>
            <a:r>
              <a:rPr lang="ko-KR" altLang="en-US" sz="2000" dirty="0"/>
              <a:t>는 반드시 알파벳 소문자로 사용해야 함</a:t>
            </a:r>
          </a:p>
          <a:p>
            <a:pPr lvl="1"/>
            <a:r>
              <a:rPr lang="ko-KR" altLang="en-US" sz="2000" dirty="0"/>
              <a:t>알파벳 대문자로 사용할 경우 에러 발생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r>
              <a:rPr lang="ko-KR" altLang="en-US" sz="2000" dirty="0"/>
              <a:t>논리 연산의 결과는 </a:t>
            </a:r>
            <a:r>
              <a:rPr lang="en-US" altLang="ko-KR" sz="2000" dirty="0"/>
              <a:t>True, False </a:t>
            </a:r>
            <a:r>
              <a:rPr lang="ko-KR" altLang="en-US" sz="2000" dirty="0"/>
              <a:t>같은 </a:t>
            </a:r>
            <a:r>
              <a:rPr lang="en-US" altLang="ko-KR" sz="2000" dirty="0"/>
              <a:t>bool </a:t>
            </a:r>
            <a:r>
              <a:rPr lang="ko-KR" altLang="en-US" sz="2000" dirty="0"/>
              <a:t>자료형을 반환함</a:t>
            </a:r>
            <a:endParaRPr lang="en-US" altLang="ko-KR" sz="2000" dirty="0"/>
          </a:p>
          <a:p>
            <a:pPr lvl="1"/>
            <a:r>
              <a:rPr lang="ko-KR" altLang="en-US" sz="2000" dirty="0"/>
              <a:t>숫자 </a:t>
            </a:r>
            <a:r>
              <a:rPr lang="en-US" altLang="ko-KR" sz="2000" dirty="0"/>
              <a:t>0 </a:t>
            </a:r>
            <a:r>
              <a:rPr lang="ko-KR" altLang="en-US" sz="2000" dirty="0"/>
              <a:t>이나 </a:t>
            </a:r>
            <a:r>
              <a:rPr lang="en-US" altLang="ko-KR" sz="2000" dirty="0"/>
              <a:t>None </a:t>
            </a:r>
            <a:r>
              <a:rPr lang="ko-KR" altLang="en-US" sz="2000" dirty="0"/>
              <a:t>값은 </a:t>
            </a:r>
            <a:r>
              <a:rPr lang="en-US" altLang="ko-KR" sz="2000" dirty="0"/>
              <a:t>False, </a:t>
            </a:r>
            <a:r>
              <a:rPr lang="ko-KR" altLang="en-US" sz="2000" dirty="0"/>
              <a:t>그 외  숫자들은 </a:t>
            </a:r>
            <a:r>
              <a:rPr lang="en-US" altLang="ko-KR" sz="2000" dirty="0"/>
              <a:t>True</a:t>
            </a:r>
            <a:r>
              <a:rPr lang="ko-KR" altLang="en-US" sz="2000" dirty="0"/>
              <a:t>로 간주함</a:t>
            </a:r>
          </a:p>
          <a:p>
            <a:pPr lvl="1"/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10345B8-0C58-43C6-A960-5CE87A2F3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논리 연산자</a:t>
            </a:r>
          </a:p>
        </p:txBody>
      </p:sp>
    </p:spTree>
    <p:extLst>
      <p:ext uri="{BB962C8B-B14F-4D97-AF65-F5344CB8AC3E}">
        <p14:creationId xmlns:p14="http://schemas.microsoft.com/office/powerpoint/2010/main" val="32285096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48BBA2B-4A97-4915-8679-6FE8B2DC4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56F5A56-6627-40A1-892F-F18229DFC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논리 연산자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A247B35-95C9-4AEB-9C1A-038CE0B6A8D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55576" y="2460071"/>
          <a:ext cx="7632847" cy="2553106"/>
        </p:xfrm>
        <a:graphic>
          <a:graphicData uri="http://schemas.openxmlformats.org/drawingml/2006/table">
            <a:tbl>
              <a:tblPr/>
              <a:tblGrid>
                <a:gridCol w="1462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91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209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5121">
                <a:tc>
                  <a:txBody>
                    <a:bodyPr/>
                    <a:lstStyle/>
                    <a:p>
                      <a:pPr marL="12700" marR="0" indent="0" algn="ctr" fontAlgn="base" latinLnBrk="0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연산자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0" indent="0" algn="ctr" fontAlgn="base" latinLnBrk="0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문법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0" indent="0" algn="ctr" fontAlgn="base" latinLnBrk="0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설명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5995">
                <a:tc>
                  <a:txBody>
                    <a:bodyPr/>
                    <a:lstStyle/>
                    <a:p>
                      <a:pPr marL="12700" marR="0" indent="0" algn="ctr" fontAlgn="base" latinLnBrk="0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and</a:t>
                      </a:r>
                    </a:p>
                  </a:txBody>
                  <a:tcPr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" marR="0" indent="0" algn="ctr" fontAlgn="base" latinLnBrk="0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a and b</a:t>
                      </a:r>
                    </a:p>
                  </a:txBody>
                  <a:tcPr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" marR="0" indent="0" algn="just" fontAlgn="base" latinLnBrk="1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AND(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논리곱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),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양쪽 모두 참일 때 참</a:t>
                      </a:r>
                    </a:p>
                  </a:txBody>
                  <a:tcPr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5995">
                <a:tc>
                  <a:txBody>
                    <a:bodyPr/>
                    <a:lstStyle/>
                    <a:p>
                      <a:pPr marL="12700" marR="0" indent="0" algn="ctr" fontAlgn="base" latinLnBrk="0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or</a:t>
                      </a:r>
                    </a:p>
                  </a:txBody>
                  <a:tcPr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" marR="0" indent="0" algn="ctr" fontAlgn="base" latinLnBrk="0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a or b</a:t>
                      </a:r>
                    </a:p>
                  </a:txBody>
                  <a:tcPr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" marR="0" indent="0" algn="just" fontAlgn="base" latinLnBrk="1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OR(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논리합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),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양쪽 중 한쪽만 참이라도 참</a:t>
                      </a:r>
                    </a:p>
                  </a:txBody>
                  <a:tcPr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5995">
                <a:tc>
                  <a:txBody>
                    <a:bodyPr/>
                    <a:lstStyle/>
                    <a:p>
                      <a:pPr marL="12700" marR="0" indent="0" algn="ctr" fontAlgn="base" latinLnBrk="0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not</a:t>
                      </a:r>
                    </a:p>
                  </a:txBody>
                  <a:tcPr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" marR="0" indent="0" algn="ctr" fontAlgn="base" latinLnBrk="0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not x</a:t>
                      </a:r>
                    </a:p>
                  </a:txBody>
                  <a:tcPr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" marR="0" indent="0" algn="just" fontAlgn="base" latinLnBrk="1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NOT(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논리 부정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),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참과 거짓을 뒤집음</a:t>
                      </a:r>
                    </a:p>
                  </a:txBody>
                  <a:tcPr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7180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54E2C12-BBDD-44D8-AF04-9C201C54A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연산자</a:t>
            </a:r>
            <a:r>
              <a:rPr lang="en-US" altLang="ko-KR" sz="2400" dirty="0"/>
              <a:t>: </a:t>
            </a:r>
          </a:p>
          <a:p>
            <a:pPr lvl="1"/>
            <a:r>
              <a:rPr lang="ko-KR" altLang="en-US" sz="2000" dirty="0"/>
              <a:t>여러 식이나 값에 수학적</a:t>
            </a:r>
            <a:r>
              <a:rPr lang="en-US" altLang="ko-KR" sz="2000" dirty="0"/>
              <a:t>•</a:t>
            </a:r>
            <a:r>
              <a:rPr lang="ko-KR" altLang="en-US" sz="2000" dirty="0"/>
              <a:t>논리적인 움직임을 지시하는 것</a:t>
            </a:r>
            <a:endParaRPr lang="en-US" altLang="ko-KR" sz="2000" dirty="0"/>
          </a:p>
          <a:p>
            <a:r>
              <a:rPr lang="ko-KR" altLang="en-US" sz="2400" dirty="0"/>
              <a:t>피연산자</a:t>
            </a:r>
            <a:endParaRPr lang="en-US" altLang="ko-KR" sz="2400" dirty="0"/>
          </a:p>
          <a:p>
            <a:pPr lvl="1"/>
            <a:r>
              <a:rPr lang="ko-KR" altLang="en-US" sz="2000" dirty="0"/>
              <a:t>연산의 대상이 되는 것</a:t>
            </a:r>
            <a:endParaRPr lang="en-US" altLang="ko-KR" sz="2000" dirty="0"/>
          </a:p>
          <a:p>
            <a:endParaRPr lang="ko-KR" altLang="en-US" sz="2400" i="1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E5CA33A-507A-45F8-8142-59ED8E510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연산자</a:t>
            </a:r>
            <a:r>
              <a:rPr lang="en-US" altLang="ko-KR" dirty="0"/>
              <a:t>, </a:t>
            </a:r>
            <a:r>
              <a:rPr lang="ko-KR" altLang="en-US" dirty="0"/>
              <a:t>피연산자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8B1A11D-20CD-45DF-A406-2E7FC7171789}"/>
              </a:ext>
            </a:extLst>
          </p:cNvPr>
          <p:cNvSpPr/>
          <p:nvPr/>
        </p:nvSpPr>
        <p:spPr>
          <a:xfrm>
            <a:off x="3131840" y="4293096"/>
            <a:ext cx="241925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dirty="0"/>
              <a:t>10 + 20</a:t>
            </a:r>
            <a:endParaRPr lang="ko-KR" altLang="en-US" sz="4400" dirty="0"/>
          </a:p>
        </p:txBody>
      </p:sp>
      <p:sp>
        <p:nvSpPr>
          <p:cNvPr id="6" name="모서리가 둥근 사각형 설명선 5">
            <a:extLst>
              <a:ext uri="{FF2B5EF4-FFF2-40B4-BE49-F238E27FC236}">
                <a16:creationId xmlns:a16="http://schemas.microsoft.com/office/drawing/2014/main" id="{22C9FDB0-9C23-487C-832B-C59E6CC48526}"/>
              </a:ext>
            </a:extLst>
          </p:cNvPr>
          <p:cNvSpPr/>
          <p:nvPr/>
        </p:nvSpPr>
        <p:spPr>
          <a:xfrm>
            <a:off x="2591780" y="3861048"/>
            <a:ext cx="1080120" cy="293092"/>
          </a:xfrm>
          <a:prstGeom prst="wedgeRoundRectCallout">
            <a:avLst>
              <a:gd name="adj1" fmla="val 19763"/>
              <a:gd name="adj2" fmla="val 96353"/>
              <a:gd name="adj3" fmla="val 1666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b="1" dirty="0"/>
              <a:t>피연산자</a:t>
            </a:r>
            <a:endParaRPr lang="en-US" altLang="ko-KR" sz="1400" b="1" dirty="0"/>
          </a:p>
        </p:txBody>
      </p:sp>
      <p:sp>
        <p:nvSpPr>
          <p:cNvPr id="7" name="모서리가 둥근 사각형 설명선 5">
            <a:extLst>
              <a:ext uri="{FF2B5EF4-FFF2-40B4-BE49-F238E27FC236}">
                <a16:creationId xmlns:a16="http://schemas.microsoft.com/office/drawing/2014/main" id="{9416C1C4-26A4-452D-9985-59C2F20D6DA3}"/>
              </a:ext>
            </a:extLst>
          </p:cNvPr>
          <p:cNvSpPr/>
          <p:nvPr/>
        </p:nvSpPr>
        <p:spPr>
          <a:xfrm>
            <a:off x="5099230" y="3861048"/>
            <a:ext cx="1080120" cy="293092"/>
          </a:xfrm>
          <a:prstGeom prst="wedgeRoundRectCallout">
            <a:avLst>
              <a:gd name="adj1" fmla="val -28305"/>
              <a:gd name="adj2" fmla="val 96353"/>
              <a:gd name="adj3" fmla="val 1666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b="1" dirty="0"/>
              <a:t>피연산자</a:t>
            </a:r>
            <a:endParaRPr lang="en-US" altLang="ko-KR" sz="1400" b="1" dirty="0"/>
          </a:p>
        </p:txBody>
      </p:sp>
      <p:sp>
        <p:nvSpPr>
          <p:cNvPr id="8" name="모서리가 둥근 사각형 설명선 5">
            <a:extLst>
              <a:ext uri="{FF2B5EF4-FFF2-40B4-BE49-F238E27FC236}">
                <a16:creationId xmlns:a16="http://schemas.microsoft.com/office/drawing/2014/main" id="{98AFA867-17AC-4063-8B19-ED9F4EEBD6BE}"/>
              </a:ext>
            </a:extLst>
          </p:cNvPr>
          <p:cNvSpPr/>
          <p:nvPr/>
        </p:nvSpPr>
        <p:spPr>
          <a:xfrm>
            <a:off x="3788576" y="5213314"/>
            <a:ext cx="1850714" cy="1327916"/>
          </a:xfrm>
          <a:prstGeom prst="wedgeRoundRectCallout">
            <a:avLst>
              <a:gd name="adj1" fmla="val -21256"/>
              <a:gd name="adj2" fmla="val -68502"/>
              <a:gd name="adj3" fmla="val 16667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b="1" dirty="0"/>
              <a:t>연산자</a:t>
            </a:r>
            <a:endParaRPr lang="en-US" altLang="ko-KR" sz="1400" b="1" dirty="0"/>
          </a:p>
          <a:p>
            <a:pPr algn="ctr">
              <a:lnSpc>
                <a:spcPct val="150000"/>
              </a:lnSpc>
            </a:pPr>
            <a:r>
              <a:rPr lang="ko-KR" altLang="en-US" sz="1400" dirty="0"/>
              <a:t>피연산자가 두개 </a:t>
            </a:r>
            <a:endParaRPr lang="en-US" altLang="ko-KR" sz="1400" dirty="0"/>
          </a:p>
          <a:p>
            <a:pPr algn="ctr">
              <a:lnSpc>
                <a:spcPct val="150000"/>
              </a:lnSpc>
            </a:pPr>
            <a:r>
              <a:rPr lang="ko-KR" altLang="en-US" sz="1400" dirty="0"/>
              <a:t>즉 항이 두개면</a:t>
            </a:r>
            <a:endParaRPr lang="en-US" altLang="ko-KR" sz="1400" dirty="0"/>
          </a:p>
          <a:p>
            <a:pPr algn="ctr">
              <a:lnSpc>
                <a:spcPct val="150000"/>
              </a:lnSpc>
            </a:pPr>
            <a:r>
              <a:rPr lang="ko-KR" altLang="en-US" sz="1400" dirty="0"/>
              <a:t>이항연산자라고 함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4132134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10FDBD7-4D8C-4F96-AB4F-75CAEABEB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논리 연산 테이블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948E4C6-CA36-4D1E-8FB0-2F2E1A6E8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논리 연산자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760FF92-B6C0-42B4-8CDE-4A3F0A24BB5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22589" y="2820321"/>
          <a:ext cx="256523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8150">
                  <a:extLst>
                    <a:ext uri="{9D8B030D-6E8A-4147-A177-3AD203B41FA5}">
                      <a16:colId xmlns:a16="http://schemas.microsoft.com/office/drawing/2014/main" val="550969084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1925781269"/>
                    </a:ext>
                  </a:extLst>
                </a:gridCol>
                <a:gridCol w="994997">
                  <a:extLst>
                    <a:ext uri="{9D8B030D-6E8A-4147-A177-3AD203B41FA5}">
                      <a16:colId xmlns:a16="http://schemas.microsoft.com/office/drawing/2014/main" val="32138859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j-ea"/>
                          <a:ea typeface="+mj-ea"/>
                        </a:rPr>
                        <a:t>x</a:t>
                      </a: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j-ea"/>
                          <a:ea typeface="+mj-ea"/>
                        </a:rPr>
                        <a:t>y</a:t>
                      </a: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j-ea"/>
                          <a:ea typeface="+mj-ea"/>
                        </a:rPr>
                        <a:t>x and y</a:t>
                      </a: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4127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j-ea"/>
                          <a:ea typeface="+mj-ea"/>
                        </a:rPr>
                        <a:t>False</a:t>
                      </a: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False</a:t>
                      </a: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False</a:t>
                      </a: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861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False</a:t>
                      </a: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j-ea"/>
                          <a:ea typeface="+mj-ea"/>
                        </a:rPr>
                        <a:t>True</a:t>
                      </a: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False</a:t>
                      </a: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046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True</a:t>
                      </a: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False</a:t>
                      </a: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False</a:t>
                      </a: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663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True</a:t>
                      </a: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True</a:t>
                      </a: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True</a:t>
                      </a: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381510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10B7C510-4C49-46E4-A694-3460F4471089}"/>
              </a:ext>
            </a:extLst>
          </p:cNvPr>
          <p:cNvSpPr/>
          <p:nvPr/>
        </p:nvSpPr>
        <p:spPr>
          <a:xfrm>
            <a:off x="1136781" y="2348880"/>
            <a:ext cx="113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and </a:t>
            </a:r>
            <a:r>
              <a:rPr lang="ko-KR" altLang="en-US" dirty="0"/>
              <a:t>연산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E2CEBC2-B42A-4C48-90DB-053EEFBC112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419872" y="2837006"/>
          <a:ext cx="256523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8150">
                  <a:extLst>
                    <a:ext uri="{9D8B030D-6E8A-4147-A177-3AD203B41FA5}">
                      <a16:colId xmlns:a16="http://schemas.microsoft.com/office/drawing/2014/main" val="550969084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1925781269"/>
                    </a:ext>
                  </a:extLst>
                </a:gridCol>
                <a:gridCol w="994997">
                  <a:extLst>
                    <a:ext uri="{9D8B030D-6E8A-4147-A177-3AD203B41FA5}">
                      <a16:colId xmlns:a16="http://schemas.microsoft.com/office/drawing/2014/main" val="32138859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j-ea"/>
                          <a:ea typeface="+mj-ea"/>
                        </a:rPr>
                        <a:t>x</a:t>
                      </a: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j-ea"/>
                          <a:ea typeface="+mj-ea"/>
                        </a:rPr>
                        <a:t>y</a:t>
                      </a: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j-ea"/>
                          <a:ea typeface="+mj-ea"/>
                        </a:rPr>
                        <a:t>x or y</a:t>
                      </a: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4127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j-ea"/>
                          <a:ea typeface="+mj-ea"/>
                        </a:rPr>
                        <a:t>False</a:t>
                      </a: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False</a:t>
                      </a: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False</a:t>
                      </a: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861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False</a:t>
                      </a: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j-ea"/>
                          <a:ea typeface="+mj-ea"/>
                        </a:rPr>
                        <a:t>True</a:t>
                      </a: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True</a:t>
                      </a: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046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True</a:t>
                      </a: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False</a:t>
                      </a: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True</a:t>
                      </a: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663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True</a:t>
                      </a: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True</a:t>
                      </a: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True</a:t>
                      </a: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381510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B76D3F96-A766-4631-AF77-5FE9286388FB}"/>
              </a:ext>
            </a:extLst>
          </p:cNvPr>
          <p:cNvSpPr/>
          <p:nvPr/>
        </p:nvSpPr>
        <p:spPr>
          <a:xfrm>
            <a:off x="4134064" y="2348301"/>
            <a:ext cx="9557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or </a:t>
            </a:r>
            <a:r>
              <a:rPr lang="ko-KR" altLang="en-US" dirty="0"/>
              <a:t>연산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DDF98CBA-0D61-4E3F-89FE-A6DA8571226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449380" y="2837006"/>
          <a:ext cx="177314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8150">
                  <a:extLst>
                    <a:ext uri="{9D8B030D-6E8A-4147-A177-3AD203B41FA5}">
                      <a16:colId xmlns:a16="http://schemas.microsoft.com/office/drawing/2014/main" val="550969084"/>
                    </a:ext>
                  </a:extLst>
                </a:gridCol>
                <a:gridCol w="994997">
                  <a:extLst>
                    <a:ext uri="{9D8B030D-6E8A-4147-A177-3AD203B41FA5}">
                      <a16:colId xmlns:a16="http://schemas.microsoft.com/office/drawing/2014/main" val="32138859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j-ea"/>
                          <a:ea typeface="+mj-ea"/>
                        </a:rPr>
                        <a:t>x</a:t>
                      </a: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j-ea"/>
                          <a:ea typeface="+mj-ea"/>
                        </a:rPr>
                        <a:t>not x</a:t>
                      </a: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4127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j-ea"/>
                          <a:ea typeface="+mj-ea"/>
                        </a:rPr>
                        <a:t>False</a:t>
                      </a: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True</a:t>
                      </a: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861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True</a:t>
                      </a: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False</a:t>
                      </a: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046847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D916B1D8-E447-4C10-9E3F-8A1E12F92238}"/>
              </a:ext>
            </a:extLst>
          </p:cNvPr>
          <p:cNvSpPr/>
          <p:nvPr/>
        </p:nvSpPr>
        <p:spPr>
          <a:xfrm>
            <a:off x="6804248" y="2348301"/>
            <a:ext cx="10903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not </a:t>
            </a:r>
            <a:r>
              <a:rPr lang="ko-KR" altLang="en-US" dirty="0"/>
              <a:t>연산</a:t>
            </a:r>
          </a:p>
        </p:txBody>
      </p:sp>
    </p:spTree>
    <p:extLst>
      <p:ext uri="{BB962C8B-B14F-4D97-AF65-F5344CB8AC3E}">
        <p14:creationId xmlns:p14="http://schemas.microsoft.com/office/powerpoint/2010/main" val="14562957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52AE579-BB25-441D-9F45-52A23ECFA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D099A6F-2C2F-47B6-9219-9009082EF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논리 연산자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4C24C8-6EE8-4801-B042-8FF0FE604C94}"/>
              </a:ext>
            </a:extLst>
          </p:cNvPr>
          <p:cNvSpPr txBox="1"/>
          <p:nvPr/>
        </p:nvSpPr>
        <p:spPr>
          <a:xfrm>
            <a:off x="856962" y="1997839"/>
            <a:ext cx="7430076" cy="1200329"/>
          </a:xfrm>
          <a:prstGeom prst="rect">
            <a:avLst/>
          </a:prstGeom>
          <a:solidFill>
            <a:srgbClr val="DDEE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&gt;&gt;&gt; 10 == 10 and 5 == 6  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False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&gt;&gt;&gt; 10 == 10 and 5 != 6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True</a:t>
            </a:r>
            <a:endParaRPr lang="pt-BR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BA2DA0-7316-469D-9C75-C9A85E77260C}"/>
              </a:ext>
            </a:extLst>
          </p:cNvPr>
          <p:cNvSpPr txBox="1"/>
          <p:nvPr/>
        </p:nvSpPr>
        <p:spPr>
          <a:xfrm>
            <a:off x="876682" y="3601549"/>
            <a:ext cx="7430076" cy="2031325"/>
          </a:xfrm>
          <a:prstGeom prst="rect">
            <a:avLst/>
          </a:prstGeom>
          <a:solidFill>
            <a:srgbClr val="DDEE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&gt;&gt;&gt; a, b = 10, 0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&gt;&gt;&gt; a == b or a &gt; b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True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&gt;&gt;&gt; not a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False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&gt;&gt;&gt; not b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True</a:t>
            </a:r>
            <a:endParaRPr lang="pt-BR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모서리가 둥근 사각형 설명선 5">
            <a:extLst>
              <a:ext uri="{FF2B5EF4-FFF2-40B4-BE49-F238E27FC236}">
                <a16:creationId xmlns:a16="http://schemas.microsoft.com/office/drawing/2014/main" id="{BDD98D3C-8ED4-47BD-9256-9BBFD59BA119}"/>
              </a:ext>
            </a:extLst>
          </p:cNvPr>
          <p:cNvSpPr/>
          <p:nvPr/>
        </p:nvSpPr>
        <p:spPr>
          <a:xfrm>
            <a:off x="3613825" y="4923444"/>
            <a:ext cx="3528392" cy="1418859"/>
          </a:xfrm>
          <a:prstGeom prst="wedgeRoundRectCallout">
            <a:avLst>
              <a:gd name="adj1" fmla="val -55026"/>
              <a:gd name="adj2" fmla="val -32296"/>
              <a:gd name="adj3" fmla="val 1666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</a:rPr>
              <a:t>숫자 </a:t>
            </a:r>
            <a:r>
              <a:rPr lang="en-US" altLang="ko-KR" dirty="0">
                <a:solidFill>
                  <a:schemeClr val="tx1"/>
                </a:solidFill>
              </a:rPr>
              <a:t>0 </a:t>
            </a:r>
            <a:r>
              <a:rPr lang="ko-KR" altLang="en-US" dirty="0">
                <a:solidFill>
                  <a:schemeClr val="tx1"/>
                </a:solidFill>
              </a:rPr>
              <a:t>이나 </a:t>
            </a:r>
            <a:r>
              <a:rPr lang="en-US" altLang="ko-KR" dirty="0">
                <a:solidFill>
                  <a:schemeClr val="tx1"/>
                </a:solidFill>
              </a:rPr>
              <a:t>None </a:t>
            </a:r>
            <a:r>
              <a:rPr lang="ko-KR" altLang="en-US" dirty="0">
                <a:solidFill>
                  <a:schemeClr val="tx1"/>
                </a:solidFill>
              </a:rPr>
              <a:t>값은 </a:t>
            </a:r>
            <a:r>
              <a:rPr lang="en-US" altLang="ko-KR" dirty="0">
                <a:solidFill>
                  <a:schemeClr val="tx1"/>
                </a:solidFill>
              </a:rPr>
              <a:t>False, </a:t>
            </a:r>
            <a:r>
              <a:rPr lang="ko-KR" altLang="en-US" dirty="0">
                <a:solidFill>
                  <a:schemeClr val="tx1"/>
                </a:solidFill>
              </a:rPr>
              <a:t>그 외  숫자들은 </a:t>
            </a:r>
            <a:r>
              <a:rPr lang="en-US" altLang="ko-KR" dirty="0">
                <a:solidFill>
                  <a:schemeClr val="tx1"/>
                </a:solidFill>
              </a:rPr>
              <a:t>True</a:t>
            </a:r>
            <a:r>
              <a:rPr lang="ko-KR" altLang="en-US" dirty="0">
                <a:solidFill>
                  <a:schemeClr val="tx1"/>
                </a:solidFill>
              </a:rPr>
              <a:t>로 간주함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</a:rPr>
              <a:t>그래서 </a:t>
            </a:r>
            <a:r>
              <a:rPr lang="en-US" altLang="ko-KR" dirty="0">
                <a:solidFill>
                  <a:schemeClr val="tx1"/>
                </a:solidFill>
              </a:rPr>
              <a:t>not</a:t>
            </a:r>
            <a:r>
              <a:rPr lang="ko-KR" altLang="en-US" dirty="0">
                <a:solidFill>
                  <a:schemeClr val="tx1"/>
                </a:solidFill>
              </a:rPr>
              <a:t>을 붙이면 반대가 됨</a:t>
            </a:r>
          </a:p>
        </p:txBody>
      </p:sp>
    </p:spTree>
    <p:extLst>
      <p:ext uri="{BB962C8B-B14F-4D97-AF65-F5344CB8AC3E}">
        <p14:creationId xmlns:p14="http://schemas.microsoft.com/office/powerpoint/2010/main" val="29238878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01F3373-7CCA-4196-9033-45CE757E7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317" y="1341275"/>
            <a:ext cx="8229600" cy="4525963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아래와 같이 연도를 입력 받아 윤년 여부를 판단하는 프로그램을 작성하세요</a:t>
            </a:r>
            <a:r>
              <a:rPr lang="en-US" altLang="ko-KR" sz="2400" dirty="0"/>
              <a:t>. </a:t>
            </a:r>
            <a:r>
              <a:rPr lang="ko-KR" altLang="en-US" sz="2400" dirty="0"/>
              <a:t>논리연산자와 관계연산자를 사용하고 윤년의 조건은 다음과 같습니다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63F4E50-F117-40E7-BE36-5B53B3BFF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ko-KR" altLang="en-US" dirty="0"/>
              <a:t>실습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032F5115-ED48-4F8D-8BC4-65C1A3C59E7C}"/>
              </a:ext>
            </a:extLst>
          </p:cNvPr>
          <p:cNvSpPr txBox="1"/>
          <p:nvPr/>
        </p:nvSpPr>
        <p:spPr>
          <a:xfrm>
            <a:off x="610728" y="5498796"/>
            <a:ext cx="7349036" cy="707886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Consolas" panose="020B0609020204030204" pitchFamily="49" charset="0"/>
              </a:rPr>
              <a:t>연도 입력</a:t>
            </a:r>
            <a:r>
              <a:rPr lang="en-US" altLang="ko-KR" sz="2000" dirty="0">
                <a:latin typeface="Consolas" panose="020B0609020204030204" pitchFamily="49" charset="0"/>
              </a:rPr>
              <a:t>: </a:t>
            </a:r>
            <a:r>
              <a:rPr lang="en-US" altLang="ko-KR" sz="2000" dirty="0">
                <a:solidFill>
                  <a:srgbClr val="FF0000"/>
                </a:solidFill>
                <a:latin typeface="Consolas" panose="020B0609020204030204" pitchFamily="49" charset="0"/>
              </a:rPr>
              <a:t>2024</a:t>
            </a:r>
          </a:p>
          <a:p>
            <a:r>
              <a:rPr lang="ko-KR" altLang="en-US" sz="2000" dirty="0">
                <a:latin typeface="Consolas" panose="020B0609020204030204" pitchFamily="49" charset="0"/>
              </a:rPr>
              <a:t>윤년 여부</a:t>
            </a:r>
            <a:r>
              <a:rPr lang="en-US" altLang="ko-KR" sz="2000" dirty="0">
                <a:latin typeface="Consolas" panose="020B0609020204030204" pitchFamily="49" charset="0"/>
              </a:rPr>
              <a:t>: True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A01D18D-DDA7-4BA3-B9B0-24DD35B1C186}"/>
              </a:ext>
            </a:extLst>
          </p:cNvPr>
          <p:cNvSpPr/>
          <p:nvPr/>
        </p:nvSpPr>
        <p:spPr>
          <a:xfrm>
            <a:off x="502502" y="5034285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>
                <a:solidFill>
                  <a:prstClr val="black"/>
                </a:solidFill>
                <a:latin typeface="Lucida Sans Unicode"/>
                <a:ea typeface="맑은 고딕" panose="020B0503020000020004" pitchFamily="50" charset="-127"/>
              </a:rPr>
              <a:t>실행결과</a:t>
            </a:r>
            <a:endParaRPr lang="en-US" altLang="ko-KR" dirty="0">
              <a:solidFill>
                <a:prstClr val="black"/>
              </a:solidFill>
              <a:latin typeface="Lucida Sans Unicode"/>
              <a:ea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3C4EB5F-D300-4C56-B4E3-EC37C865DF0B}"/>
              </a:ext>
            </a:extLst>
          </p:cNvPr>
          <p:cNvSpPr/>
          <p:nvPr/>
        </p:nvSpPr>
        <p:spPr>
          <a:xfrm>
            <a:off x="2123728" y="3284984"/>
            <a:ext cx="4413388" cy="14388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연도를 </a:t>
            </a:r>
            <a:r>
              <a:rPr lang="en-US" altLang="ko-KR" sz="2000" dirty="0"/>
              <a:t>4</a:t>
            </a:r>
            <a:r>
              <a:rPr lang="ko-KR" altLang="en-US" sz="2000" dirty="0"/>
              <a:t>로 나누어 떨어지면 윤년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이 중 </a:t>
            </a:r>
            <a:r>
              <a:rPr lang="en-US" altLang="ko-KR" sz="2000" dirty="0"/>
              <a:t>100</a:t>
            </a:r>
            <a:r>
              <a:rPr lang="ko-KR" altLang="en-US" sz="2000" dirty="0"/>
              <a:t>으로 나누어 떨어지면 평년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이 중 </a:t>
            </a:r>
            <a:r>
              <a:rPr lang="en-US" altLang="ko-KR" sz="2000" dirty="0"/>
              <a:t>400</a:t>
            </a:r>
            <a:r>
              <a:rPr lang="ko-KR" altLang="en-US" sz="2000" dirty="0"/>
              <a:t>으로 나누어 떨어지면 윤년</a:t>
            </a:r>
          </a:p>
        </p:txBody>
      </p:sp>
    </p:spTree>
    <p:extLst>
      <p:ext uri="{BB962C8B-B14F-4D97-AF65-F5344CB8AC3E}">
        <p14:creationId xmlns:p14="http://schemas.microsoft.com/office/powerpoint/2010/main" val="5473057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EE34966-D9D1-48CF-A9AF-6CAE9FAE5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EE53562-2D67-49B8-965A-AB5926F69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소스코드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544A92-D768-451D-9BB5-64C8489ACCE8}"/>
              </a:ext>
            </a:extLst>
          </p:cNvPr>
          <p:cNvSpPr txBox="1"/>
          <p:nvPr/>
        </p:nvSpPr>
        <p:spPr>
          <a:xfrm>
            <a:off x="323528" y="2413337"/>
            <a:ext cx="8496944" cy="203132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윤년 구하기</a:t>
            </a:r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year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795E26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연도 입력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: 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b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ans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((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year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% 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and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year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% 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))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or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year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% 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400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윤년 여부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:"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ans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A939FA0-0781-401A-BAC4-A9B2E08F5EA3}"/>
              </a:ext>
            </a:extLst>
          </p:cNvPr>
          <p:cNvSpPr/>
          <p:nvPr/>
        </p:nvSpPr>
        <p:spPr>
          <a:xfrm>
            <a:off x="251520" y="2096852"/>
            <a:ext cx="8640960" cy="2664296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5358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51DBCCD-31ED-46FD-A97A-C98800DD6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비트 연산자</a:t>
            </a:r>
            <a:endParaRPr lang="en-US" altLang="ko-KR" dirty="0"/>
          </a:p>
          <a:p>
            <a:pPr lvl="1"/>
            <a:r>
              <a:rPr lang="ko-KR" altLang="en-US" dirty="0"/>
              <a:t>결국 컴퓨터 내부에는 모든 자료형은 </a:t>
            </a:r>
            <a:r>
              <a:rPr lang="en-US" altLang="ko-KR" dirty="0"/>
              <a:t>0, 1</a:t>
            </a:r>
            <a:r>
              <a:rPr lang="ko-KR" altLang="en-US" dirty="0"/>
              <a:t>로 처리가 됨</a:t>
            </a:r>
            <a:endParaRPr lang="en-US" altLang="ko-KR" dirty="0"/>
          </a:p>
          <a:p>
            <a:pPr lvl="1"/>
            <a:r>
              <a:rPr lang="ko-KR" altLang="en-US" dirty="0"/>
              <a:t>이런 </a:t>
            </a:r>
            <a:r>
              <a:rPr lang="en-US" altLang="ko-KR" dirty="0"/>
              <a:t>0, 1</a:t>
            </a:r>
            <a:r>
              <a:rPr lang="ko-KR" altLang="en-US" dirty="0"/>
              <a:t>로 구성된 </a:t>
            </a:r>
            <a:r>
              <a:rPr lang="en-US" altLang="ko-KR" dirty="0"/>
              <a:t>2</a:t>
            </a:r>
            <a:r>
              <a:rPr lang="ko-KR" altLang="en-US" dirty="0"/>
              <a:t>진수 연산을 해야 될 때가 있음</a:t>
            </a:r>
            <a:endParaRPr lang="en-US" altLang="ko-KR" dirty="0"/>
          </a:p>
          <a:p>
            <a:pPr marL="393192" lvl="1" indent="0">
              <a:buNone/>
            </a:pPr>
            <a:r>
              <a:rPr lang="en-US" altLang="ko-KR" dirty="0"/>
              <a:t>   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이럴 때 사용하는 것이 비트 연산자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비트 연산을 수행할 때는 </a:t>
            </a:r>
            <a:r>
              <a:rPr lang="en-US" altLang="ko-KR" dirty="0"/>
              <a:t>2</a:t>
            </a:r>
            <a:r>
              <a:rPr lang="ko-KR" altLang="en-US" dirty="0"/>
              <a:t>진수로 수행하고 </a:t>
            </a:r>
            <a:r>
              <a:rPr lang="ko-KR" altLang="en-US" dirty="0" err="1"/>
              <a:t>반환값은</a:t>
            </a:r>
            <a:r>
              <a:rPr lang="ko-KR" altLang="en-US" dirty="0"/>
              <a:t> </a:t>
            </a:r>
            <a:r>
              <a:rPr lang="en-US" altLang="ko-KR" dirty="0"/>
              <a:t>10</a:t>
            </a:r>
            <a:r>
              <a:rPr lang="ko-KR" altLang="en-US" dirty="0"/>
              <a:t>진수로 반환해줌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E17FDDA-0DC6-4A41-B1C5-D71071C33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비트 연산자</a:t>
            </a:r>
          </a:p>
        </p:txBody>
      </p:sp>
    </p:spTree>
    <p:extLst>
      <p:ext uri="{BB962C8B-B14F-4D97-AF65-F5344CB8AC3E}">
        <p14:creationId xmlns:p14="http://schemas.microsoft.com/office/powerpoint/2010/main" val="73077895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B3C81373-4A1A-4AA2-A26A-45C7B8686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비트 연산자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3B69053-D24C-443D-AC52-D05D3D120CB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75556" y="1798922"/>
          <a:ext cx="7992887" cy="3260156"/>
        </p:xfrm>
        <a:graphic>
          <a:graphicData uri="http://schemas.openxmlformats.org/drawingml/2006/table">
            <a:tbl>
              <a:tblPr/>
              <a:tblGrid>
                <a:gridCol w="8280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84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7883">
                <a:tc>
                  <a:txBody>
                    <a:bodyPr/>
                    <a:lstStyle/>
                    <a:p>
                      <a:pPr marL="12700" marR="0" indent="0" algn="ctr" fontAlgn="base" latinLnBrk="0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연산자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0" indent="0" algn="ctr" fontAlgn="base" latinLnBrk="0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의미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0" indent="0" algn="ctr" fontAlgn="base" latinLnBrk="0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사용 예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0" indent="0" algn="ctr" fontAlgn="base" latinLnBrk="0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883">
                <a:tc>
                  <a:txBody>
                    <a:bodyPr/>
                    <a:lstStyle/>
                    <a:p>
                      <a:pPr marL="12700" marR="0" indent="0" algn="ctr" fontAlgn="base" latinLnBrk="0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&amp;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" marR="0" indent="0" algn="ctr" fontAlgn="base" latinLnBrk="0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비트 단위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and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" marR="0" indent="0" algn="ctr" fontAlgn="base" latinLnBrk="0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a &amp; b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+mn-ea"/>
                      </a:endParaRPr>
                    </a:p>
                  </a:txBody>
                  <a:tcPr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" marR="0" indent="0" algn="l" fontAlgn="base" latinLnBrk="1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a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와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b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가 모두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1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이면 </a:t>
                      </a: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반환값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1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+mn-ea"/>
                      </a:endParaRPr>
                    </a:p>
                  </a:txBody>
                  <a:tcPr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883">
                <a:tc>
                  <a:txBody>
                    <a:bodyPr/>
                    <a:lstStyle/>
                    <a:p>
                      <a:pPr marL="12700" marR="0" indent="0" algn="ctr" fontAlgn="base" latinLnBrk="0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|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" marR="0" indent="0" algn="ctr" fontAlgn="base" latinLnBrk="0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비트 단위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or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" marR="0" indent="0" algn="ctr" fontAlgn="base" latinLnBrk="0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a | b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+mn-ea"/>
                      </a:endParaRPr>
                    </a:p>
                  </a:txBody>
                  <a:tcPr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" marR="0" indent="0" algn="l" fontAlgn="base" latinLnBrk="1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a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와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b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중 어느 하나라도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1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이면 </a:t>
                      </a: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반환값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1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+mn-ea"/>
                      </a:endParaRPr>
                    </a:p>
                  </a:txBody>
                  <a:tcPr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7883">
                <a:tc>
                  <a:txBody>
                    <a:bodyPr/>
                    <a:lstStyle/>
                    <a:p>
                      <a:pPr marL="12700" marR="0" indent="0" algn="ctr" fontAlgn="base" latinLnBrk="0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" marR="0" indent="0" algn="ctr" fontAlgn="base" latinLnBrk="0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비트 단위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XOR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" marR="0" indent="0" algn="ctr" fontAlgn="base" latinLnBrk="0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a^b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+mn-ea"/>
                      </a:endParaRPr>
                    </a:p>
                  </a:txBody>
                  <a:tcPr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" marR="0" indent="0" algn="l" fontAlgn="base" latinLnBrk="1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a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와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b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가 같으면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0,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다르면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1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을 반환</a:t>
                      </a:r>
                    </a:p>
                  </a:txBody>
                  <a:tcPr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2545">
                <a:tc>
                  <a:txBody>
                    <a:bodyPr/>
                    <a:lstStyle/>
                    <a:p>
                      <a:pPr marL="12700" marR="0" indent="0" algn="ctr" fontAlgn="base" latinLnBrk="0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~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" marR="0" indent="0" algn="ctr" fontAlgn="base" latinLnBrk="0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비트 단위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" marR="0" indent="0" algn="ctr" fontAlgn="base" latinLnBrk="0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~a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+mn-ea"/>
                      </a:endParaRPr>
                    </a:p>
                  </a:txBody>
                  <a:tcPr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" marR="0" indent="0" algn="l" fontAlgn="base" latinLnBrk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a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가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1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이면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0, 0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이면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1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을 반환</a:t>
                      </a:r>
                    </a:p>
                  </a:txBody>
                  <a:tcPr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2545">
                <a:tc>
                  <a:txBody>
                    <a:bodyPr/>
                    <a:lstStyle/>
                    <a:p>
                      <a:pPr marL="12700" marR="0" indent="0" algn="ctr" fontAlgn="base" latinLnBrk="0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&lt;&lt;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" marR="0" indent="0" algn="ctr" fontAlgn="base" latinLnBrk="0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비트 왼쪽 시프트</a:t>
                      </a:r>
                    </a:p>
                  </a:txBody>
                  <a:tcPr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" marR="0" indent="0" algn="ctr" fontAlgn="base" latinLnBrk="0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a&lt;&lt;b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+mn-ea"/>
                      </a:endParaRPr>
                    </a:p>
                  </a:txBody>
                  <a:tcPr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" marR="0" indent="0" algn="l" fontAlgn="base" latinLnBrk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a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의 값을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b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비트만큼 왼쪽으로 이동</a:t>
                      </a:r>
                    </a:p>
                  </a:txBody>
                  <a:tcPr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7831">
                <a:tc>
                  <a:txBody>
                    <a:bodyPr/>
                    <a:lstStyle/>
                    <a:p>
                      <a:pPr marL="12700" marR="0" indent="0" algn="ctr" fontAlgn="base" latinLnBrk="0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&gt;&gt;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" marR="0" indent="0" algn="ctr" fontAlgn="base" latinLnBrk="0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비트 오른쪽 시프트</a:t>
                      </a:r>
                    </a:p>
                  </a:txBody>
                  <a:tcPr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" marR="0" indent="0" algn="ctr" fontAlgn="base" latinLnBrk="0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a&gt;&gt;b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+mn-ea"/>
                      </a:endParaRPr>
                    </a:p>
                  </a:txBody>
                  <a:tcPr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" marR="0" indent="0" algn="l" fontAlgn="base" latinLnBrk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a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의 값을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b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비트만큼 오른쪽으로 이동</a:t>
                      </a:r>
                    </a:p>
                  </a:txBody>
                  <a:tcPr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모서리가 둥근 사각형 설명선 5">
            <a:extLst>
              <a:ext uri="{FF2B5EF4-FFF2-40B4-BE49-F238E27FC236}">
                <a16:creationId xmlns:a16="http://schemas.microsoft.com/office/drawing/2014/main" id="{41FBFFF6-9A54-4F66-902E-D57813D4C8B1}"/>
              </a:ext>
            </a:extLst>
          </p:cNvPr>
          <p:cNvSpPr/>
          <p:nvPr/>
        </p:nvSpPr>
        <p:spPr>
          <a:xfrm>
            <a:off x="5364088" y="5518555"/>
            <a:ext cx="3528392" cy="1124744"/>
          </a:xfrm>
          <a:prstGeom prst="wedgeRoundRectCallout">
            <a:avLst>
              <a:gd name="adj1" fmla="val -24791"/>
              <a:gd name="adj2" fmla="val -68429"/>
              <a:gd name="adj3" fmla="val 1666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</a:rPr>
              <a:t>a, b</a:t>
            </a:r>
            <a:r>
              <a:rPr lang="ko-KR" altLang="en-US" dirty="0">
                <a:solidFill>
                  <a:schemeClr val="tx1"/>
                </a:solidFill>
              </a:rPr>
              <a:t>를 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  <a:r>
              <a:rPr lang="ko-KR" altLang="en-US" dirty="0">
                <a:solidFill>
                  <a:schemeClr val="tx1"/>
                </a:solidFill>
              </a:rPr>
              <a:t>진수로 변환하여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</a:rPr>
              <a:t>각 자리 비트 </a:t>
            </a:r>
            <a:r>
              <a:rPr lang="ko-KR" altLang="en-US" dirty="0" err="1">
                <a:solidFill>
                  <a:schemeClr val="tx1"/>
                </a:solidFill>
              </a:rPr>
              <a:t>끼리의</a:t>
            </a:r>
            <a:r>
              <a:rPr lang="ko-KR" altLang="en-US" dirty="0">
                <a:solidFill>
                  <a:schemeClr val="tx1"/>
                </a:solidFill>
              </a:rPr>
              <a:t> 연산으로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</a:rPr>
              <a:t> 생각하면 됨</a:t>
            </a:r>
          </a:p>
        </p:txBody>
      </p:sp>
    </p:spTree>
    <p:extLst>
      <p:ext uri="{BB962C8B-B14F-4D97-AF65-F5344CB8AC3E}">
        <p14:creationId xmlns:p14="http://schemas.microsoft.com/office/powerpoint/2010/main" val="48597768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574A58B-0D50-4652-9C15-84823A0EB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C9DBCFF-230C-4DDC-A1B1-06CD5830B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비트 연산자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C22774-96C8-48DC-9491-F383FC2DC3B3}"/>
              </a:ext>
            </a:extLst>
          </p:cNvPr>
          <p:cNvSpPr txBox="1"/>
          <p:nvPr/>
        </p:nvSpPr>
        <p:spPr>
          <a:xfrm>
            <a:off x="856962" y="1833836"/>
            <a:ext cx="7430076" cy="3693319"/>
          </a:xfrm>
          <a:prstGeom prst="rect">
            <a:avLst/>
          </a:prstGeom>
          <a:solidFill>
            <a:srgbClr val="DDEE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de-DE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&gt;&gt;&gt; a, b = 20, 30</a:t>
            </a:r>
          </a:p>
          <a:p>
            <a:r>
              <a:rPr lang="de-DE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&gt;&gt;&gt; bin(a) </a:t>
            </a:r>
          </a:p>
          <a:p>
            <a:r>
              <a:rPr lang="de-DE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'0b10100'</a:t>
            </a:r>
          </a:p>
          <a:p>
            <a:r>
              <a:rPr lang="de-DE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&gt;&gt;&gt; bin(b)</a:t>
            </a:r>
          </a:p>
          <a:p>
            <a:r>
              <a:rPr lang="de-DE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'0b11110'</a:t>
            </a:r>
          </a:p>
          <a:p>
            <a:r>
              <a:rPr lang="de-DE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&gt;&gt;&gt; bin(a &amp; b)</a:t>
            </a:r>
          </a:p>
          <a:p>
            <a:r>
              <a:rPr lang="de-DE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'0b10100'</a:t>
            </a:r>
          </a:p>
          <a:p>
            <a:r>
              <a:rPr lang="de-DE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&gt;&gt;&gt; bin(a | b) </a:t>
            </a:r>
          </a:p>
          <a:p>
            <a:r>
              <a:rPr lang="de-DE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'0b11110‘</a:t>
            </a:r>
          </a:p>
          <a:p>
            <a:r>
              <a:rPr lang="de-DE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&gt;&gt;&gt; bin(a ^ b) </a:t>
            </a:r>
          </a:p>
          <a:p>
            <a:r>
              <a:rPr lang="de-DE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'0b1010'</a:t>
            </a:r>
          </a:p>
          <a:p>
            <a:r>
              <a:rPr lang="de-DE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&gt;&gt;&gt; bin(~a)    </a:t>
            </a:r>
          </a:p>
          <a:p>
            <a:r>
              <a:rPr lang="de-DE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'-0b10101'</a:t>
            </a:r>
            <a:endParaRPr lang="pt-BR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모서리가 둥근 사각형 설명선 5">
            <a:extLst>
              <a:ext uri="{FF2B5EF4-FFF2-40B4-BE49-F238E27FC236}">
                <a16:creationId xmlns:a16="http://schemas.microsoft.com/office/drawing/2014/main" id="{85F9715E-01B3-46D2-82B7-5BC6F5212508}"/>
              </a:ext>
            </a:extLst>
          </p:cNvPr>
          <p:cNvSpPr/>
          <p:nvPr/>
        </p:nvSpPr>
        <p:spPr>
          <a:xfrm>
            <a:off x="5004048" y="4964783"/>
            <a:ext cx="3528392" cy="1124744"/>
          </a:xfrm>
          <a:prstGeom prst="wedgeRoundRectCallout">
            <a:avLst>
              <a:gd name="adj1" fmla="val -40868"/>
              <a:gd name="adj2" fmla="val -71440"/>
              <a:gd name="adj3" fmla="val 1666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</a:rPr>
              <a:t>쉽게 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  <a:r>
              <a:rPr lang="ko-KR" altLang="en-US" dirty="0">
                <a:solidFill>
                  <a:schemeClr val="tx1"/>
                </a:solidFill>
              </a:rPr>
              <a:t>진수로 확인하기 위해서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</a:rPr>
              <a:t>bin() </a:t>
            </a:r>
            <a:r>
              <a:rPr lang="ko-KR" altLang="en-US" dirty="0">
                <a:solidFill>
                  <a:schemeClr val="tx1"/>
                </a:solidFill>
              </a:rPr>
              <a:t>함수를 사용 했음</a:t>
            </a:r>
          </a:p>
        </p:txBody>
      </p:sp>
    </p:spTree>
    <p:extLst>
      <p:ext uri="{BB962C8B-B14F-4D97-AF65-F5344CB8AC3E}">
        <p14:creationId xmlns:p14="http://schemas.microsoft.com/office/powerpoint/2010/main" val="347604513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934470E-A719-4904-A6CA-186E3D075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시프트 연산자는 비트를 이동 시키는 것</a:t>
            </a:r>
            <a:endParaRPr lang="en-US" altLang="ko-KR" dirty="0"/>
          </a:p>
          <a:p>
            <a:pPr lvl="1"/>
            <a:r>
              <a:rPr lang="ko-KR" altLang="en-US" dirty="0"/>
              <a:t>왼쪽으로 한 칸 이동</a:t>
            </a:r>
            <a:r>
              <a:rPr lang="en-US" altLang="ko-KR" dirty="0"/>
              <a:t> (&lt;&lt;  1)  :  2</a:t>
            </a:r>
            <a:r>
              <a:rPr lang="ko-KR" altLang="en-US" dirty="0"/>
              <a:t>배 연산</a:t>
            </a:r>
            <a:endParaRPr lang="en-US" altLang="ko-KR" dirty="0"/>
          </a:p>
          <a:p>
            <a:pPr lvl="1"/>
            <a:r>
              <a:rPr lang="ko-KR" altLang="en-US" dirty="0"/>
              <a:t>오른쪽으로 한 칸 이동 </a:t>
            </a:r>
            <a:r>
              <a:rPr lang="en-US" altLang="ko-KR" dirty="0"/>
              <a:t>( &gt;&gt; 1) : 2</a:t>
            </a:r>
            <a:r>
              <a:rPr lang="ko-KR" altLang="en-US" dirty="0"/>
              <a:t>나누기 연산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16FF760-7815-40DB-85A6-A318EC1AD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비트 연산자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612D625-27D3-4D4C-B19C-995CDD9ED5CD}"/>
              </a:ext>
            </a:extLst>
          </p:cNvPr>
          <p:cNvSpPr/>
          <p:nvPr/>
        </p:nvSpPr>
        <p:spPr>
          <a:xfrm>
            <a:off x="2195736" y="4242792"/>
            <a:ext cx="15568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ko-KR" sz="2800" dirty="0"/>
              <a:t>0100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12BC429-A8AF-43D4-B218-165CDEAA27D4}"/>
              </a:ext>
            </a:extLst>
          </p:cNvPr>
          <p:cNvSpPr/>
          <p:nvPr/>
        </p:nvSpPr>
        <p:spPr>
          <a:xfrm>
            <a:off x="4932040" y="4242792"/>
            <a:ext cx="15568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ko-KR" sz="2800" dirty="0"/>
              <a:t>1000</a:t>
            </a: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41A0E2B9-4AFF-4CDD-899A-8ECC4814CF77}"/>
              </a:ext>
            </a:extLst>
          </p:cNvPr>
          <p:cNvSpPr/>
          <p:nvPr/>
        </p:nvSpPr>
        <p:spPr>
          <a:xfrm>
            <a:off x="3995936" y="4242792"/>
            <a:ext cx="1065268" cy="450901"/>
          </a:xfrm>
          <a:prstGeom prst="rightArrow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&lt;&lt; 1</a:t>
            </a:r>
            <a:endParaRPr lang="ko-KR" altLang="en-US" sz="1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476F2A9-8278-4133-8760-E378DB6C3368}"/>
              </a:ext>
            </a:extLst>
          </p:cNvPr>
          <p:cNvSpPr/>
          <p:nvPr/>
        </p:nvSpPr>
        <p:spPr>
          <a:xfrm>
            <a:off x="3995936" y="3815076"/>
            <a:ext cx="9898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/>
              <a:t>왼쪽</a:t>
            </a:r>
            <a:endParaRPr lang="en-US" altLang="ko-KR" sz="1200" dirty="0"/>
          </a:p>
          <a:p>
            <a:pPr algn="ctr"/>
            <a:r>
              <a:rPr lang="ko-KR" altLang="en-US" sz="1200" dirty="0" err="1"/>
              <a:t>한칸</a:t>
            </a:r>
            <a:r>
              <a:rPr lang="ko-KR" altLang="en-US" sz="1200" dirty="0"/>
              <a:t> 이동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EB7D658-5364-45D6-A9BA-43E08C1B4803}"/>
              </a:ext>
            </a:extLst>
          </p:cNvPr>
          <p:cNvSpPr/>
          <p:nvPr/>
        </p:nvSpPr>
        <p:spPr>
          <a:xfrm>
            <a:off x="2537175" y="4983471"/>
            <a:ext cx="873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ko-KR" sz="2800" dirty="0"/>
              <a:t>4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6E4DB35-C7BE-43BD-8A6A-81AB543C2451}"/>
              </a:ext>
            </a:extLst>
          </p:cNvPr>
          <p:cNvSpPr/>
          <p:nvPr/>
        </p:nvSpPr>
        <p:spPr>
          <a:xfrm>
            <a:off x="5292080" y="4983471"/>
            <a:ext cx="873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ko-KR" sz="2800" dirty="0"/>
              <a:t>8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5D351FC-1F91-406B-8480-7972C7EC792B}"/>
              </a:ext>
            </a:extLst>
          </p:cNvPr>
          <p:cNvSpPr/>
          <p:nvPr/>
        </p:nvSpPr>
        <p:spPr>
          <a:xfrm rot="20448989">
            <a:off x="2213764" y="4080704"/>
            <a:ext cx="98985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/>
              <a:t>2</a:t>
            </a:r>
            <a:r>
              <a:rPr lang="ko-KR" altLang="en-US" sz="1200" dirty="0"/>
              <a:t>진수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E676ECC-819D-40C1-AB91-6991F6AC7E17}"/>
              </a:ext>
            </a:extLst>
          </p:cNvPr>
          <p:cNvSpPr/>
          <p:nvPr/>
        </p:nvSpPr>
        <p:spPr>
          <a:xfrm rot="20448989">
            <a:off x="4996179" y="4049166"/>
            <a:ext cx="98985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/>
              <a:t>2</a:t>
            </a:r>
            <a:r>
              <a:rPr lang="ko-KR" altLang="en-US" sz="1200" dirty="0"/>
              <a:t>진수</a:t>
            </a:r>
          </a:p>
        </p:txBody>
      </p:sp>
      <p:sp>
        <p:nvSpPr>
          <p:cNvPr id="13" name="모서리가 둥근 사각형 설명선 5">
            <a:extLst>
              <a:ext uri="{FF2B5EF4-FFF2-40B4-BE49-F238E27FC236}">
                <a16:creationId xmlns:a16="http://schemas.microsoft.com/office/drawing/2014/main" id="{7A4FA046-6037-4B5F-845B-C8A88CCFD705}"/>
              </a:ext>
            </a:extLst>
          </p:cNvPr>
          <p:cNvSpPr/>
          <p:nvPr/>
        </p:nvSpPr>
        <p:spPr>
          <a:xfrm>
            <a:off x="5940152" y="5678738"/>
            <a:ext cx="2189253" cy="754163"/>
          </a:xfrm>
          <a:prstGeom prst="wedgeRoundRectCallout">
            <a:avLst>
              <a:gd name="adj1" fmla="val -33814"/>
              <a:gd name="adj2" fmla="val -73685"/>
              <a:gd name="adj3" fmla="val 1666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</a:rPr>
              <a:t>2</a:t>
            </a:r>
            <a:r>
              <a:rPr lang="ko-KR" altLang="en-US" dirty="0">
                <a:solidFill>
                  <a:schemeClr val="tx1"/>
                </a:solidFill>
              </a:rPr>
              <a:t>배가 됐지요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4" name="모서리가 둥근 사각형 설명선 5">
            <a:extLst>
              <a:ext uri="{FF2B5EF4-FFF2-40B4-BE49-F238E27FC236}">
                <a16:creationId xmlns:a16="http://schemas.microsoft.com/office/drawing/2014/main" id="{18BF1099-C82B-434A-89D1-2ACDCBC1FC6D}"/>
              </a:ext>
            </a:extLst>
          </p:cNvPr>
          <p:cNvSpPr/>
          <p:nvPr/>
        </p:nvSpPr>
        <p:spPr>
          <a:xfrm>
            <a:off x="5477111" y="95837"/>
            <a:ext cx="3420056" cy="754163"/>
          </a:xfrm>
          <a:prstGeom prst="wedgeRoundRectCallout">
            <a:avLst>
              <a:gd name="adj1" fmla="val -26387"/>
              <a:gd name="adj2" fmla="val 91346"/>
              <a:gd name="adj3" fmla="val 1666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chemeClr val="tx1"/>
                </a:solidFill>
              </a:rPr>
              <a:t>비트 연산은 속도가 아주 빠르기 때문에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chemeClr val="tx1"/>
                </a:solidFill>
              </a:rPr>
              <a:t>속도가 중요한 경우 종종 사용됨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189876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0C146F7-B065-4F56-8FEB-89C1E0D1C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150483E-B2B3-4E27-9421-D4BBCD41E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비트 연산자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DA8BC7-B784-425E-AB04-868C17945E6F}"/>
              </a:ext>
            </a:extLst>
          </p:cNvPr>
          <p:cNvSpPr txBox="1"/>
          <p:nvPr/>
        </p:nvSpPr>
        <p:spPr>
          <a:xfrm>
            <a:off x="856962" y="1833836"/>
            <a:ext cx="7430076" cy="3139321"/>
          </a:xfrm>
          <a:prstGeom prst="rect">
            <a:avLst/>
          </a:prstGeom>
          <a:solidFill>
            <a:srgbClr val="DDEE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pt-B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&gt;&gt;&gt; a = 2</a:t>
            </a:r>
          </a:p>
          <a:p>
            <a:r>
              <a:rPr lang="pt-B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&gt;&gt;&gt; bin(a)</a:t>
            </a:r>
          </a:p>
          <a:p>
            <a:r>
              <a:rPr lang="pt-B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'0b10'</a:t>
            </a:r>
          </a:p>
          <a:p>
            <a:r>
              <a:rPr lang="pt-B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&gt;&gt;&gt; a &lt;&lt; 1</a:t>
            </a:r>
          </a:p>
          <a:p>
            <a:r>
              <a:rPr lang="pt-B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4</a:t>
            </a:r>
          </a:p>
          <a:p>
            <a:r>
              <a:rPr lang="pt-B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&gt;&gt;&gt; a &lt;&lt; 2</a:t>
            </a:r>
          </a:p>
          <a:p>
            <a:r>
              <a:rPr lang="pt-B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8</a:t>
            </a:r>
          </a:p>
          <a:p>
            <a:r>
              <a:rPr lang="pt-B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&gt;&gt;&gt; a &lt;&lt; 3</a:t>
            </a:r>
          </a:p>
          <a:p>
            <a:r>
              <a:rPr lang="pt-B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16</a:t>
            </a:r>
          </a:p>
          <a:p>
            <a:r>
              <a:rPr lang="pt-B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&gt;&gt;&gt; a &gt;&gt; 1</a:t>
            </a:r>
          </a:p>
          <a:p>
            <a:r>
              <a:rPr lang="pt-B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99292917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30D40CE2-9691-4085-8D11-91B0778A0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연산자의 우선순위</a:t>
            </a:r>
          </a:p>
        </p:txBody>
      </p:sp>
      <p:sp>
        <p:nvSpPr>
          <p:cNvPr id="4" name="모서리가 둥근 직사각형 4">
            <a:extLst>
              <a:ext uri="{FF2B5EF4-FFF2-40B4-BE49-F238E27FC236}">
                <a16:creationId xmlns:a16="http://schemas.microsoft.com/office/drawing/2014/main" id="{4F4E5A8B-A12A-49EB-AFD5-64D2AB9F94C3}"/>
              </a:ext>
            </a:extLst>
          </p:cNvPr>
          <p:cNvSpPr/>
          <p:nvPr/>
        </p:nvSpPr>
        <p:spPr>
          <a:xfrm>
            <a:off x="2375756" y="2365813"/>
            <a:ext cx="4392488" cy="2000264"/>
          </a:xfrm>
          <a:prstGeom prst="roundRect">
            <a:avLst>
              <a:gd name="adj" fmla="val 5732"/>
            </a:avLst>
          </a:prstGeom>
          <a:noFill/>
          <a:ln w="22225" cap="flat" cmpd="sng" algn="ctr">
            <a:solidFill>
              <a:srgbClr val="438086">
                <a:lumMod val="7500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2 – 1 - 3 x 2 = ??</a:t>
            </a:r>
            <a:endParaRPr kumimoji="0" lang="ko-KR" altLang="en-US" sz="3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0915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FF75D3E-C41C-4FD1-B418-C7F1C5596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51309"/>
            <a:ext cx="8363272" cy="4525963"/>
          </a:xfrm>
        </p:spPr>
        <p:txBody>
          <a:bodyPr/>
          <a:lstStyle/>
          <a:p>
            <a:r>
              <a:rPr lang="ko-KR" altLang="en-US" dirty="0"/>
              <a:t>대입 연산자 </a:t>
            </a:r>
            <a:r>
              <a:rPr lang="en-US" altLang="ko-KR" dirty="0"/>
              <a:t> =</a:t>
            </a:r>
          </a:p>
          <a:p>
            <a:pPr lvl="1"/>
            <a:r>
              <a:rPr lang="ko-KR" altLang="en-US" dirty="0"/>
              <a:t>오른쪽 수식이나 변수의 값을 왼쪽 변수에 대입 </a:t>
            </a:r>
            <a:endParaRPr lang="en-US" altLang="ko-KR" dirty="0"/>
          </a:p>
          <a:p>
            <a:pPr lvl="1"/>
            <a:r>
              <a:rPr lang="ko-KR" altLang="en-US" dirty="0"/>
              <a:t>대입 연산자</a:t>
            </a:r>
            <a:r>
              <a:rPr lang="en-US" altLang="ko-KR" dirty="0"/>
              <a:t>, </a:t>
            </a:r>
            <a:r>
              <a:rPr lang="ko-KR" altLang="en-US" dirty="0"/>
              <a:t>할당 연산자</a:t>
            </a:r>
            <a:r>
              <a:rPr lang="en-US" altLang="ko-KR" dirty="0"/>
              <a:t>, </a:t>
            </a:r>
            <a:r>
              <a:rPr lang="ko-KR" altLang="en-US" dirty="0"/>
              <a:t>배정 연산자라고도 함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D53109B-C830-4A46-990C-DDA193039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대입 연산자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EDB9907-502E-4F76-B42C-5A5CFE002CB5}"/>
              </a:ext>
            </a:extLst>
          </p:cNvPr>
          <p:cNvSpPr/>
          <p:nvPr/>
        </p:nvSpPr>
        <p:spPr>
          <a:xfrm>
            <a:off x="3419872" y="4726982"/>
            <a:ext cx="242406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dirty="0"/>
              <a:t> X = 10</a:t>
            </a:r>
            <a:endParaRPr lang="ko-KR" altLang="en-US" sz="4800" dirty="0"/>
          </a:p>
        </p:txBody>
      </p:sp>
      <p:sp>
        <p:nvSpPr>
          <p:cNvPr id="5" name="화살표: 오른쪽으로 구부러짐 4">
            <a:extLst>
              <a:ext uri="{FF2B5EF4-FFF2-40B4-BE49-F238E27FC236}">
                <a16:creationId xmlns:a16="http://schemas.microsoft.com/office/drawing/2014/main" id="{6CBA5B75-9F73-4322-BFC2-BB106A7F9070}"/>
              </a:ext>
            </a:extLst>
          </p:cNvPr>
          <p:cNvSpPr/>
          <p:nvPr/>
        </p:nvSpPr>
        <p:spPr>
          <a:xfrm rot="5400000">
            <a:off x="4292009" y="3658054"/>
            <a:ext cx="557700" cy="1440160"/>
          </a:xfrm>
          <a:prstGeom prst="curvedRightArrow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536F285-404E-4A75-A4EA-1268116232DD}"/>
              </a:ext>
            </a:extLst>
          </p:cNvPr>
          <p:cNvSpPr/>
          <p:nvPr/>
        </p:nvSpPr>
        <p:spPr>
          <a:xfrm>
            <a:off x="4327787" y="3800873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대입</a:t>
            </a:r>
          </a:p>
        </p:txBody>
      </p:sp>
      <p:sp>
        <p:nvSpPr>
          <p:cNvPr id="7" name="모서리가 둥근 사각형 설명선 5">
            <a:extLst>
              <a:ext uri="{FF2B5EF4-FFF2-40B4-BE49-F238E27FC236}">
                <a16:creationId xmlns:a16="http://schemas.microsoft.com/office/drawing/2014/main" id="{F73D729F-E6D2-4B87-BD42-D8C1F1E57061}"/>
              </a:ext>
            </a:extLst>
          </p:cNvPr>
          <p:cNvSpPr/>
          <p:nvPr/>
        </p:nvSpPr>
        <p:spPr>
          <a:xfrm>
            <a:off x="5940152" y="5859705"/>
            <a:ext cx="3024336" cy="808787"/>
          </a:xfrm>
          <a:prstGeom prst="wedgeRoundRectCallout">
            <a:avLst>
              <a:gd name="adj1" fmla="val -30355"/>
              <a:gd name="adj2" fmla="val -76489"/>
              <a:gd name="adj3" fmla="val 16667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dirty="0"/>
              <a:t>수학의 등호</a:t>
            </a:r>
            <a:r>
              <a:rPr lang="en-US" altLang="ko-KR" sz="1600" dirty="0"/>
              <a:t>(=)</a:t>
            </a:r>
            <a:r>
              <a:rPr lang="ko-KR" altLang="en-US" sz="1600" dirty="0"/>
              <a:t>와 같은 기능을 </a:t>
            </a:r>
            <a:endParaRPr lang="en-US" altLang="ko-KR" sz="1600" dirty="0"/>
          </a:p>
          <a:p>
            <a:pPr algn="ctr">
              <a:lnSpc>
                <a:spcPct val="150000"/>
              </a:lnSpc>
            </a:pPr>
            <a:r>
              <a:rPr lang="ko-KR" altLang="en-US" sz="1600" dirty="0"/>
              <a:t>하는 연산자는 </a:t>
            </a:r>
            <a:r>
              <a:rPr lang="en-US" altLang="ko-KR" sz="1600" dirty="0"/>
              <a:t>== </a:t>
            </a:r>
          </a:p>
        </p:txBody>
      </p:sp>
    </p:spTree>
    <p:extLst>
      <p:ext uri="{BB962C8B-B14F-4D97-AF65-F5344CB8AC3E}">
        <p14:creationId xmlns:p14="http://schemas.microsoft.com/office/powerpoint/2010/main" val="178844015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6DE73960-7D24-4C35-90EF-B86F991F7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연산자의 우선순위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EFF4913-E867-40A5-AF3D-AE097EBBAAC7}"/>
              </a:ext>
            </a:extLst>
          </p:cNvPr>
          <p:cNvSpPr/>
          <p:nvPr/>
        </p:nvSpPr>
        <p:spPr>
          <a:xfrm>
            <a:off x="2915816" y="2852936"/>
            <a:ext cx="311174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kern="0" dirty="0">
                <a:solidFill>
                  <a:prstClr val="black"/>
                </a:solidFill>
                <a:latin typeface="맑은 고딕"/>
              </a:rPr>
              <a:t>2 – 1 - 3 x 2</a:t>
            </a:r>
            <a:endParaRPr lang="ko-KR" altLang="en-US" sz="4000" dirty="0"/>
          </a:p>
        </p:txBody>
      </p:sp>
      <p:sp>
        <p:nvSpPr>
          <p:cNvPr id="6" name="왼쪽 중괄호 5">
            <a:extLst>
              <a:ext uri="{FF2B5EF4-FFF2-40B4-BE49-F238E27FC236}">
                <a16:creationId xmlns:a16="http://schemas.microsoft.com/office/drawing/2014/main" id="{C11C51A5-B786-4CE0-9DB7-87884F2320B0}"/>
              </a:ext>
            </a:extLst>
          </p:cNvPr>
          <p:cNvSpPr/>
          <p:nvPr/>
        </p:nvSpPr>
        <p:spPr>
          <a:xfrm rot="16200000">
            <a:off x="5247121" y="2948754"/>
            <a:ext cx="161926" cy="1224136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왼쪽 중괄호 6">
            <a:extLst>
              <a:ext uri="{FF2B5EF4-FFF2-40B4-BE49-F238E27FC236}">
                <a16:creationId xmlns:a16="http://schemas.microsoft.com/office/drawing/2014/main" id="{E5D63091-9AB2-45AB-9B79-F0AAC6BC1894}"/>
              </a:ext>
            </a:extLst>
          </p:cNvPr>
          <p:cNvSpPr/>
          <p:nvPr/>
        </p:nvSpPr>
        <p:spPr>
          <a:xfrm rot="16200000">
            <a:off x="3518929" y="3329943"/>
            <a:ext cx="161926" cy="1224136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왼쪽 중괄호 7">
            <a:extLst>
              <a:ext uri="{FF2B5EF4-FFF2-40B4-BE49-F238E27FC236}">
                <a16:creationId xmlns:a16="http://schemas.microsoft.com/office/drawing/2014/main" id="{B50B8DCC-9203-43CD-88C8-A06A5E51DECB}"/>
              </a:ext>
            </a:extLst>
          </p:cNvPr>
          <p:cNvSpPr/>
          <p:nvPr/>
        </p:nvSpPr>
        <p:spPr>
          <a:xfrm rot="16200000">
            <a:off x="4527041" y="3906007"/>
            <a:ext cx="161926" cy="1224136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D8D5658-B106-4589-ABA2-48471F0C95D5}"/>
              </a:ext>
            </a:extLst>
          </p:cNvPr>
          <p:cNvSpPr/>
          <p:nvPr/>
        </p:nvSpPr>
        <p:spPr>
          <a:xfrm>
            <a:off x="5123541" y="3641785"/>
            <a:ext cx="4090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①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5C58BD3-31FD-4EC1-9CBF-1BC11A14AD24}"/>
              </a:ext>
            </a:extLst>
          </p:cNvPr>
          <p:cNvSpPr/>
          <p:nvPr/>
        </p:nvSpPr>
        <p:spPr>
          <a:xfrm>
            <a:off x="3395349" y="4022975"/>
            <a:ext cx="4090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②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77EC1DA-E9F1-40CC-B8D8-9B2ED7A01C11}"/>
              </a:ext>
            </a:extLst>
          </p:cNvPr>
          <p:cNvSpPr/>
          <p:nvPr/>
        </p:nvSpPr>
        <p:spPr>
          <a:xfrm>
            <a:off x="4403461" y="4485326"/>
            <a:ext cx="409086" cy="4737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③</a:t>
            </a:r>
            <a:endParaRPr lang="ko-KR" altLang="en-US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  <p:sp>
        <p:nvSpPr>
          <p:cNvPr id="15" name="모서리가 둥근 사각형 설명선 5">
            <a:extLst>
              <a:ext uri="{FF2B5EF4-FFF2-40B4-BE49-F238E27FC236}">
                <a16:creationId xmlns:a16="http://schemas.microsoft.com/office/drawing/2014/main" id="{459320B3-03D4-4B7F-9892-ACD935E03928}"/>
              </a:ext>
            </a:extLst>
          </p:cNvPr>
          <p:cNvSpPr/>
          <p:nvPr/>
        </p:nvSpPr>
        <p:spPr>
          <a:xfrm>
            <a:off x="5794350" y="4722185"/>
            <a:ext cx="2927805" cy="1066130"/>
          </a:xfrm>
          <a:prstGeom prst="wedgeRoundRectCallout">
            <a:avLst>
              <a:gd name="adj1" fmla="val -33814"/>
              <a:gd name="adj2" fmla="val -73685"/>
              <a:gd name="adj3" fmla="val 1666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</a:rPr>
              <a:t>연산자들은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</a:rPr>
              <a:t>우선순위가 있지요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27170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C62607E7-E999-4AD7-8327-FCC806098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연산자의 우선순위</a:t>
            </a:r>
          </a:p>
        </p:txBody>
      </p:sp>
      <p:graphicFrame>
        <p:nvGraphicFramePr>
          <p:cNvPr id="4" name="내용 개체 틀 5">
            <a:extLst>
              <a:ext uri="{FF2B5EF4-FFF2-40B4-BE49-F238E27FC236}">
                <a16:creationId xmlns:a16="http://schemas.microsoft.com/office/drawing/2014/main" id="{1B29922A-4EA6-40A9-8355-2B2C75F46BD1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816803" y="1196752"/>
          <a:ext cx="7920880" cy="5525152"/>
        </p:xfrm>
        <a:graphic>
          <a:graphicData uri="http://schemas.openxmlformats.org/drawingml/2006/table">
            <a:tbl>
              <a:tblPr/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4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245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5171">
                <a:tc>
                  <a:txBody>
                    <a:bodyPr/>
                    <a:lstStyle/>
                    <a:p>
                      <a:pPr marL="12700" marR="0" indent="0" algn="ctr" fontAlgn="base" latinLnBrk="0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우선순위</a:t>
                      </a:r>
                      <a:endParaRPr lang="ko-KR" altLang="en-US" sz="105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86" marR="76286" marT="38143" marB="38143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0" indent="0" algn="ctr" fontAlgn="base" latinLnBrk="0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연산자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86" marR="76286" marT="38143" marB="38143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0" indent="0" algn="ctr" fontAlgn="base" latinLnBrk="0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86" marR="76286" marT="38143" marB="38143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71">
                <a:tc>
                  <a:txBody>
                    <a:bodyPr/>
                    <a:lstStyle/>
                    <a:p>
                      <a:pPr marL="12700" marR="0" indent="0" algn="ctr" fontAlgn="base" latinLnBrk="0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300" b="1" kern="0" spc="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76286" marR="76286" marT="38143" marB="38143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0" indent="0" algn="ctr" fontAlgn="base" latinLnBrk="0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b="1" kern="0" spc="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( ) [ ] { }</a:t>
                      </a:r>
                      <a:endParaRPr lang="en-US" sz="1300" b="1" kern="0" spc="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86" marR="76286" marT="38143" marB="38143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0" indent="0" algn="just" fontAlgn="base" latinLnBrk="1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kern="0" spc="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괄호</a:t>
                      </a:r>
                      <a:r>
                        <a:rPr lang="en-US" altLang="ko-KR" sz="1300" b="1" kern="0" spc="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300" b="1" kern="0" spc="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리스트</a:t>
                      </a:r>
                      <a:r>
                        <a:rPr lang="en-US" altLang="ko-KR" sz="1300" b="1" kern="0" spc="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300" b="1" kern="0" spc="0" dirty="0" err="1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디셔너리</a:t>
                      </a:r>
                      <a:r>
                        <a:rPr lang="en-US" altLang="ko-KR" sz="1300" b="1" kern="0" spc="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300" b="1" kern="0" spc="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세트</a:t>
                      </a:r>
                    </a:p>
                  </a:txBody>
                  <a:tcPr marL="76286" marR="76286" marT="38143" marB="38143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71">
                <a:tc>
                  <a:txBody>
                    <a:bodyPr/>
                    <a:lstStyle/>
                    <a:p>
                      <a:pPr marL="12700" marR="0" indent="0" algn="ctr" fontAlgn="base" latinLnBrk="0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76286" marR="76286" marT="38143" marB="38143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0" indent="0" algn="ctr" fontAlgn="base" latinLnBrk="0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**</a:t>
                      </a:r>
                    </a:p>
                  </a:txBody>
                  <a:tcPr marL="76286" marR="76286" marT="38143" marB="38143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0" indent="0" algn="just" fontAlgn="base" latinLnBrk="1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거듭제곱</a:t>
                      </a:r>
                    </a:p>
                  </a:txBody>
                  <a:tcPr marL="76286" marR="76286" marT="38143" marB="38143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71">
                <a:tc>
                  <a:txBody>
                    <a:bodyPr/>
                    <a:lstStyle/>
                    <a:p>
                      <a:pPr marL="12700" marR="0" indent="0" algn="ctr" fontAlgn="base" latinLnBrk="0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76286" marR="76286" marT="38143" marB="38143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0" indent="0" algn="ctr" fontAlgn="base" latinLnBrk="0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+, -, ~</a:t>
                      </a:r>
                    </a:p>
                  </a:txBody>
                  <a:tcPr marL="76286" marR="76286" marT="38143" marB="38143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0" indent="0" algn="just" fontAlgn="base" latinLnBrk="1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단항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덧셈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양의 부호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lang="ko-KR" altLang="en-US" sz="13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단항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뺄셈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음의 부호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비트 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86" marR="76286" marT="38143" marB="38143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71">
                <a:tc>
                  <a:txBody>
                    <a:bodyPr/>
                    <a:lstStyle/>
                    <a:p>
                      <a:pPr marL="12700" marR="0" indent="0" algn="ctr" fontAlgn="base" latinLnBrk="0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76286" marR="76286" marT="38143" marB="38143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0" indent="0" algn="ctr" fontAlgn="base" latinLnBrk="0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*, /, //, %</a:t>
                      </a:r>
                    </a:p>
                  </a:txBody>
                  <a:tcPr marL="76286" marR="76286" marT="38143" marB="38143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0" indent="0" algn="just" fontAlgn="base" latinLnBrk="1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곱셈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행렬 곱셈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나눗셈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버림 나눗셈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나머지</a:t>
                      </a:r>
                    </a:p>
                  </a:txBody>
                  <a:tcPr marL="76286" marR="76286" marT="38143" marB="38143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5171">
                <a:tc>
                  <a:txBody>
                    <a:bodyPr/>
                    <a:lstStyle/>
                    <a:p>
                      <a:pPr marL="12700" marR="0" indent="0" algn="ctr" fontAlgn="base" latinLnBrk="0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76286" marR="76286" marT="38143" marB="38143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0" indent="0" algn="ctr" fontAlgn="base" latinLnBrk="0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+, -</a:t>
                      </a:r>
                    </a:p>
                  </a:txBody>
                  <a:tcPr marL="76286" marR="76286" marT="38143" marB="38143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0" indent="0" algn="just" fontAlgn="base" latinLnBrk="1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덧셈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뺄셈</a:t>
                      </a:r>
                    </a:p>
                  </a:txBody>
                  <a:tcPr marL="76286" marR="76286" marT="38143" marB="38143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5171">
                <a:tc>
                  <a:txBody>
                    <a:bodyPr/>
                    <a:lstStyle/>
                    <a:p>
                      <a:pPr marL="12700" marR="0" indent="0" algn="ctr" fontAlgn="base" latinLnBrk="0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76286" marR="76286" marT="38143" marB="38143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0" indent="0" algn="ctr" fontAlgn="base" latinLnBrk="0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&lt;&lt;, &gt;&gt;</a:t>
                      </a:r>
                    </a:p>
                  </a:txBody>
                  <a:tcPr marL="76286" marR="76286" marT="38143" marB="38143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0" indent="0" algn="just" fontAlgn="base" latinLnBrk="1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비트 시프트</a:t>
                      </a:r>
                    </a:p>
                  </a:txBody>
                  <a:tcPr marL="76286" marR="76286" marT="38143" marB="38143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5171">
                <a:tc>
                  <a:txBody>
                    <a:bodyPr/>
                    <a:lstStyle/>
                    <a:p>
                      <a:pPr marL="12700" marR="0" indent="0" algn="ctr" fontAlgn="base" latinLnBrk="0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76286" marR="76286" marT="38143" marB="38143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0" indent="0" algn="ctr" fontAlgn="base" latinLnBrk="0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&amp;</a:t>
                      </a:r>
                    </a:p>
                  </a:txBody>
                  <a:tcPr marL="76286" marR="76286" marT="38143" marB="38143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0" indent="0" algn="just" fontAlgn="base" latinLnBrk="1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비트 </a:t>
                      </a: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AND</a:t>
                      </a:r>
                    </a:p>
                  </a:txBody>
                  <a:tcPr marL="76286" marR="76286" marT="38143" marB="38143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5171">
                <a:tc>
                  <a:txBody>
                    <a:bodyPr/>
                    <a:lstStyle/>
                    <a:p>
                      <a:pPr marL="12700" marR="0" indent="0" algn="ctr" fontAlgn="base" latinLnBrk="0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76286" marR="76286" marT="38143" marB="38143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0" indent="0" algn="ctr" fontAlgn="base" latinLnBrk="0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</a:p>
                  </a:txBody>
                  <a:tcPr marL="76286" marR="76286" marT="38143" marB="38143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0" indent="0" algn="just" fontAlgn="base" latinLnBrk="1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비트 </a:t>
                      </a: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XOR</a:t>
                      </a:r>
                    </a:p>
                  </a:txBody>
                  <a:tcPr marL="76286" marR="76286" marT="38143" marB="38143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17579">
                <a:tc>
                  <a:txBody>
                    <a:bodyPr/>
                    <a:lstStyle/>
                    <a:p>
                      <a:pPr marL="12700" marR="0" indent="0" algn="ctr" fontAlgn="base" latinLnBrk="0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76286" marR="76286" marT="38143" marB="38143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0" indent="0" algn="ctr" fontAlgn="base" latinLnBrk="0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|</a:t>
                      </a:r>
                    </a:p>
                  </a:txBody>
                  <a:tcPr marL="76286" marR="76286" marT="38143" marB="38143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0" indent="0" algn="just" fontAlgn="base" latinLnBrk="1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비트 </a:t>
                      </a: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OR</a:t>
                      </a:r>
                    </a:p>
                  </a:txBody>
                  <a:tcPr marL="76286" marR="76286" marT="38143" marB="38143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5171">
                <a:tc>
                  <a:txBody>
                    <a:bodyPr/>
                    <a:lstStyle/>
                    <a:p>
                      <a:pPr marL="12700" marR="0" indent="0" algn="ctr" fontAlgn="base" latinLnBrk="0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76286" marR="76286" marT="38143" marB="38143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0" indent="0" algn="ctr" fontAlgn="base" latinLnBrk="0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is, is not, </a:t>
                      </a:r>
                      <a:b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&lt;, &lt;=, &gt;, &gt;=, !=, ==</a:t>
                      </a:r>
                    </a:p>
                  </a:txBody>
                  <a:tcPr marL="76286" marR="76286" marT="38143" marB="38143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0" indent="0" algn="just" fontAlgn="base" latinLnBrk="1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비교연산자</a:t>
                      </a:r>
                    </a:p>
                  </a:txBody>
                  <a:tcPr marL="76286" marR="76286" marT="38143" marB="38143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5171">
                <a:tc>
                  <a:txBody>
                    <a:bodyPr/>
                    <a:lstStyle/>
                    <a:p>
                      <a:pPr marL="12700" marR="0" indent="0" algn="ctr" fontAlgn="base" latinLnBrk="0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76286" marR="76286" marT="38143" marB="38143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0" indent="0" algn="ctr" fontAlgn="base" latinLnBrk="0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 x</a:t>
                      </a:r>
                    </a:p>
                  </a:txBody>
                  <a:tcPr marL="76286" marR="76286" marT="38143" marB="38143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0" indent="0" algn="just" fontAlgn="base" latinLnBrk="1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논리 </a:t>
                      </a: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</a:t>
                      </a:r>
                    </a:p>
                  </a:txBody>
                  <a:tcPr marL="76286" marR="76286" marT="38143" marB="38143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5171">
                <a:tc>
                  <a:txBody>
                    <a:bodyPr/>
                    <a:lstStyle/>
                    <a:p>
                      <a:pPr marL="12700" marR="0" indent="0" algn="ctr" fontAlgn="base" latinLnBrk="0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76286" marR="76286" marT="38143" marB="38143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0" indent="0" algn="ctr" fontAlgn="base" latinLnBrk="0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and</a:t>
                      </a:r>
                    </a:p>
                  </a:txBody>
                  <a:tcPr marL="76286" marR="76286" marT="38143" marB="38143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0" indent="0" algn="just" fontAlgn="base" latinLnBrk="1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논리 </a:t>
                      </a: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AND</a:t>
                      </a:r>
                    </a:p>
                  </a:txBody>
                  <a:tcPr marL="76286" marR="76286" marT="38143" marB="38143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5171">
                <a:tc>
                  <a:txBody>
                    <a:bodyPr/>
                    <a:lstStyle/>
                    <a:p>
                      <a:pPr marL="12700" marR="0" indent="0" algn="ctr" fontAlgn="base" latinLnBrk="0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  <a:endParaRPr lang="en-US" sz="13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86" marR="76286" marT="38143" marB="38143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0" indent="0" algn="ctr" fontAlgn="base" latinLnBrk="0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or</a:t>
                      </a:r>
                    </a:p>
                  </a:txBody>
                  <a:tcPr marL="76286" marR="76286" marT="38143" marB="38143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0" indent="0" algn="just" fontAlgn="base" latinLnBrk="1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논리 </a:t>
                      </a: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OR</a:t>
                      </a:r>
                    </a:p>
                  </a:txBody>
                  <a:tcPr marL="76286" marR="76286" marT="38143" marB="38143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5376107"/>
                  </a:ext>
                </a:extLst>
              </a:tr>
            </a:tbl>
          </a:graphicData>
        </a:graphic>
      </p:graphicFrame>
      <p:sp>
        <p:nvSpPr>
          <p:cNvPr id="5" name="화살표: 위쪽 4">
            <a:extLst>
              <a:ext uri="{FF2B5EF4-FFF2-40B4-BE49-F238E27FC236}">
                <a16:creationId xmlns:a16="http://schemas.microsoft.com/office/drawing/2014/main" id="{2D401CED-C41A-40DC-AAED-921E63E54F70}"/>
              </a:ext>
            </a:extLst>
          </p:cNvPr>
          <p:cNvSpPr/>
          <p:nvPr/>
        </p:nvSpPr>
        <p:spPr>
          <a:xfrm>
            <a:off x="174377" y="1602971"/>
            <a:ext cx="484632" cy="5118933"/>
          </a:xfrm>
          <a:prstGeom prst="up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6CFC9EF-9C98-453E-925C-59CB42B37C0D}"/>
              </a:ext>
            </a:extLst>
          </p:cNvPr>
          <p:cNvSpPr/>
          <p:nvPr/>
        </p:nvSpPr>
        <p:spPr>
          <a:xfrm>
            <a:off x="6207" y="1141306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kern="0" dirty="0">
                <a:solidFill>
                  <a:srgbClr val="000000"/>
                </a:solidFill>
                <a:latin typeface="+mn-ea"/>
              </a:rPr>
              <a:t>높은</a:t>
            </a:r>
            <a:endParaRPr lang="en-US" altLang="ko-KR" sz="1200" kern="0" dirty="0">
              <a:solidFill>
                <a:srgbClr val="000000"/>
              </a:solidFill>
              <a:latin typeface="+mn-ea"/>
            </a:endParaRPr>
          </a:p>
          <a:p>
            <a:pPr algn="ctr"/>
            <a:r>
              <a:rPr lang="ko-KR" altLang="en-US" sz="1200" dirty="0"/>
              <a:t>우선순위</a:t>
            </a:r>
          </a:p>
        </p:txBody>
      </p:sp>
      <p:sp>
        <p:nvSpPr>
          <p:cNvPr id="8" name="모서리가 둥근 사각형 설명선 5">
            <a:extLst>
              <a:ext uri="{FF2B5EF4-FFF2-40B4-BE49-F238E27FC236}">
                <a16:creationId xmlns:a16="http://schemas.microsoft.com/office/drawing/2014/main" id="{C1232D29-38C9-4F6D-B1B5-7A6F099414CD}"/>
              </a:ext>
            </a:extLst>
          </p:cNvPr>
          <p:cNvSpPr/>
          <p:nvPr/>
        </p:nvSpPr>
        <p:spPr>
          <a:xfrm>
            <a:off x="6084168" y="136096"/>
            <a:ext cx="2927805" cy="847147"/>
          </a:xfrm>
          <a:prstGeom prst="wedgeRoundRectCallout">
            <a:avLst>
              <a:gd name="adj1" fmla="val -28320"/>
              <a:gd name="adj2" fmla="val 71233"/>
              <a:gd name="adj3" fmla="val 1666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</a:rPr>
              <a:t>우선순위가 헷갈리면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</a:rPr>
              <a:t>괄호</a:t>
            </a:r>
            <a:r>
              <a:rPr lang="en-US" altLang="ko-KR" dirty="0">
                <a:solidFill>
                  <a:schemeClr val="tx1"/>
                </a:solidFill>
              </a:rPr>
              <a:t>( ) </a:t>
            </a:r>
            <a:r>
              <a:rPr lang="ko-KR" altLang="en-US" dirty="0">
                <a:solidFill>
                  <a:schemeClr val="tx1"/>
                </a:solidFill>
              </a:rPr>
              <a:t>를 사용하자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790348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5A309A6-7298-497E-BBC8-9959DAAB7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B21093A-4E15-439D-9531-5BACF63BF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연산자의 우선순위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A3296A-B4FC-40F1-8351-E312EAC9F30E}"/>
              </a:ext>
            </a:extLst>
          </p:cNvPr>
          <p:cNvSpPr txBox="1"/>
          <p:nvPr/>
        </p:nvSpPr>
        <p:spPr>
          <a:xfrm>
            <a:off x="856962" y="1833836"/>
            <a:ext cx="7430076" cy="1754326"/>
          </a:xfrm>
          <a:prstGeom prst="rect">
            <a:avLst/>
          </a:prstGeom>
          <a:solidFill>
            <a:srgbClr val="DDEE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pt-B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&gt;&gt;&gt; 2 - 1 - 3 * 2</a:t>
            </a:r>
          </a:p>
          <a:p>
            <a:r>
              <a:rPr lang="pt-B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-5</a:t>
            </a:r>
          </a:p>
          <a:p>
            <a:r>
              <a:rPr lang="pt-B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&gt;&gt;&gt; 2 - 1 - (3 * 2)</a:t>
            </a:r>
          </a:p>
          <a:p>
            <a:r>
              <a:rPr lang="pt-B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-5</a:t>
            </a:r>
          </a:p>
          <a:p>
            <a:r>
              <a:rPr lang="pt-B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&gt;&gt;&gt; (2 - 1 - 3) * 2 </a:t>
            </a:r>
          </a:p>
          <a:p>
            <a:r>
              <a:rPr lang="pt-B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-4</a:t>
            </a:r>
          </a:p>
        </p:txBody>
      </p:sp>
    </p:spTree>
    <p:extLst>
      <p:ext uri="{BB962C8B-B14F-4D97-AF65-F5344CB8AC3E}">
        <p14:creationId xmlns:p14="http://schemas.microsoft.com/office/powerpoint/2010/main" val="399701058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01F3373-7CCA-4196-9033-45CE757E7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317" y="1341275"/>
            <a:ext cx="8229600" cy="4525963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아래와 같이 키를 </a:t>
            </a:r>
            <a:r>
              <a:rPr lang="en-US" altLang="ko-KR" sz="2400" dirty="0"/>
              <a:t>cm</a:t>
            </a:r>
            <a:r>
              <a:rPr lang="ko-KR" altLang="en-US" sz="2400" dirty="0"/>
              <a:t> 단위로 입력 받아 표준체중을 실수로 표시하는 프로그램을 작성하세요 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63F4E50-F117-40E7-BE36-5B53B3BFF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ko-KR" altLang="en-US" dirty="0"/>
              <a:t>실습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032F5115-ED48-4F8D-8BC4-65C1A3C59E7C}"/>
              </a:ext>
            </a:extLst>
          </p:cNvPr>
          <p:cNvSpPr txBox="1"/>
          <p:nvPr/>
        </p:nvSpPr>
        <p:spPr>
          <a:xfrm>
            <a:off x="755576" y="4575028"/>
            <a:ext cx="7349036" cy="707886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Consolas" panose="020B0609020204030204" pitchFamily="49" charset="0"/>
              </a:rPr>
              <a:t>키</a:t>
            </a:r>
            <a:r>
              <a:rPr lang="en-US" altLang="ko-KR" sz="2000" dirty="0">
                <a:latin typeface="Consolas" panose="020B0609020204030204" pitchFamily="49" charset="0"/>
              </a:rPr>
              <a:t>(cm) </a:t>
            </a:r>
            <a:r>
              <a:rPr lang="ko-KR" altLang="en-US" sz="2000" dirty="0">
                <a:latin typeface="Consolas" panose="020B0609020204030204" pitchFamily="49" charset="0"/>
              </a:rPr>
              <a:t>입력</a:t>
            </a:r>
            <a:r>
              <a:rPr lang="en-US" altLang="ko-KR" sz="2000" dirty="0">
                <a:latin typeface="Consolas" panose="020B0609020204030204" pitchFamily="49" charset="0"/>
              </a:rPr>
              <a:t>: </a:t>
            </a:r>
            <a:r>
              <a:rPr lang="en-US" altLang="ko-KR" sz="2000" dirty="0">
                <a:solidFill>
                  <a:srgbClr val="FF0000"/>
                </a:solidFill>
                <a:latin typeface="Consolas" panose="020B0609020204030204" pitchFamily="49" charset="0"/>
              </a:rPr>
              <a:t>176.5</a:t>
            </a:r>
          </a:p>
          <a:p>
            <a:r>
              <a:rPr lang="ko-KR" altLang="en-US" sz="2000" dirty="0">
                <a:latin typeface="Consolas" panose="020B0609020204030204" pitchFamily="49" charset="0"/>
              </a:rPr>
              <a:t>표준체중은 </a:t>
            </a:r>
            <a:r>
              <a:rPr lang="en-US" altLang="ko-KR" sz="2000" dirty="0">
                <a:latin typeface="Consolas" panose="020B0609020204030204" pitchFamily="49" charset="0"/>
              </a:rPr>
              <a:t>68.85000000000001 </a:t>
            </a:r>
            <a:r>
              <a:rPr lang="ko-KR" altLang="en-US" sz="2000" dirty="0">
                <a:latin typeface="Consolas" panose="020B0609020204030204" pitchFamily="49" charset="0"/>
              </a:rPr>
              <a:t>입니다</a:t>
            </a:r>
            <a:r>
              <a:rPr lang="en-US" altLang="ko-KR" sz="2000" dirty="0">
                <a:latin typeface="Consolas" panose="020B0609020204030204" pitchFamily="49" charset="0"/>
              </a:rPr>
              <a:t>.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A01D18D-DDA7-4BA3-B9B0-24DD35B1C186}"/>
              </a:ext>
            </a:extLst>
          </p:cNvPr>
          <p:cNvSpPr/>
          <p:nvPr/>
        </p:nvSpPr>
        <p:spPr>
          <a:xfrm>
            <a:off x="647350" y="4110517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>
                <a:solidFill>
                  <a:prstClr val="black"/>
                </a:solidFill>
                <a:latin typeface="Lucida Sans Unicode"/>
                <a:ea typeface="맑은 고딕" panose="020B0503020000020004" pitchFamily="50" charset="-127"/>
              </a:rPr>
              <a:t>실행결과</a:t>
            </a:r>
            <a:endParaRPr lang="en-US" altLang="ko-KR" dirty="0">
              <a:solidFill>
                <a:prstClr val="black"/>
              </a:solidFill>
              <a:latin typeface="Lucida Sans Unicode"/>
              <a:ea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3C4EB5F-D300-4C56-B4E3-EC37C865DF0B}"/>
              </a:ext>
            </a:extLst>
          </p:cNvPr>
          <p:cNvSpPr/>
          <p:nvPr/>
        </p:nvSpPr>
        <p:spPr>
          <a:xfrm>
            <a:off x="2391755" y="3068960"/>
            <a:ext cx="43604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/>
              <a:t>표준체중 </a:t>
            </a:r>
            <a:r>
              <a:rPr lang="en-US" altLang="ko-KR" sz="2800" dirty="0"/>
              <a:t>= (</a:t>
            </a:r>
            <a:r>
              <a:rPr lang="ko-KR" altLang="en-US" sz="2800" dirty="0"/>
              <a:t>키</a:t>
            </a:r>
            <a:r>
              <a:rPr lang="en-US" altLang="ko-KR" sz="2800" dirty="0"/>
              <a:t>-100)*0.9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1299582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EE34966-D9D1-48CF-A9AF-6CAE9FAE5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EE53562-2D67-49B8-965A-AB5926F69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소스코드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544A92-D768-451D-9BB5-64C8489ACCE8}"/>
              </a:ext>
            </a:extLst>
          </p:cNvPr>
          <p:cNvSpPr txBox="1"/>
          <p:nvPr/>
        </p:nvSpPr>
        <p:spPr>
          <a:xfrm>
            <a:off x="980948" y="2183129"/>
            <a:ext cx="7209240" cy="2246769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표준체중 구하기</a:t>
            </a:r>
            <a:endParaRPr lang="ko-KR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ko-KR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sz="2000" dirty="0">
                <a:solidFill>
                  <a:srgbClr val="001080"/>
                </a:solidFill>
                <a:latin typeface="Consolas" panose="020B0609020204030204" pitchFamily="49" charset="0"/>
              </a:rPr>
              <a:t>height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2000" dirty="0">
                <a:solidFill>
                  <a:srgbClr val="267F99"/>
                </a:solidFill>
                <a:latin typeface="Consolas" panose="020B0609020204030204" pitchFamily="49" charset="0"/>
              </a:rPr>
              <a:t>float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795E26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키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(cm) </a:t>
            </a:r>
            <a:r>
              <a:rPr lang="ko-KR" alt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입력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: "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b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sz="2000" dirty="0">
                <a:solidFill>
                  <a:srgbClr val="001080"/>
                </a:solidFill>
                <a:latin typeface="Consolas" panose="020B0609020204030204" pitchFamily="49" charset="0"/>
              </a:rPr>
              <a:t>weight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altLang="ko-KR" sz="2000" dirty="0">
                <a:solidFill>
                  <a:srgbClr val="001080"/>
                </a:solidFill>
                <a:latin typeface="Consolas" panose="020B0609020204030204" pitchFamily="49" charset="0"/>
              </a:rPr>
              <a:t>height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altLang="ko-KR" sz="2000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 * </a:t>
            </a:r>
            <a:r>
              <a:rPr lang="en-US" altLang="ko-KR" sz="2000" dirty="0">
                <a:solidFill>
                  <a:srgbClr val="098658"/>
                </a:solidFill>
                <a:latin typeface="Consolas" panose="020B0609020204030204" pitchFamily="49" charset="0"/>
              </a:rPr>
              <a:t>0.9</a:t>
            </a:r>
            <a:endParaRPr lang="en-US" altLang="ko-K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sz="20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표준체중은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2000" dirty="0">
                <a:solidFill>
                  <a:srgbClr val="001080"/>
                </a:solidFill>
                <a:latin typeface="Consolas" panose="020B0609020204030204" pitchFamily="49" charset="0"/>
              </a:rPr>
              <a:t>weight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입니다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."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A939FA0-0781-401A-BAC4-A9B2E08F5EA3}"/>
              </a:ext>
            </a:extLst>
          </p:cNvPr>
          <p:cNvSpPr/>
          <p:nvPr/>
        </p:nvSpPr>
        <p:spPr>
          <a:xfrm>
            <a:off x="805148" y="1844824"/>
            <a:ext cx="7560840" cy="3816424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1535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01F3373-7CCA-4196-9033-45CE757E7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317" y="1341275"/>
            <a:ext cx="8229600" cy="4525963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사용자로부터 화씨 온도를 받아서 섭씨 온도로 환산하여 출력하는 프로그램을 작성하세요 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63F4E50-F117-40E7-BE36-5B53B3BFF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ko-KR" altLang="en-US" dirty="0"/>
              <a:t>실습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032F5115-ED48-4F8D-8BC4-65C1A3C59E7C}"/>
              </a:ext>
            </a:extLst>
          </p:cNvPr>
          <p:cNvSpPr txBox="1"/>
          <p:nvPr/>
        </p:nvSpPr>
        <p:spPr>
          <a:xfrm>
            <a:off x="755576" y="4575028"/>
            <a:ext cx="7349036" cy="707886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Consolas" panose="020B0609020204030204" pitchFamily="49" charset="0"/>
              </a:rPr>
              <a:t>화씨온도</a:t>
            </a:r>
            <a:r>
              <a:rPr lang="en-US" altLang="ko-KR" sz="2000" dirty="0">
                <a:latin typeface="Consolas" panose="020B0609020204030204" pitchFamily="49" charset="0"/>
              </a:rPr>
              <a:t>: </a:t>
            </a:r>
            <a:r>
              <a:rPr lang="en-US" altLang="ko-KR" sz="2000" dirty="0">
                <a:solidFill>
                  <a:srgbClr val="FF0000"/>
                </a:solidFill>
                <a:latin typeface="Consolas" panose="020B0609020204030204" pitchFamily="49" charset="0"/>
              </a:rPr>
              <a:t>100</a:t>
            </a:r>
          </a:p>
          <a:p>
            <a:r>
              <a:rPr lang="ko-KR" altLang="en-US" sz="2000" dirty="0">
                <a:latin typeface="Consolas" panose="020B0609020204030204" pitchFamily="49" charset="0"/>
              </a:rPr>
              <a:t>섭씨온도</a:t>
            </a:r>
            <a:r>
              <a:rPr lang="en-US" altLang="ko-KR" sz="2000" dirty="0">
                <a:latin typeface="Consolas" panose="020B0609020204030204" pitchFamily="49" charset="0"/>
              </a:rPr>
              <a:t>: 37.77777777777778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A01D18D-DDA7-4BA3-B9B0-24DD35B1C186}"/>
              </a:ext>
            </a:extLst>
          </p:cNvPr>
          <p:cNvSpPr/>
          <p:nvPr/>
        </p:nvSpPr>
        <p:spPr>
          <a:xfrm>
            <a:off x="647350" y="4110517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>
                <a:solidFill>
                  <a:prstClr val="black"/>
                </a:solidFill>
                <a:latin typeface="Lucida Sans Unicode"/>
                <a:ea typeface="맑은 고딕" panose="020B0503020000020004" pitchFamily="50" charset="-127"/>
              </a:rPr>
              <a:t>실행결과</a:t>
            </a:r>
            <a:endParaRPr lang="en-US" altLang="ko-KR" dirty="0">
              <a:solidFill>
                <a:prstClr val="black"/>
              </a:solidFill>
              <a:latin typeface="Lucida Sans Unicode"/>
              <a:ea typeface="맑은 고딕" panose="020B0503020000020004" pitchFamily="50" charset="-127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399A9D-8786-45ED-9F16-E9EA2E640E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2042" y="3144803"/>
            <a:ext cx="273023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굴림체" panose="020B0609000101010101" pitchFamily="49" charset="-127"/>
              </a:rPr>
              <a:t>화씨 온도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굴림체" panose="020B0609000101010101" pitchFamily="49" charset="-127"/>
              </a:rPr>
              <a:t> 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굴림체" panose="020B0609000101010101" pitchFamily="49" charset="-127"/>
              </a:rPr>
              <a:t>섭씨 온도 변환 식</a:t>
            </a:r>
            <a:endParaRPr kumimoji="0" lang="en-US" altLang="ko-K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F28DD04-9FB2-444D-BE85-C2410EBE02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42" t="17156" r="73182" b="67111"/>
          <a:stretch/>
        </p:blipFill>
        <p:spPr>
          <a:xfrm>
            <a:off x="5150686" y="3020015"/>
            <a:ext cx="1689100" cy="74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47186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EE34966-D9D1-48CF-A9AF-6CAE9FAE5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EE53562-2D67-49B8-965A-AB5926F69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소스코드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544A92-D768-451D-9BB5-64C8489ACCE8}"/>
              </a:ext>
            </a:extLst>
          </p:cNvPr>
          <p:cNvSpPr txBox="1"/>
          <p:nvPr/>
        </p:nvSpPr>
        <p:spPr>
          <a:xfrm>
            <a:off x="980948" y="2183129"/>
            <a:ext cx="7209240" cy="2246769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화씨 섭씨 환산하기</a:t>
            </a:r>
            <a:endParaRPr lang="ko-KR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ko-KR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sz="2000" dirty="0">
                <a:solidFill>
                  <a:srgbClr val="001080"/>
                </a:solidFill>
                <a:latin typeface="Consolas" panose="020B0609020204030204" pitchFamily="49" charset="0"/>
              </a:rPr>
              <a:t>f</a:t>
            </a:r>
            <a:r>
              <a:rPr lang="ko-KR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2000" dirty="0">
                <a:solidFill>
                  <a:srgbClr val="267F99"/>
                </a:solidFill>
                <a:latin typeface="Consolas" panose="020B0609020204030204" pitchFamily="49" charset="0"/>
              </a:rPr>
              <a:t>float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795E26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화씨온도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: "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b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sz="2000" dirty="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ko-KR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2000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altLang="ko-KR" sz="2000" dirty="0">
                <a:solidFill>
                  <a:srgbClr val="098658"/>
                </a:solidFill>
                <a:latin typeface="Consolas" panose="020B0609020204030204" pitchFamily="49" charset="0"/>
              </a:rPr>
              <a:t>9</a:t>
            </a:r>
            <a:r>
              <a:rPr lang="ko-KR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001080"/>
                </a:solidFill>
                <a:latin typeface="Consolas" panose="020B0609020204030204" pitchFamily="49" charset="0"/>
              </a:rPr>
              <a:t>f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2000" dirty="0">
                <a:solidFill>
                  <a:srgbClr val="098658"/>
                </a:solidFill>
                <a:latin typeface="Consolas" panose="020B0609020204030204" pitchFamily="49" charset="0"/>
              </a:rPr>
              <a:t>32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sz="20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섭씨온도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:"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2000" dirty="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A939FA0-0781-401A-BAC4-A9B2E08F5EA3}"/>
              </a:ext>
            </a:extLst>
          </p:cNvPr>
          <p:cNvSpPr/>
          <p:nvPr/>
        </p:nvSpPr>
        <p:spPr>
          <a:xfrm>
            <a:off x="936796" y="2027479"/>
            <a:ext cx="7560840" cy="280304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789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01F3373-7CCA-4196-9033-45CE757E7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317" y="1341275"/>
            <a:ext cx="8229600" cy="4525963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아래와 같이 직사각형의 가로</a:t>
            </a:r>
            <a:r>
              <a:rPr lang="en-US" altLang="ko-KR" sz="2400" dirty="0"/>
              <a:t>, </a:t>
            </a:r>
            <a:r>
              <a:rPr lang="ko-KR" altLang="en-US" sz="2400" dirty="0"/>
              <a:t>세로를 입력 받아 넓이와 둘레를 구하는 프로그램을 작성하세요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63F4E50-F117-40E7-BE36-5B53B3BFF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ko-KR" altLang="en-US" dirty="0"/>
              <a:t>실습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032F5115-ED48-4F8D-8BC4-65C1A3C59E7C}"/>
              </a:ext>
            </a:extLst>
          </p:cNvPr>
          <p:cNvSpPr txBox="1"/>
          <p:nvPr/>
        </p:nvSpPr>
        <p:spPr>
          <a:xfrm>
            <a:off x="755576" y="3877239"/>
            <a:ext cx="7349036" cy="1323439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Consolas" panose="020B0609020204030204" pitchFamily="49" charset="0"/>
              </a:rPr>
              <a:t>사각형의 가로</a:t>
            </a:r>
            <a:r>
              <a:rPr lang="en-US" altLang="ko-KR" sz="2000" dirty="0">
                <a:latin typeface="Consolas" panose="020B0609020204030204" pitchFamily="49" charset="0"/>
              </a:rPr>
              <a:t>: </a:t>
            </a:r>
            <a:r>
              <a:rPr lang="en-US" altLang="ko-KR" sz="2000" dirty="0">
                <a:solidFill>
                  <a:srgbClr val="FF0000"/>
                </a:solidFill>
                <a:latin typeface="Consolas" panose="020B0609020204030204" pitchFamily="49" charset="0"/>
              </a:rPr>
              <a:t>10</a:t>
            </a:r>
          </a:p>
          <a:p>
            <a:r>
              <a:rPr lang="ko-KR" altLang="en-US" sz="2000" dirty="0">
                <a:latin typeface="Consolas" panose="020B0609020204030204" pitchFamily="49" charset="0"/>
              </a:rPr>
              <a:t>사각형의 세로</a:t>
            </a:r>
            <a:r>
              <a:rPr lang="en-US" altLang="ko-KR" sz="2000" dirty="0">
                <a:latin typeface="Consolas" panose="020B0609020204030204" pitchFamily="49" charset="0"/>
              </a:rPr>
              <a:t>: </a:t>
            </a:r>
            <a:r>
              <a:rPr lang="en-US" altLang="ko-KR" sz="2000" dirty="0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</a:p>
          <a:p>
            <a:r>
              <a:rPr lang="ko-KR" altLang="en-US" sz="2000" dirty="0">
                <a:latin typeface="Consolas" panose="020B0609020204030204" pitchFamily="49" charset="0"/>
              </a:rPr>
              <a:t>사각형의 넓이는 </a:t>
            </a:r>
            <a:r>
              <a:rPr lang="en-US" altLang="ko-KR" sz="2000" dirty="0">
                <a:latin typeface="Consolas" panose="020B0609020204030204" pitchFamily="49" charset="0"/>
              </a:rPr>
              <a:t>50.0</a:t>
            </a:r>
          </a:p>
          <a:p>
            <a:r>
              <a:rPr lang="ko-KR" altLang="en-US" sz="2000" dirty="0">
                <a:latin typeface="Consolas" panose="020B0609020204030204" pitchFamily="49" charset="0"/>
              </a:rPr>
              <a:t>사각형의 둘레는 </a:t>
            </a:r>
            <a:r>
              <a:rPr lang="en-US" altLang="ko-KR" sz="2000" dirty="0">
                <a:latin typeface="Consolas" panose="020B0609020204030204" pitchFamily="49" charset="0"/>
              </a:rPr>
              <a:t>30.0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A01D18D-DDA7-4BA3-B9B0-24DD35B1C186}"/>
              </a:ext>
            </a:extLst>
          </p:cNvPr>
          <p:cNvSpPr/>
          <p:nvPr/>
        </p:nvSpPr>
        <p:spPr>
          <a:xfrm>
            <a:off x="647350" y="3412728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>
                <a:solidFill>
                  <a:prstClr val="black"/>
                </a:solidFill>
                <a:latin typeface="Lucida Sans Unicode"/>
                <a:ea typeface="맑은 고딕" panose="020B0503020000020004" pitchFamily="50" charset="-127"/>
              </a:rPr>
              <a:t>실행결과</a:t>
            </a:r>
            <a:endParaRPr lang="en-US" altLang="ko-KR" dirty="0">
              <a:solidFill>
                <a:prstClr val="black"/>
              </a:solidFill>
              <a:latin typeface="Lucida Sans Unicode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380214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EE34966-D9D1-48CF-A9AF-6CAE9FAE5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EE53562-2D67-49B8-965A-AB5926F69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소스코드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544A92-D768-451D-9BB5-64C8489ACCE8}"/>
              </a:ext>
            </a:extLst>
          </p:cNvPr>
          <p:cNvSpPr txBox="1"/>
          <p:nvPr/>
        </p:nvSpPr>
        <p:spPr>
          <a:xfrm>
            <a:off x="980948" y="2183129"/>
            <a:ext cx="7209240" cy="3170099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직사각형의 둘레와 면적 구하기</a:t>
            </a:r>
            <a:endParaRPr lang="ko-KR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ko-KR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sz="2000" dirty="0">
                <a:solidFill>
                  <a:srgbClr val="001080"/>
                </a:solidFill>
                <a:latin typeface="Consolas" panose="020B0609020204030204" pitchFamily="49" charset="0"/>
              </a:rPr>
              <a:t>w</a:t>
            </a:r>
            <a:r>
              <a:rPr lang="ko-KR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2000" dirty="0">
                <a:solidFill>
                  <a:srgbClr val="267F99"/>
                </a:solidFill>
                <a:latin typeface="Consolas" panose="020B0609020204030204" pitchFamily="49" charset="0"/>
              </a:rPr>
              <a:t>float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795E26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사각형의 가로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: "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altLang="ko-KR" sz="2000" dirty="0">
                <a:solidFill>
                  <a:srgbClr val="001080"/>
                </a:solidFill>
                <a:latin typeface="Consolas" panose="020B0609020204030204" pitchFamily="49" charset="0"/>
              </a:rPr>
              <a:t>h</a:t>
            </a:r>
            <a:r>
              <a:rPr lang="ko-KR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2000" dirty="0">
                <a:solidFill>
                  <a:srgbClr val="267F99"/>
                </a:solidFill>
                <a:latin typeface="Consolas" panose="020B0609020204030204" pitchFamily="49" charset="0"/>
              </a:rPr>
              <a:t>float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795E26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사각형의 세로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: "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b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sz="2000" dirty="0">
                <a:solidFill>
                  <a:srgbClr val="001080"/>
                </a:solidFill>
                <a:latin typeface="Consolas" panose="020B0609020204030204" pitchFamily="49" charset="0"/>
              </a:rPr>
              <a:t>area</a:t>
            </a:r>
            <a:r>
              <a:rPr lang="ko-KR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2000" dirty="0">
                <a:solidFill>
                  <a:srgbClr val="001080"/>
                </a:solidFill>
                <a:latin typeface="Consolas" panose="020B0609020204030204" pitchFamily="49" charset="0"/>
              </a:rPr>
              <a:t>w</a:t>
            </a:r>
            <a:r>
              <a:rPr lang="ko-KR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altLang="ko-KR" sz="2000" dirty="0">
                <a:solidFill>
                  <a:srgbClr val="001080"/>
                </a:solidFill>
                <a:latin typeface="Consolas" panose="020B0609020204030204" pitchFamily="49" charset="0"/>
              </a:rPr>
              <a:t>h</a:t>
            </a:r>
            <a:endParaRPr lang="ko-KR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2000" dirty="0">
                <a:solidFill>
                  <a:srgbClr val="001080"/>
                </a:solidFill>
                <a:latin typeface="Consolas" panose="020B0609020204030204" pitchFamily="49" charset="0"/>
              </a:rPr>
              <a:t>perimeter</a:t>
            </a:r>
            <a:r>
              <a:rPr lang="ko-KR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= (</a:t>
            </a:r>
            <a:r>
              <a:rPr lang="en-US" altLang="ko-KR" sz="2000" dirty="0">
                <a:solidFill>
                  <a:srgbClr val="001080"/>
                </a:solidFill>
                <a:latin typeface="Consolas" panose="020B0609020204030204" pitchFamily="49" charset="0"/>
              </a:rPr>
              <a:t>w</a:t>
            </a:r>
            <a:r>
              <a:rPr lang="ko-KR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altLang="ko-KR" sz="2000" dirty="0">
                <a:solidFill>
                  <a:srgbClr val="001080"/>
                </a:solidFill>
                <a:latin typeface="Consolas" panose="020B0609020204030204" pitchFamily="49" charset="0"/>
              </a:rPr>
              <a:t>h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 * </a:t>
            </a:r>
            <a:r>
              <a:rPr lang="en-US" altLang="ko-KR" sz="2000" dirty="0">
                <a:solidFill>
                  <a:srgbClr val="098658"/>
                </a:solidFill>
                <a:latin typeface="Consolas" panose="020B0609020204030204" pitchFamily="49" charset="0"/>
              </a:rPr>
              <a:t>2.0</a:t>
            </a:r>
            <a:endParaRPr lang="ko-KR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ko-KR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sz="20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사각형의 넓이는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2000" dirty="0">
                <a:solidFill>
                  <a:srgbClr val="001080"/>
                </a:solidFill>
                <a:latin typeface="Consolas" panose="020B0609020204030204" pitchFamily="49" charset="0"/>
              </a:rPr>
              <a:t>area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20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사각형의 둘레는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2000" dirty="0">
                <a:solidFill>
                  <a:srgbClr val="001080"/>
                </a:solidFill>
                <a:latin typeface="Consolas" panose="020B0609020204030204" pitchFamily="49" charset="0"/>
              </a:rPr>
              <a:t>perimeter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A939FA0-0781-401A-BAC4-A9B2E08F5EA3}"/>
              </a:ext>
            </a:extLst>
          </p:cNvPr>
          <p:cNvSpPr/>
          <p:nvPr/>
        </p:nvSpPr>
        <p:spPr>
          <a:xfrm>
            <a:off x="805148" y="1934730"/>
            <a:ext cx="7560840" cy="3726517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494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4280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B425E84-4B10-480E-BB07-87E83F9851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대입 방향이 중요</a:t>
            </a:r>
            <a:r>
              <a:rPr lang="en-US" altLang="ko-KR" dirty="0"/>
              <a:t>( </a:t>
            </a:r>
            <a:r>
              <a:rPr lang="ko-KR" altLang="en-US" dirty="0"/>
              <a:t>오른쪽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>
                <a:sym typeface="Wingdings" panose="05000000000000000000" pitchFamily="2" charset="2"/>
              </a:rPr>
              <a:t>왼쪽 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반대로는 안됨</a:t>
            </a:r>
            <a:r>
              <a:rPr lang="en-US" altLang="ko-KR" dirty="0">
                <a:sym typeface="Wingdings" panose="05000000000000000000" pitchFamily="2" charset="2"/>
              </a:rPr>
              <a:t>!!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700092D-2F76-47D7-A4EE-2B3FB09AD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대입 연산자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E59F8E-DC8E-4D39-A10B-201B2543D888}"/>
              </a:ext>
            </a:extLst>
          </p:cNvPr>
          <p:cNvSpPr txBox="1"/>
          <p:nvPr/>
        </p:nvSpPr>
        <p:spPr>
          <a:xfrm>
            <a:off x="604408" y="2276872"/>
            <a:ext cx="7935183" cy="923330"/>
          </a:xfrm>
          <a:prstGeom prst="rect">
            <a:avLst/>
          </a:prstGeom>
          <a:solidFill>
            <a:srgbClr val="DDEE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&gt;&gt;&gt; x = 10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&gt;&gt;&gt; x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5EC4A1-B752-4A01-A18A-768C7C7FE696}"/>
              </a:ext>
            </a:extLst>
          </p:cNvPr>
          <p:cNvSpPr txBox="1"/>
          <p:nvPr/>
        </p:nvSpPr>
        <p:spPr>
          <a:xfrm>
            <a:off x="604407" y="4156800"/>
            <a:ext cx="7935183" cy="1754326"/>
          </a:xfrm>
          <a:prstGeom prst="rect">
            <a:avLst/>
          </a:prstGeom>
          <a:solidFill>
            <a:srgbClr val="DDEE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&gt;&gt;&gt; 10 = x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File "&lt;stdin&gt;", line 1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10 = x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^^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SyntaxError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: cannot assign to literal here. Maybe you meant '==' instead of '='?</a:t>
            </a:r>
          </a:p>
        </p:txBody>
      </p:sp>
    </p:spTree>
    <p:extLst>
      <p:ext uri="{BB962C8B-B14F-4D97-AF65-F5344CB8AC3E}">
        <p14:creationId xmlns:p14="http://schemas.microsoft.com/office/powerpoint/2010/main" val="1970744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D02DEEF-FA30-4241-A5E4-C676D1A26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다중 할당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동시 할당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E6FB58F-1D56-4A1E-ACF1-2A0924649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대입 연산자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8F21DD-16C0-4CFB-A495-C0EF66AC8663}"/>
              </a:ext>
            </a:extLst>
          </p:cNvPr>
          <p:cNvSpPr txBox="1"/>
          <p:nvPr/>
        </p:nvSpPr>
        <p:spPr>
          <a:xfrm>
            <a:off x="604408" y="2060848"/>
            <a:ext cx="7935183" cy="923330"/>
          </a:xfrm>
          <a:prstGeom prst="rect">
            <a:avLst/>
          </a:prstGeom>
          <a:solidFill>
            <a:srgbClr val="DDEE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s-E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&gt;&gt;&gt; x = y = 100</a:t>
            </a:r>
          </a:p>
          <a:p>
            <a:r>
              <a:rPr lang="es-E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&gt;&gt;&gt; x, y</a:t>
            </a:r>
          </a:p>
          <a:p>
            <a:r>
              <a:rPr lang="es-E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(100, 100)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CACB09-0A51-42CF-B4EF-76BE4A564B29}"/>
              </a:ext>
            </a:extLst>
          </p:cNvPr>
          <p:cNvSpPr txBox="1"/>
          <p:nvPr/>
        </p:nvSpPr>
        <p:spPr>
          <a:xfrm>
            <a:off x="604408" y="4149080"/>
            <a:ext cx="7935183" cy="923330"/>
          </a:xfrm>
          <a:prstGeom prst="rect">
            <a:avLst/>
          </a:prstGeom>
          <a:solidFill>
            <a:srgbClr val="DDEE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pt-B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&gt;&gt;&gt; n1, n2 = 100, 200</a:t>
            </a:r>
          </a:p>
          <a:p>
            <a:r>
              <a:rPr lang="pt-B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&gt;&gt;&gt; n1, n2</a:t>
            </a:r>
          </a:p>
          <a:p>
            <a:r>
              <a:rPr lang="pt-B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(100, 200)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1777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099161F7-7192-4F30-94F3-3FBA686C3A31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827584" y="1677968"/>
          <a:ext cx="7355160" cy="3502064"/>
        </p:xfrm>
        <a:graphic>
          <a:graphicData uri="http://schemas.openxmlformats.org/drawingml/2006/table">
            <a:tbl>
              <a:tblPr/>
              <a:tblGrid>
                <a:gridCol w="855519">
                  <a:extLst>
                    <a:ext uri="{9D8B030D-6E8A-4147-A177-3AD203B41FA5}">
                      <a16:colId xmlns:a16="http://schemas.microsoft.com/office/drawing/2014/main" val="3344651926"/>
                    </a:ext>
                  </a:extLst>
                </a:gridCol>
                <a:gridCol w="2539201">
                  <a:extLst>
                    <a:ext uri="{9D8B030D-6E8A-4147-A177-3AD203B41FA5}">
                      <a16:colId xmlns:a16="http://schemas.microsoft.com/office/drawing/2014/main" val="3484068722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1143942224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4282493141"/>
                    </a:ext>
                  </a:extLst>
                </a:gridCol>
              </a:tblGrid>
              <a:tr h="37386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연산자</a:t>
                      </a:r>
                    </a:p>
                  </a:txBody>
                  <a:tcPr marL="91423" marR="91423" marT="45712" marB="45712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의미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23" marR="91423" marT="45712" marB="45712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사용 예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23" marR="91423" marT="45712" marB="45712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결과 값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23" marR="91423" marT="45712" marB="45712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0303183"/>
                  </a:ext>
                </a:extLst>
              </a:tr>
              <a:tr h="440824">
                <a:tc>
                  <a:txBody>
                    <a:bodyPr/>
                    <a:lstStyle/>
                    <a:p>
                      <a:pPr marL="12700" marR="0" indent="0" algn="ctr" fontAlgn="base" latinLnBrk="0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+</a:t>
                      </a:r>
                    </a:p>
                  </a:txBody>
                  <a:tcPr marL="91423" marR="91423" marT="45712" marB="45712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" marR="0" indent="90170" algn="just" fontAlgn="base" latinLnBrk="1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덧셈</a:t>
                      </a:r>
                    </a:p>
                  </a:txBody>
                  <a:tcPr marL="91423" marR="91423" marT="45712" marB="45712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" marR="0" indent="0" algn="ctr" fontAlgn="base" latinLnBrk="0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 + 8</a:t>
                      </a:r>
                    </a:p>
                  </a:txBody>
                  <a:tcPr marL="91423" marR="91423" marT="45712" marB="45712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" marR="0" indent="80010" algn="ctr" fontAlgn="base" latinLnBrk="1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23" marR="91423" marT="45712" marB="45712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4302800"/>
                  </a:ext>
                </a:extLst>
              </a:tr>
              <a:tr h="440824">
                <a:tc>
                  <a:txBody>
                    <a:bodyPr/>
                    <a:lstStyle/>
                    <a:p>
                      <a:pPr marL="12700" marR="0" indent="0" algn="ctr" fontAlgn="base" latinLnBrk="0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91423" marR="91423" marT="45712" marB="45712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" marR="0" indent="90170" algn="just" fontAlgn="base" latinLnBrk="1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뺄셈</a:t>
                      </a:r>
                    </a:p>
                  </a:txBody>
                  <a:tcPr marL="91423" marR="91423" marT="45712" marB="45712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" marR="0" indent="0" algn="ctr" fontAlgn="base" latinLnBrk="0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5 - 3</a:t>
                      </a:r>
                    </a:p>
                  </a:txBody>
                  <a:tcPr marL="91423" marR="91423" marT="45712" marB="45712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" marR="0" indent="80010" algn="ctr" fontAlgn="base" latinLnBrk="1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23" marR="91423" marT="45712" marB="45712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4071429"/>
                  </a:ext>
                </a:extLst>
              </a:tr>
              <a:tr h="440824">
                <a:tc>
                  <a:txBody>
                    <a:bodyPr/>
                    <a:lstStyle/>
                    <a:p>
                      <a:pPr marL="12700" marR="0" indent="0" algn="ctr" fontAlgn="base" latinLnBrk="0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</a:p>
                  </a:txBody>
                  <a:tcPr marL="91423" marR="91423" marT="45712" marB="45712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" marR="0" indent="90170" algn="just" fontAlgn="base" latinLnBrk="1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곱셈</a:t>
                      </a:r>
                    </a:p>
                  </a:txBody>
                  <a:tcPr marL="91423" marR="91423" marT="45712" marB="45712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" marR="0" indent="0" algn="ctr" fontAlgn="base" latinLnBrk="0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 * 7</a:t>
                      </a:r>
                    </a:p>
                  </a:txBody>
                  <a:tcPr marL="91423" marR="91423" marT="45712" marB="45712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" marR="0" indent="80010" algn="ctr" fontAlgn="base" latinLnBrk="1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35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23" marR="91423" marT="45712" marB="45712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6757740"/>
                  </a:ext>
                </a:extLst>
              </a:tr>
              <a:tr h="440824">
                <a:tc>
                  <a:txBody>
                    <a:bodyPr/>
                    <a:lstStyle/>
                    <a:p>
                      <a:pPr marL="12700" marR="0" indent="0" algn="ctr" fontAlgn="base" latinLnBrk="0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</a:p>
                  </a:txBody>
                  <a:tcPr marL="91423" marR="91423" marT="45712" marB="45712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" marR="0" indent="90170" algn="just" fontAlgn="base" latinLnBrk="1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나눗셈</a:t>
                      </a:r>
                    </a:p>
                  </a:txBody>
                  <a:tcPr marL="91423" marR="91423" marT="45712" marB="45712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" marR="0" indent="0" algn="ctr" fontAlgn="base" latinLnBrk="0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 / 4</a:t>
                      </a:r>
                    </a:p>
                  </a:txBody>
                  <a:tcPr marL="91423" marR="91423" marT="45712" marB="45712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" marR="0" indent="80010" algn="ctr" fontAlgn="base" latinLnBrk="1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1.75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23" marR="91423" marT="45712" marB="45712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0236843"/>
                  </a:ext>
                </a:extLst>
              </a:tr>
              <a:tr h="483259">
                <a:tc>
                  <a:txBody>
                    <a:bodyPr/>
                    <a:lstStyle/>
                    <a:p>
                      <a:pPr marL="12700" marR="0" indent="0" algn="ctr" fontAlgn="base" latinLnBrk="0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//</a:t>
                      </a:r>
                    </a:p>
                  </a:txBody>
                  <a:tcPr marL="91423" marR="91423" marT="45712" marB="45712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" marR="0" indent="90170" algn="just" fontAlgn="base" latinLnBrk="1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버림 나눗셈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몫만 구함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23" marR="91423" marT="45712" marB="45712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" marR="0" indent="0" algn="ctr" fontAlgn="base" latinLnBrk="0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 // 4</a:t>
                      </a:r>
                    </a:p>
                  </a:txBody>
                  <a:tcPr marL="91423" marR="91423" marT="45712" marB="45712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" marR="0" indent="80010" algn="ctr" fontAlgn="base" latinLnBrk="1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23" marR="91423" marT="45712" marB="45712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3052250"/>
                  </a:ext>
                </a:extLst>
              </a:tr>
              <a:tr h="440824">
                <a:tc>
                  <a:txBody>
                    <a:bodyPr/>
                    <a:lstStyle/>
                    <a:p>
                      <a:pPr marL="12700" marR="0" indent="0" algn="ctr" fontAlgn="base" latinLnBrk="0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%</a:t>
                      </a:r>
                    </a:p>
                  </a:txBody>
                  <a:tcPr marL="91423" marR="91423" marT="45712" marB="45712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" marR="0" indent="90170" algn="just" fontAlgn="base" latinLnBrk="1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나머지</a:t>
                      </a:r>
                    </a:p>
                  </a:txBody>
                  <a:tcPr marL="91423" marR="91423" marT="45712" marB="45712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" marR="0" indent="0" algn="ctr" fontAlgn="base" latinLnBrk="0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7 % 4</a:t>
                      </a:r>
                    </a:p>
                  </a:txBody>
                  <a:tcPr marL="91423" marR="91423" marT="45712" marB="45712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" marR="0" indent="80010" algn="ctr" fontAlgn="base" latinLnBrk="1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23" marR="91423" marT="45712" marB="45712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284627"/>
                  </a:ext>
                </a:extLst>
              </a:tr>
              <a:tr h="440824">
                <a:tc>
                  <a:txBody>
                    <a:bodyPr/>
                    <a:lstStyle/>
                    <a:p>
                      <a:pPr marL="12700" marR="0" indent="0" algn="ctr" fontAlgn="base" latinLnBrk="0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**</a:t>
                      </a:r>
                    </a:p>
                  </a:txBody>
                  <a:tcPr marL="91423" marR="91423" marT="45712" marB="45712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" marR="0" indent="90170" algn="just" fontAlgn="base" latinLnBrk="1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거듭제곱</a:t>
                      </a:r>
                    </a:p>
                  </a:txBody>
                  <a:tcPr marL="91423" marR="91423" marT="45712" marB="45712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" marR="0" indent="0" algn="ctr" fontAlgn="base" latinLnBrk="0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 ** 2</a:t>
                      </a:r>
                    </a:p>
                  </a:txBody>
                  <a:tcPr marL="91423" marR="91423" marT="45712" marB="45712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" marR="0" indent="80010" algn="ctr" fontAlgn="base" latinLnBrk="1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23" marR="91423" marT="45712" marB="45712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1615589"/>
                  </a:ext>
                </a:extLst>
              </a:tr>
            </a:tbl>
          </a:graphicData>
        </a:graphic>
      </p:graphicFrame>
      <p:sp>
        <p:nvSpPr>
          <p:cNvPr id="3" name="제목 2">
            <a:extLst>
              <a:ext uri="{FF2B5EF4-FFF2-40B4-BE49-F238E27FC236}">
                <a16:creationId xmlns:a16="http://schemas.microsoft.com/office/drawing/2014/main" id="{D1D0535C-7A6F-4302-866F-F1E9D7B55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산술 연산자</a:t>
            </a:r>
          </a:p>
        </p:txBody>
      </p:sp>
    </p:spTree>
    <p:extLst>
      <p:ext uri="{BB962C8B-B14F-4D97-AF65-F5344CB8AC3E}">
        <p14:creationId xmlns:p14="http://schemas.microsoft.com/office/powerpoint/2010/main" val="1971301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FF6CE2A-2DF7-44AC-8F96-504130621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덧셈</a:t>
            </a:r>
            <a:r>
              <a:rPr lang="en-US" altLang="ko-KR" dirty="0"/>
              <a:t>, </a:t>
            </a:r>
            <a:r>
              <a:rPr lang="ko-KR" altLang="en-US" dirty="0"/>
              <a:t>뺄셈</a:t>
            </a:r>
            <a:r>
              <a:rPr lang="en-US" altLang="ko-KR" dirty="0"/>
              <a:t>, </a:t>
            </a:r>
            <a:r>
              <a:rPr lang="ko-KR" altLang="en-US" dirty="0" err="1"/>
              <a:t>곱셉은</a:t>
            </a:r>
            <a:r>
              <a:rPr lang="ko-KR" altLang="en-US" dirty="0"/>
              <a:t> 어렵지않게 결과 이해됨</a:t>
            </a:r>
            <a:endParaRPr lang="en-US" altLang="ko-KR" dirty="0"/>
          </a:p>
          <a:p>
            <a:pPr lvl="1"/>
            <a:r>
              <a:rPr lang="ko-KR" altLang="en-US" dirty="0"/>
              <a:t>다른 프로그래밍 언어들과 동일한 결과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AA21ABB-E35F-4579-ACF9-800E5D195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산술 연산자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46E655-2B3A-4717-A024-A2D89635E3BA}"/>
              </a:ext>
            </a:extLst>
          </p:cNvPr>
          <p:cNvSpPr txBox="1"/>
          <p:nvPr/>
        </p:nvSpPr>
        <p:spPr>
          <a:xfrm>
            <a:off x="856962" y="2852936"/>
            <a:ext cx="7430076" cy="1754326"/>
          </a:xfrm>
          <a:prstGeom prst="rect">
            <a:avLst/>
          </a:prstGeom>
          <a:solidFill>
            <a:srgbClr val="DDEE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pt-B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&gt;&gt;&gt; 1 + 2</a:t>
            </a:r>
          </a:p>
          <a:p>
            <a:r>
              <a:rPr lang="pt-B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pt-B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&gt;&gt;&gt; 2 - 3</a:t>
            </a:r>
          </a:p>
          <a:p>
            <a:r>
              <a:rPr lang="pt-B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-1</a:t>
            </a:r>
          </a:p>
          <a:p>
            <a:r>
              <a:rPr lang="pt-B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&gt;&gt;&gt; 3 * 4</a:t>
            </a:r>
          </a:p>
          <a:p>
            <a:r>
              <a:rPr lang="pt-B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2521220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>
        <a:noFill/>
        <a:ln w="38100" cmpd="sng">
          <a:solidFill>
            <a:srgbClr val="00B050"/>
          </a:solidFill>
          <a:prstDash val="sysDot"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28748</TotalTime>
  <Words>2636</Words>
  <Application>Microsoft Office PowerPoint</Application>
  <PresentationFormat>화면 슬라이드 쇼(4:3)</PresentationFormat>
  <Paragraphs>671</Paragraphs>
  <Slides>59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59</vt:i4>
      </vt:variant>
    </vt:vector>
  </HeadingPairs>
  <TitlesOfParts>
    <vt:vector size="74" baseType="lpstr">
      <vt:lpstr>Open Sans</vt:lpstr>
      <vt:lpstr>굴림체</vt:lpstr>
      <vt:lpstr>맑은 고딕</vt:lpstr>
      <vt:lpstr>함초롬바탕</vt:lpstr>
      <vt:lpstr>Arial</vt:lpstr>
      <vt:lpstr>Calibri</vt:lpstr>
      <vt:lpstr>Calibri Light</vt:lpstr>
      <vt:lpstr>Consolas</vt:lpstr>
      <vt:lpstr>Lucida Sans Unicode</vt:lpstr>
      <vt:lpstr>Verdana</vt:lpstr>
      <vt:lpstr>Wingdings</vt:lpstr>
      <vt:lpstr>Wingdings 2</vt:lpstr>
      <vt:lpstr>Wingdings 3</vt:lpstr>
      <vt:lpstr>광장</vt:lpstr>
      <vt:lpstr>Office 테마</vt:lpstr>
      <vt:lpstr>컴퓨팅사고와 SW코딩</vt:lpstr>
      <vt:lpstr>예제 실습 진행하면서</vt:lpstr>
      <vt:lpstr>다양한 연산자의 활용</vt:lpstr>
      <vt:lpstr>연산자, 피연산자</vt:lpstr>
      <vt:lpstr>대입 연산자</vt:lpstr>
      <vt:lpstr>대입 연산자</vt:lpstr>
      <vt:lpstr>대입 연산자</vt:lpstr>
      <vt:lpstr>산술 연산자</vt:lpstr>
      <vt:lpstr>산술 연산자</vt:lpstr>
      <vt:lpstr>산술 연산자</vt:lpstr>
      <vt:lpstr>산술 연산자</vt:lpstr>
      <vt:lpstr>산술 연산자</vt:lpstr>
      <vt:lpstr>산술 연산자</vt:lpstr>
      <vt:lpstr>산술 연산자</vt:lpstr>
      <vt:lpstr>산술 연산자</vt:lpstr>
      <vt:lpstr>실수의 표현방식</vt:lpstr>
      <vt:lpstr>실수의 표현방식</vt:lpstr>
      <vt:lpstr>&lt;실습&gt;</vt:lpstr>
      <vt:lpstr>소스코드</vt:lpstr>
      <vt:lpstr>&lt;실습&gt;</vt:lpstr>
      <vt:lpstr>소스코드</vt:lpstr>
      <vt:lpstr>&lt;실습&gt;</vt:lpstr>
      <vt:lpstr>소스코드</vt:lpstr>
      <vt:lpstr>&lt;실습&gt;</vt:lpstr>
      <vt:lpstr>소스코드</vt:lpstr>
      <vt:lpstr>&lt;실습&gt;</vt:lpstr>
      <vt:lpstr>소스코드</vt:lpstr>
      <vt:lpstr>&lt;실습&gt;</vt:lpstr>
      <vt:lpstr>소스코드</vt:lpstr>
      <vt:lpstr>&lt;실습&gt;</vt:lpstr>
      <vt:lpstr>소스코드</vt:lpstr>
      <vt:lpstr>복합대입 연산자</vt:lpstr>
      <vt:lpstr>복합대입 연산자</vt:lpstr>
      <vt:lpstr>복합대입 연산자</vt:lpstr>
      <vt:lpstr>관계 연산자</vt:lpstr>
      <vt:lpstr>관계 연산자</vt:lpstr>
      <vt:lpstr>관계 연산자</vt:lpstr>
      <vt:lpstr>논리 연산자</vt:lpstr>
      <vt:lpstr>논리 연산자</vt:lpstr>
      <vt:lpstr>논리 연산자</vt:lpstr>
      <vt:lpstr>논리 연산자</vt:lpstr>
      <vt:lpstr>&lt;실습&gt;</vt:lpstr>
      <vt:lpstr>소스코드</vt:lpstr>
      <vt:lpstr>비트 연산자</vt:lpstr>
      <vt:lpstr>비트 연산자</vt:lpstr>
      <vt:lpstr>비트 연산자</vt:lpstr>
      <vt:lpstr>비트 연산자</vt:lpstr>
      <vt:lpstr>비트 연산자</vt:lpstr>
      <vt:lpstr>연산자의 우선순위</vt:lpstr>
      <vt:lpstr>연산자의 우선순위</vt:lpstr>
      <vt:lpstr>연산자의 우선순위</vt:lpstr>
      <vt:lpstr>연산자의 우선순위</vt:lpstr>
      <vt:lpstr>&lt;실습&gt;</vt:lpstr>
      <vt:lpstr>소스코드</vt:lpstr>
      <vt:lpstr>&lt;실습&gt;</vt:lpstr>
      <vt:lpstr>소스코드</vt:lpstr>
      <vt:lpstr>&lt;실습&gt;</vt:lpstr>
      <vt:lpstr>소스코드</vt:lpstr>
      <vt:lpstr>PowerPoint 프레젠테이션</vt:lpstr>
    </vt:vector>
  </TitlesOfParts>
  <Company>korea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korea</dc:creator>
  <cp:lastModifiedBy>Min Woo Choi</cp:lastModifiedBy>
  <cp:revision>719</cp:revision>
  <cp:lastPrinted>2012-08-28T03:39:37Z</cp:lastPrinted>
  <dcterms:created xsi:type="dcterms:W3CDTF">2012-03-04T03:38:42Z</dcterms:created>
  <dcterms:modified xsi:type="dcterms:W3CDTF">2022-01-21T10:17:28Z</dcterms:modified>
</cp:coreProperties>
</file>