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63"/>
  </p:notesMasterIdLst>
  <p:handoutMasterIdLst>
    <p:handoutMasterId r:id="rId64"/>
  </p:handoutMasterIdLst>
  <p:sldIdLst>
    <p:sldId id="256" r:id="rId3"/>
    <p:sldId id="1559" r:id="rId4"/>
    <p:sldId id="258" r:id="rId5"/>
    <p:sldId id="1681" r:id="rId6"/>
    <p:sldId id="1682" r:id="rId7"/>
    <p:sldId id="1705" r:id="rId8"/>
    <p:sldId id="1684" r:id="rId9"/>
    <p:sldId id="1480" r:id="rId10"/>
    <p:sldId id="1696" r:id="rId11"/>
    <p:sldId id="1489" r:id="rId12"/>
    <p:sldId id="1685" r:id="rId13"/>
    <p:sldId id="1686" r:id="rId14"/>
    <p:sldId id="1687" r:id="rId15"/>
    <p:sldId id="1689" r:id="rId16"/>
    <p:sldId id="1697" r:id="rId17"/>
    <p:sldId id="1698" r:id="rId18"/>
    <p:sldId id="1699" r:id="rId19"/>
    <p:sldId id="1704" r:id="rId20"/>
    <p:sldId id="1703" r:id="rId21"/>
    <p:sldId id="1700" r:id="rId22"/>
    <p:sldId id="1701" r:id="rId23"/>
    <p:sldId id="1706" r:id="rId24"/>
    <p:sldId id="1707" r:id="rId25"/>
    <p:sldId id="1709" r:id="rId26"/>
    <p:sldId id="1710" r:id="rId27"/>
    <p:sldId id="1711" r:id="rId28"/>
    <p:sldId id="1712" r:id="rId29"/>
    <p:sldId id="1713" r:id="rId30"/>
    <p:sldId id="1714" r:id="rId31"/>
    <p:sldId id="1716" r:id="rId32"/>
    <p:sldId id="1717" r:id="rId33"/>
    <p:sldId id="1708" r:id="rId34"/>
    <p:sldId id="1715" r:id="rId35"/>
    <p:sldId id="1718" r:id="rId36"/>
    <p:sldId id="1723" r:id="rId37"/>
    <p:sldId id="1724" r:id="rId38"/>
    <p:sldId id="1725" r:id="rId39"/>
    <p:sldId id="1726" r:id="rId40"/>
    <p:sldId id="1727" r:id="rId41"/>
    <p:sldId id="1728" r:id="rId42"/>
    <p:sldId id="1729" r:id="rId43"/>
    <p:sldId id="1731" r:id="rId44"/>
    <p:sldId id="1722" r:id="rId45"/>
    <p:sldId id="1690" r:id="rId46"/>
    <p:sldId id="1730" r:id="rId47"/>
    <p:sldId id="1732" r:id="rId48"/>
    <p:sldId id="1719" r:id="rId49"/>
    <p:sldId id="1733" r:id="rId50"/>
    <p:sldId id="1734" r:id="rId51"/>
    <p:sldId id="1735" r:id="rId52"/>
    <p:sldId id="1736" r:id="rId53"/>
    <p:sldId id="1737" r:id="rId54"/>
    <p:sldId id="1738" r:id="rId55"/>
    <p:sldId id="1739" r:id="rId56"/>
    <p:sldId id="1740" r:id="rId57"/>
    <p:sldId id="1721" r:id="rId58"/>
    <p:sldId id="1691" r:id="rId59"/>
    <p:sldId id="1742" r:id="rId60"/>
    <p:sldId id="1743" r:id="rId61"/>
    <p:sldId id="260" r:id="rId62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orient="horz" pos="91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CC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26" autoAdjust="0"/>
    <p:restoredTop sz="94504" autoAdjust="0"/>
  </p:normalViewPr>
  <p:slideViewPr>
    <p:cSldViewPr>
      <p:cViewPr varScale="1">
        <p:scale>
          <a:sx n="125" d="100"/>
          <a:sy n="125" d="100"/>
        </p:scale>
        <p:origin x="102" y="246"/>
      </p:cViewPr>
      <p:guideLst>
        <p:guide orient="horz" pos="981"/>
        <p:guide orient="horz" pos="9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6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8827D7F-7BEC-4DE7-8F81-513A33DBE8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B5AF5C-4370-498A-8349-4C31E4447C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F43F5-23A6-4AA6-B4F6-B14D2822D97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616C2F-C31E-462E-911B-F82069F319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DCC700-BA3E-4F8A-ABB4-5F2DC9B52D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88BE5-A7F8-4240-B2F6-231E71C5E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98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FE5D638-838C-4871-B4F7-0053A62A0D0A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D8AD2F6-256C-4214-86F8-79EA875AA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0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AD2F6-256C-4214-86F8-79EA875AA618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4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9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19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0AC22-ECAB-4FC4-A6BF-C3A1822B7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575"/>
            <a:ext cx="9144000" cy="4705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6323"/>
            <a:ext cx="9144000" cy="100604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91141"/>
            <a:ext cx="9143999" cy="7581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F4DCA-2AE0-4AD7-B6DB-BEA803B8E2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2354" y="4638461"/>
            <a:ext cx="5017168" cy="75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316FB-6F3D-49BD-A170-88CF85441C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56189C-8E19-4DD6-9A74-DBE52DF518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7130" y="6215973"/>
            <a:ext cx="7477334" cy="3641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5D87E-F4EA-48F0-B34E-8B6C46BF0F7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4473" y="6215974"/>
            <a:ext cx="808315" cy="3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96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864" y="867785"/>
            <a:ext cx="6423036" cy="51278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800" b="1" smtClean="0"/>
            </a:lvl1pPr>
            <a:lvl2pPr>
              <a:defRPr lang="ko-KR" altLang="en-US" sz="1600" smtClean="0"/>
            </a:lvl2pPr>
            <a:lvl3pPr>
              <a:defRPr lang="ko-KR" altLang="en-US" sz="1400" smtClean="0"/>
            </a:lvl3pPr>
            <a:lvl4pPr>
              <a:defRPr lang="ko-KR" altLang="en-US" sz="1200" smtClean="0"/>
            </a:lvl4pPr>
            <a:lvl5pPr>
              <a:defRPr lang="en-US" sz="1200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FF97B-0C32-46F5-B732-A595FCE4E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2"/>
            <a:ext cx="196327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2F10B9-308E-4F5E-B916-F8879BED3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0540" y="987426"/>
            <a:ext cx="75406" cy="5008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9DE78-54A8-4536-A428-FF26A2B059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485" y="718483"/>
            <a:ext cx="1586494" cy="293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35F1CB-C874-4340-8833-E566724F69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57584" y="127765"/>
            <a:ext cx="1111315" cy="50514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21AAAB-77A8-424C-BB31-E4C17CD06F92}"/>
              </a:ext>
            </a:extLst>
          </p:cNvPr>
          <p:cNvGrpSpPr/>
          <p:nvPr userDrawn="1"/>
        </p:nvGrpSpPr>
        <p:grpSpPr>
          <a:xfrm>
            <a:off x="2445864" y="711200"/>
            <a:ext cx="6423035" cy="5486400"/>
            <a:chOff x="2685143" y="711200"/>
            <a:chExt cx="9114971" cy="54864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A64809-E54A-4E4B-8CA9-503453A9BDFC}"/>
                </a:ext>
              </a:extLst>
            </p:cNvPr>
            <p:cNvCxnSpPr/>
            <p:nvPr userDrawn="1"/>
          </p:nvCxnSpPr>
          <p:spPr>
            <a:xfrm>
              <a:off x="2685143" y="7112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F4F5B32-D888-480F-B127-31919566AF82}"/>
                </a:ext>
              </a:extLst>
            </p:cNvPr>
            <p:cNvCxnSpPr/>
            <p:nvPr userDrawn="1"/>
          </p:nvCxnSpPr>
          <p:spPr>
            <a:xfrm>
              <a:off x="2685143" y="61976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71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78456A-F68A-44F2-AC12-1E7914A9C1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311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15A1F-2FB6-4A29-BF8B-07F9127680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1216" y="2246813"/>
            <a:ext cx="4968107" cy="74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E73EB-B2E6-4210-8DD0-240C6D57A3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0705" y="136524"/>
            <a:ext cx="876004" cy="39818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0592C52-D91E-4E25-942B-ABF84B4BD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525" y="2585080"/>
            <a:ext cx="6155079" cy="758196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965BB1A-8819-4A43-8939-028E222251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44775" y="3438525"/>
            <a:ext cx="56788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1-1. </a:t>
            </a:r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20175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E4E1D5-22E2-420D-A990-2DC38D83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2700"/>
            <a:ext cx="9144000" cy="68942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2412752-31DE-42EC-98E8-28F15B91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24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24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200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15611-2037-4932-A3AB-E79B7BB07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2800" y="115111"/>
            <a:ext cx="1027376" cy="45920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BF454AE-B2F0-4DCB-BEA2-274B305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97387"/>
            <a:ext cx="7803144" cy="61381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DF6794-403C-44F7-96AD-89E8D6B220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80157" y="6538399"/>
            <a:ext cx="573368" cy="211784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0D5017F-A3AD-49F9-933A-6042945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2938" y="6488958"/>
            <a:ext cx="475849" cy="30068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0E3E47B-18CA-4D6B-B6F6-D68BEDC2F4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594DFD-B4BA-4AB2-B040-49377E66154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8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77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F06DB9-52F1-4031-B4BD-E6592711FF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8721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063A549-FB3D-4DB5-9BAC-5B8F0E993151}"/>
              </a:ext>
            </a:extLst>
          </p:cNvPr>
          <p:cNvGrpSpPr/>
          <p:nvPr userDrawn="1"/>
        </p:nvGrpSpPr>
        <p:grpSpPr>
          <a:xfrm>
            <a:off x="2427388" y="3144851"/>
            <a:ext cx="4333219" cy="1059453"/>
            <a:chOff x="3035310" y="2819400"/>
            <a:chExt cx="5928068" cy="15917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C99C3E-5F10-4C75-8498-90AE08A063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28622" y="2819400"/>
              <a:ext cx="5734756" cy="1219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E46600-B800-41F9-870F-90488D5FBD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35310" y="4275667"/>
              <a:ext cx="5802486" cy="13546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2BE2080-A3DE-4F8E-BD3A-90D581463C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7336CA-FD6A-48FB-A282-47BCED03FBD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80566" y="5948580"/>
            <a:ext cx="7477334" cy="3641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EF8D4-67D9-4763-80BF-2E2D254D758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7909" y="5948581"/>
            <a:ext cx="808315" cy="3641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2190D-E307-42E0-9FFA-CA4A829E18D3}"/>
              </a:ext>
            </a:extLst>
          </p:cNvPr>
          <p:cNvSpPr/>
          <p:nvPr userDrawn="1"/>
        </p:nvSpPr>
        <p:spPr>
          <a:xfrm>
            <a:off x="1702460" y="4809874"/>
            <a:ext cx="5723392" cy="72725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본 과제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결과물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는 교육부와 한국연구재단의 재원으로 지원을 받아 수행된 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디지털신기술인재양성 혁신공유대학사업의 연구결과입니다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5022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BB06-4BBC-4805-ABA0-8D2CFD24F84A}" type="datetime1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41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2BDD-1DC6-4F5F-AAB5-615F03D86C7B}" type="datetime1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79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24A1-D0FB-4EE1-91D6-CCF9B70DA34A}" type="datetime1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1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98F4EB-0DD9-4282-AFF2-A56CF4B742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0157" y="6538399"/>
            <a:ext cx="573368" cy="21178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D7DCE8-E371-4428-B5C8-D12EC56F28D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8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6E59623-D4D1-4865-A1EE-D25EE294B6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2700"/>
            <a:ext cx="9144000" cy="12468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F221FD-AC0E-4696-83C6-ECB3E08A3A7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9964" y="36476"/>
            <a:ext cx="1027376" cy="459206"/>
          </a:xfrm>
          <a:prstGeom prst="rect">
            <a:avLst/>
          </a:prstGeom>
        </p:spPr>
      </p:pic>
      <p:sp>
        <p:nvSpPr>
          <p:cNvPr id="13" name="제목 6">
            <a:extLst>
              <a:ext uri="{FF2B5EF4-FFF2-40B4-BE49-F238E27FC236}">
                <a16:creationId xmlns:a16="http://schemas.microsoft.com/office/drawing/2014/main" id="{82C94F7A-C6E3-40AC-9B37-95F6C3C4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138ED55B-DFC1-4FA0-A363-8AD05D248A88}"/>
              </a:ext>
            </a:extLst>
          </p:cNvPr>
          <p:cNvSpPr txBox="1">
            <a:spLocks/>
          </p:cNvSpPr>
          <p:nvPr userDrawn="1"/>
        </p:nvSpPr>
        <p:spPr>
          <a:xfrm>
            <a:off x="8662938" y="6488958"/>
            <a:ext cx="475849" cy="30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3E47B-18CA-4D6B-B6F6-D68BEDC2F4E9}" type="slidenum">
              <a:rPr lang="ko-KR" altLang="en-US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ko-KR" alt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2965-9837-4946-AF32-282D8ED5FAB7}" type="datetime1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4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8A7-4E05-4131-ADDC-473DC66237CD}" type="datetime1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A5A-7092-4069-AD39-1C867902EF12}" type="datetime1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8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1A4073B-FD97-46CE-8F83-F994520B4C87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6BD0333B-3DE1-4047-9056-8989378AD8D7}"/>
              </a:ext>
            </a:extLst>
          </p:cNvPr>
          <p:cNvSpPr txBox="1">
            <a:spLocks/>
          </p:cNvSpPr>
          <p:nvPr userDrawn="1"/>
        </p:nvSpPr>
        <p:spPr>
          <a:xfrm>
            <a:off x="8662938" y="6488958"/>
            <a:ext cx="475849" cy="30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3E47B-18CA-4D6B-B6F6-D68BEDC2F4E9}" type="slidenum">
              <a:rPr lang="ko-KR" altLang="en-US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ko-KR" alt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lang="en-US" altLang="en-US" sz="4200" b="1" kern="1200" dirty="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n-lt"/>
          <a:ea typeface="+mn-ea"/>
          <a:cs typeface="+mn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DA9D-98AC-4339-97CD-9F1AA18E0633}" type="datetime1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7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9A0C-F13B-4BA4-980D-95111BDF4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909" y="3429000"/>
            <a:ext cx="7888180" cy="1006045"/>
          </a:xfrm>
        </p:spPr>
        <p:txBody>
          <a:bodyPr/>
          <a:lstStyle/>
          <a:p>
            <a:pPr algn="ctr"/>
            <a:r>
              <a:rPr lang="ko-KR" altLang="en-US" dirty="0">
                <a:sym typeface="Wingdings" panose="05000000000000000000" pitchFamily="2" charset="2"/>
              </a:rPr>
              <a:t>컴퓨팅사고와 </a:t>
            </a:r>
            <a:r>
              <a:rPr lang="en-US" altLang="ko-KR" dirty="0">
                <a:sym typeface="Wingdings" panose="05000000000000000000" pitchFamily="2" charset="2"/>
              </a:rPr>
              <a:t>SW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20448-99F5-4F18-B514-F1473C346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891141"/>
            <a:ext cx="9143999" cy="758106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latin typeface="+mn-ea"/>
              </a:rPr>
              <a:t>조건문의 다양한 형태</a:t>
            </a:r>
          </a:p>
        </p:txBody>
      </p:sp>
    </p:spTree>
    <p:extLst>
      <p:ext uri="{BB962C8B-B14F-4D97-AF65-F5344CB8AC3E}">
        <p14:creationId xmlns:p14="http://schemas.microsoft.com/office/powerpoint/2010/main" val="14256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8CD74C-2536-4E86-A5A6-5D3070CC0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들여쓰기 방법 </a:t>
            </a:r>
            <a:endParaRPr lang="en-US" altLang="ko-KR" dirty="0"/>
          </a:p>
          <a:p>
            <a:pPr lvl="1"/>
            <a:r>
              <a:rPr lang="ko-KR" altLang="en-US" dirty="0"/>
              <a:t>들여쓰기의 빈칸 제한은 특별히 없음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93E0B76-EE29-4828-9132-413D92C9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들여쓰기</a:t>
            </a:r>
          </a:p>
        </p:txBody>
      </p:sp>
      <p:sp>
        <p:nvSpPr>
          <p:cNvPr id="7" name="모서리가 둥근 사각형 설명선 5">
            <a:extLst>
              <a:ext uri="{FF2B5EF4-FFF2-40B4-BE49-F238E27FC236}">
                <a16:creationId xmlns:a16="http://schemas.microsoft.com/office/drawing/2014/main" id="{2D0C7231-2777-4070-B985-A1926DE763F2}"/>
              </a:ext>
            </a:extLst>
          </p:cNvPr>
          <p:cNvSpPr/>
          <p:nvPr/>
        </p:nvSpPr>
        <p:spPr>
          <a:xfrm>
            <a:off x="6264839" y="4293096"/>
            <a:ext cx="2592288" cy="1584176"/>
          </a:xfrm>
          <a:prstGeom prst="wedgeRoundRectCallout">
            <a:avLst>
              <a:gd name="adj1" fmla="val -61330"/>
              <a:gd name="adj2" fmla="val -20466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다 되는데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 err="1"/>
              <a:t>파이썬</a:t>
            </a:r>
            <a:r>
              <a:rPr lang="ko-KR" altLang="en-US" sz="1400" dirty="0"/>
              <a:t> 코딩 스타일 가이드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en-US" altLang="ko-KR" sz="1400" dirty="0"/>
              <a:t>(PEP 8)</a:t>
            </a:r>
            <a:r>
              <a:rPr lang="ko-KR" altLang="en-US" sz="1400" dirty="0"/>
              <a:t>에서는 공백 </a:t>
            </a:r>
            <a:r>
              <a:rPr lang="en-US" altLang="ko-KR" sz="1400" dirty="0"/>
              <a:t>4</a:t>
            </a:r>
            <a:r>
              <a:rPr lang="ko-KR" altLang="en-US" sz="1400" dirty="0"/>
              <a:t>칸으로 규정하고 있음</a:t>
            </a:r>
            <a:r>
              <a:rPr lang="en-US" altLang="ko-KR" sz="1400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CE3CA3-0293-41E8-AC08-99E437C1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852936"/>
            <a:ext cx="4182218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8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544BB6-16CC-4974-9BB6-73CEF60DF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349803"/>
            <a:ext cx="8229600" cy="4525963"/>
          </a:xfrm>
        </p:spPr>
        <p:txBody>
          <a:bodyPr/>
          <a:lstStyle/>
          <a:p>
            <a:r>
              <a:rPr lang="ko-KR" altLang="en-US" dirty="0"/>
              <a:t>같이 실행이 되려면</a:t>
            </a:r>
            <a:endParaRPr lang="en-US" altLang="ko-KR" dirty="0"/>
          </a:p>
          <a:p>
            <a:pPr lvl="1"/>
            <a:r>
              <a:rPr lang="ko-KR" altLang="en-US" dirty="0"/>
              <a:t>같은 조건에 여러 문장들이 실행되려면 동일한 블록</a:t>
            </a:r>
            <a:r>
              <a:rPr lang="en-US" altLang="ko-KR" dirty="0"/>
              <a:t>(Block)</a:t>
            </a:r>
            <a:r>
              <a:rPr lang="ko-KR" altLang="en-US" dirty="0"/>
              <a:t>에 속해 있어야 하는데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들여쓰기로 같은 블록인지 판단함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F614C7-7D67-4FE2-BB98-DEF3A5DA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들여쓰기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518E895-7E89-4395-8C61-F11646DB3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19872" y="4437112"/>
          <a:ext cx="1944216" cy="176968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조건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9F5E316-3B1B-4CDE-AE78-48E8E63202F4}"/>
              </a:ext>
            </a:extLst>
          </p:cNvPr>
          <p:cNvSpPr/>
          <p:nvPr/>
        </p:nvSpPr>
        <p:spPr>
          <a:xfrm>
            <a:off x="3763020" y="4911218"/>
            <a:ext cx="1512168" cy="926447"/>
          </a:xfrm>
          <a:prstGeom prst="rect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9C2BFD6A-8EF9-43A3-8B3A-7585D4461C73}"/>
              </a:ext>
            </a:extLst>
          </p:cNvPr>
          <p:cNvSpPr/>
          <p:nvPr/>
        </p:nvSpPr>
        <p:spPr>
          <a:xfrm>
            <a:off x="5508104" y="4936346"/>
            <a:ext cx="2736304" cy="876189"/>
          </a:xfrm>
          <a:prstGeom prst="wedgeRoundRectCallout">
            <a:avLst>
              <a:gd name="adj1" fmla="val -62439"/>
              <a:gd name="adj2" fmla="val -7302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들여쓰기 된 문장들만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같은 블록</a:t>
            </a:r>
            <a:r>
              <a:rPr lang="en-US" altLang="ko-KR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94860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7ECECB-F388-4C67-85CB-EA8B046F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조건식의 결과에 따라 선택</a:t>
            </a:r>
            <a:endParaRPr lang="en-US" altLang="ko-KR" dirty="0"/>
          </a:p>
          <a:p>
            <a:pPr lvl="1"/>
            <a:r>
              <a:rPr lang="ko-KR" altLang="en-US" dirty="0"/>
              <a:t>조건식 </a:t>
            </a:r>
            <a:r>
              <a:rPr lang="en-US" altLang="ko-KR" dirty="0"/>
              <a:t>x&gt;1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를 반환하므로 선택되어 실행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02092BA-F848-47DB-8594-26DCF0B4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5976D-8932-4144-A01B-7CC8E072D16B}"/>
              </a:ext>
            </a:extLst>
          </p:cNvPr>
          <p:cNvSpPr txBox="1"/>
          <p:nvPr/>
        </p:nvSpPr>
        <p:spPr>
          <a:xfrm>
            <a:off x="967380" y="2750304"/>
            <a:ext cx="7209240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"x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보다 크다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E7A9E-7D9C-4380-BA1F-27B255869863}"/>
              </a:ext>
            </a:extLst>
          </p:cNvPr>
          <p:cNvSpPr txBox="1"/>
          <p:nvPr/>
        </p:nvSpPr>
        <p:spPr>
          <a:xfrm>
            <a:off x="967380" y="4437112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x</a:t>
            </a:r>
            <a:r>
              <a:rPr lang="ko-KR" altLang="en-US" sz="2000" dirty="0">
                <a:latin typeface="Consolas" panose="020B0609020204030204" pitchFamily="49" charset="0"/>
              </a:rPr>
              <a:t>는 </a:t>
            </a:r>
            <a:r>
              <a:rPr lang="en-US" altLang="ko-KR" sz="2000" dirty="0"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latin typeface="Consolas" panose="020B0609020204030204" pitchFamily="49" charset="0"/>
              </a:rPr>
              <a:t>보다 크다</a:t>
            </a:r>
          </a:p>
        </p:txBody>
      </p:sp>
    </p:spTree>
    <p:extLst>
      <p:ext uri="{BB962C8B-B14F-4D97-AF65-F5344CB8AC3E}">
        <p14:creationId xmlns:p14="http://schemas.microsoft.com/office/powerpoint/2010/main" val="295517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E7AB00-6758-4B26-9A41-FD86B2622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들여쓰기로 같은 블록으로 처리해보자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EF0BD3-AAFF-4DB5-B661-79BAD46A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41C61-2096-4FEE-AD62-DDE85BE0D547}"/>
              </a:ext>
            </a:extLst>
          </p:cNvPr>
          <p:cNvSpPr txBox="1"/>
          <p:nvPr/>
        </p:nvSpPr>
        <p:spPr>
          <a:xfrm>
            <a:off x="980948" y="2615177"/>
            <a:ext cx="7209240" cy="16312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"x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보다 크다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이것도 실행된다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79B25-EEA0-444C-B52C-363F41B855C1}"/>
              </a:ext>
            </a:extLst>
          </p:cNvPr>
          <p:cNvSpPr txBox="1"/>
          <p:nvPr/>
        </p:nvSpPr>
        <p:spPr>
          <a:xfrm>
            <a:off x="980948" y="4490162"/>
            <a:ext cx="7209240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x</a:t>
            </a:r>
            <a:r>
              <a:rPr lang="ko-KR" altLang="en-US" sz="2000" dirty="0">
                <a:latin typeface="Consolas" panose="020B0609020204030204" pitchFamily="49" charset="0"/>
              </a:rPr>
              <a:t>는 </a:t>
            </a:r>
            <a:r>
              <a:rPr lang="en-US" altLang="ko-KR" sz="2000" dirty="0"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latin typeface="Consolas" panose="020B0609020204030204" pitchFamily="49" charset="0"/>
              </a:rPr>
              <a:t>보다 크다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이것도 실행된다</a:t>
            </a:r>
          </a:p>
        </p:txBody>
      </p:sp>
    </p:spTree>
    <p:extLst>
      <p:ext uri="{BB962C8B-B14F-4D97-AF65-F5344CB8AC3E}">
        <p14:creationId xmlns:p14="http://schemas.microsoft.com/office/powerpoint/2010/main" val="206080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57043F2-3A0C-4D8A-901C-FECE4748B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ko-KR" altLang="en-US" dirty="0"/>
              <a:t>들여쓰기 오류 주의</a:t>
            </a:r>
            <a:endParaRPr lang="en-US" altLang="ko-KR" dirty="0"/>
          </a:p>
          <a:p>
            <a:pPr lvl="1"/>
            <a:r>
              <a:rPr lang="ko-KR" altLang="en-US" dirty="0"/>
              <a:t>같은 블록은 들여쓰기가 같아야 함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38BFA73-943A-42E1-80DC-E086814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095DE-A61D-4423-A4DA-F0040D96F168}"/>
              </a:ext>
            </a:extLst>
          </p:cNvPr>
          <p:cNvSpPr txBox="1"/>
          <p:nvPr/>
        </p:nvSpPr>
        <p:spPr>
          <a:xfrm>
            <a:off x="967380" y="2798682"/>
            <a:ext cx="7209240" cy="16312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"x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보다 크다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들여쓰기가 같아야 한다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EB4E8-9C87-421E-9109-B95DE62C7EC9}"/>
              </a:ext>
            </a:extLst>
          </p:cNvPr>
          <p:cNvSpPr txBox="1"/>
          <p:nvPr/>
        </p:nvSpPr>
        <p:spPr>
          <a:xfrm>
            <a:off x="967380" y="4673667"/>
            <a:ext cx="7209240" cy="193899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 File "c:\Python\Hello.py", line 5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print("</a:t>
            </a:r>
            <a:r>
              <a:rPr lang="ko-KR" altLang="en-US" sz="2000" dirty="0">
                <a:latin typeface="Consolas" panose="020B0609020204030204" pitchFamily="49" charset="0"/>
              </a:rPr>
              <a:t>이것도 실행된다</a:t>
            </a:r>
            <a:r>
              <a:rPr lang="en-US" altLang="ko-KR" sz="20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                           ^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IndentationError</a:t>
            </a:r>
            <a:r>
              <a:rPr lang="en-US" altLang="ko-KR" sz="2000" dirty="0">
                <a:latin typeface="Consolas" panose="020B0609020204030204" pitchFamily="49" charset="0"/>
              </a:rPr>
              <a:t>: unindent does not match any outer indentation level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PS C:\Python&gt;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BB943A-2CCF-4783-AA1A-D53C751D592B}"/>
              </a:ext>
            </a:extLst>
          </p:cNvPr>
          <p:cNvSpPr/>
          <p:nvPr/>
        </p:nvSpPr>
        <p:spPr>
          <a:xfrm>
            <a:off x="1036960" y="3807429"/>
            <a:ext cx="135880" cy="269587"/>
          </a:xfrm>
          <a:prstGeom prst="rect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02AC38-0D1B-443D-8E0D-807F296B8B8A}"/>
              </a:ext>
            </a:extLst>
          </p:cNvPr>
          <p:cNvSpPr/>
          <p:nvPr/>
        </p:nvSpPr>
        <p:spPr>
          <a:xfrm>
            <a:off x="1184920" y="3807429"/>
            <a:ext cx="135880" cy="269587"/>
          </a:xfrm>
          <a:prstGeom prst="rect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6D9B14-EF96-49BD-A6FC-F33129D55D33}"/>
              </a:ext>
            </a:extLst>
          </p:cNvPr>
          <p:cNvSpPr/>
          <p:nvPr/>
        </p:nvSpPr>
        <p:spPr>
          <a:xfrm>
            <a:off x="1332880" y="3807429"/>
            <a:ext cx="135880" cy="269587"/>
          </a:xfrm>
          <a:prstGeom prst="rect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E4E0EF-00D6-4B62-A773-58BB2B45A45B}"/>
              </a:ext>
            </a:extLst>
          </p:cNvPr>
          <p:cNvSpPr/>
          <p:nvPr/>
        </p:nvSpPr>
        <p:spPr>
          <a:xfrm>
            <a:off x="1480840" y="3807429"/>
            <a:ext cx="135880" cy="269587"/>
          </a:xfrm>
          <a:prstGeom prst="rect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6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아래와 같이 정수 하나를 입력 받아</a:t>
            </a:r>
            <a:r>
              <a:rPr lang="en-US" altLang="ko-KR" sz="2400" dirty="0"/>
              <a:t>,</a:t>
            </a:r>
            <a:r>
              <a:rPr lang="ko-KR" altLang="en-US" sz="2400" dirty="0"/>
              <a:t> 정수가 </a:t>
            </a:r>
            <a:r>
              <a:rPr lang="en-US" altLang="ko-KR" sz="2400" dirty="0"/>
              <a:t>10</a:t>
            </a:r>
            <a:r>
              <a:rPr lang="ko-KR" altLang="en-US" sz="2400" dirty="0"/>
              <a:t>의 배수가 아니면</a:t>
            </a:r>
            <a:r>
              <a:rPr lang="en-US" altLang="ko-KR" sz="2400" dirty="0"/>
              <a:t> </a:t>
            </a:r>
            <a:r>
              <a:rPr lang="ko-KR" altLang="en-US" sz="2400" dirty="0"/>
              <a:t>표시하는 프로그램을 작성하세요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897482" y="3501008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정수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152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10</a:t>
            </a:r>
            <a:r>
              <a:rPr lang="ko-KR" altLang="en-US" sz="2000" dirty="0">
                <a:latin typeface="Consolas" panose="020B0609020204030204" pitchFamily="49" charset="0"/>
              </a:rPr>
              <a:t>의 배수가 아닙니다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789256" y="303649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91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434352" y="2420888"/>
            <a:ext cx="8229600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10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의 배수가 아니면 출력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 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%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10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  # 0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이면 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False,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나머지 정수는 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"10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의 배수가 아닙니다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872128" y="3663388"/>
            <a:ext cx="1196460" cy="34169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5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아래와 같이 정수 하나를 입력 받아</a:t>
            </a:r>
            <a:r>
              <a:rPr lang="en-US" altLang="ko-KR" sz="2400" dirty="0"/>
              <a:t>,</a:t>
            </a:r>
            <a:r>
              <a:rPr lang="ko-KR" altLang="en-US" sz="2400" dirty="0"/>
              <a:t> 정수가 </a:t>
            </a:r>
            <a:r>
              <a:rPr lang="en-US" altLang="ko-KR" sz="2400" dirty="0"/>
              <a:t>100</a:t>
            </a:r>
            <a:r>
              <a:rPr lang="ko-KR" altLang="en-US" sz="2400" dirty="0"/>
              <a:t>보다 작으면 출력하는 프로그램을 작성하세요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897482" y="3573016"/>
            <a:ext cx="7349036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정수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55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입력한 정수 </a:t>
            </a:r>
            <a:r>
              <a:rPr lang="en-US" altLang="ko-KR" sz="2000" dirty="0">
                <a:latin typeface="Consolas" panose="020B0609020204030204" pitchFamily="49" charset="0"/>
              </a:rPr>
              <a:t>55 </a:t>
            </a:r>
            <a:r>
              <a:rPr lang="ko-KR" altLang="en-US" sz="2000" dirty="0">
                <a:latin typeface="Consolas" panose="020B0609020204030204" pitchFamily="49" charset="0"/>
              </a:rPr>
              <a:t>는 </a:t>
            </a:r>
            <a:r>
              <a:rPr lang="en-US" altLang="ko-KR" sz="2000" dirty="0">
                <a:latin typeface="Consolas" panose="020B0609020204030204" pitchFamily="49" charset="0"/>
              </a:rPr>
              <a:t>100 </a:t>
            </a:r>
            <a:r>
              <a:rPr lang="ko-KR" altLang="en-US" sz="2000" dirty="0">
                <a:latin typeface="Consolas" panose="020B0609020204030204" pitchFamily="49" charset="0"/>
              </a:rPr>
              <a:t>보다 작음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프로그램 종료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789256" y="310850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833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558960" y="2337017"/>
            <a:ext cx="8026080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정수가 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100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보다 작으면 출력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 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입력한 정수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100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보다 작음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프로그램 종료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467512" y="2199476"/>
            <a:ext cx="8219288" cy="27416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7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아래와 같이 정수 하나를 입력 받아 그 값의 절대값을 출력하는 프로그램을 작성하세요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897482" y="3573016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정수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-8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절대값은 </a:t>
            </a:r>
            <a:r>
              <a:rPr lang="en-US" altLang="ko-KR" sz="2000" dirty="0">
                <a:latin typeface="Consolas" panose="020B0609020204030204" pitchFamily="49" charset="0"/>
              </a:rPr>
              <a:t>8 </a:t>
            </a:r>
            <a:r>
              <a:rPr lang="ko-KR" altLang="en-US" sz="2000" dirty="0"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789256" y="310850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76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067014-935C-45DC-AA80-FFAA5198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24" y="1508945"/>
            <a:ext cx="388134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한 줄 씩 실행할 때는</a:t>
            </a: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터미널에서 인터프리터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3490C6-6EED-449C-B141-525CB5CD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실습 진행하면서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6E9C85-49E0-4BF4-8D75-3E447E658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39"/>
          <a:stretch/>
        </p:blipFill>
        <p:spPr>
          <a:xfrm>
            <a:off x="657024" y="2762623"/>
            <a:ext cx="3539139" cy="232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1B082638-4FB7-437A-9BCC-4DB76088836E}"/>
              </a:ext>
            </a:extLst>
          </p:cNvPr>
          <p:cNvSpPr txBox="1">
            <a:spLocks/>
          </p:cNvSpPr>
          <p:nvPr/>
        </p:nvSpPr>
        <p:spPr>
          <a:xfrm>
            <a:off x="4596358" y="1498404"/>
            <a:ext cx="3466728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sz="2000"/>
              <a:t>여러 줄을 작성할 때는</a:t>
            </a:r>
            <a:endParaRPr lang="en-US" altLang="ko-KR" sz="2000"/>
          </a:p>
          <a:p>
            <a:pPr marL="109728" indent="0">
              <a:buNone/>
            </a:pPr>
            <a:r>
              <a:rPr lang="en-US" altLang="ko-KR" sz="2000"/>
              <a:t>   </a:t>
            </a:r>
            <a:r>
              <a:rPr lang="ko-KR" altLang="en-US" sz="2000"/>
              <a:t>편집기를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E4FA88-3BE5-4155-8E19-67896898C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82" t="5721" r="55571" b="56148"/>
          <a:stretch/>
        </p:blipFill>
        <p:spPr>
          <a:xfrm>
            <a:off x="4953119" y="2762624"/>
            <a:ext cx="3145363" cy="232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모서리가 둥근 사각형 설명선 5">
            <a:extLst>
              <a:ext uri="{FF2B5EF4-FFF2-40B4-BE49-F238E27FC236}">
                <a16:creationId xmlns:a16="http://schemas.microsoft.com/office/drawing/2014/main" id="{84D8E228-D271-4E3B-8B10-B3E5AABC7095}"/>
              </a:ext>
            </a:extLst>
          </p:cNvPr>
          <p:cNvSpPr/>
          <p:nvPr/>
        </p:nvSpPr>
        <p:spPr>
          <a:xfrm>
            <a:off x="5868144" y="5052747"/>
            <a:ext cx="3145364" cy="1123653"/>
          </a:xfrm>
          <a:prstGeom prst="wedgeRoundRectCallout">
            <a:avLst>
              <a:gd name="adj1" fmla="val -21131"/>
              <a:gd name="adj2" fmla="val -65950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이 경우 터미널 인터프리터는</a:t>
            </a:r>
            <a:r>
              <a:rPr lang="en-US" altLang="ko-KR" sz="16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종료 시켜야 결과를 볼 수 있음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&gt;&gt;&gt; exit()</a:t>
            </a:r>
            <a:r>
              <a:rPr lang="ko-KR" altLang="en-US" sz="1600" dirty="0"/>
              <a:t>  또는 </a:t>
            </a:r>
            <a:r>
              <a:rPr lang="en-US" altLang="ko-KR" sz="1600" dirty="0" err="1"/>
              <a:t>Ctrl+z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엔터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0815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558960" y="2337017"/>
            <a:ext cx="8026080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절대값 출력하기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 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-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절대값은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445760" y="2149870"/>
            <a:ext cx="8219288" cy="27416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5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F7DBF1-69B6-4931-9EEA-20EC0C1A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조건에 따라 참일 때와 거짓일 때 다른 명령을 처리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77A7C8-3498-41FF-9EDB-506C6F08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if-else</a:t>
            </a:r>
            <a:r>
              <a:rPr lang="ko-KR" altLang="en-US" dirty="0"/>
              <a:t>문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67721EB1-25C5-4851-90F1-A16D89253193}"/>
              </a:ext>
            </a:extLst>
          </p:cNvPr>
          <p:cNvSpPr/>
          <p:nvPr/>
        </p:nvSpPr>
        <p:spPr>
          <a:xfrm>
            <a:off x="3779912" y="3050958"/>
            <a:ext cx="1342607" cy="75608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판단</a:t>
            </a:r>
            <a:endParaRPr lang="ko-KR" altLang="en-US" sz="1200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37C4DA67-409C-47A0-8A08-DD3D369F9F30}"/>
              </a:ext>
            </a:extLst>
          </p:cNvPr>
          <p:cNvSpPr/>
          <p:nvPr/>
        </p:nvSpPr>
        <p:spPr>
          <a:xfrm>
            <a:off x="2546416" y="4171584"/>
            <a:ext cx="1054988" cy="497382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처리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EE9BA43-762E-4DE2-AEE4-49AD9F53B2E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451216" y="2617466"/>
            <a:ext cx="0" cy="43349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D2713C8-935B-4022-9C10-7B67BC2B9414}"/>
              </a:ext>
            </a:extLst>
          </p:cNvPr>
          <p:cNvCxnSpPr>
            <a:cxnSpLocks/>
            <a:stCxn id="7" idx="3"/>
            <a:endCxn id="17" idx="0"/>
          </p:cNvCxnSpPr>
          <p:nvPr/>
        </p:nvCxnSpPr>
        <p:spPr>
          <a:xfrm>
            <a:off x="5122519" y="3429000"/>
            <a:ext cx="608899" cy="742583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6112EAA-AC3C-4C10-8E04-89F4B8A276C3}"/>
              </a:ext>
            </a:extLst>
          </p:cNvPr>
          <p:cNvCxnSpPr>
            <a:cxnSpLocks/>
          </p:cNvCxnSpPr>
          <p:nvPr/>
        </p:nvCxnSpPr>
        <p:spPr>
          <a:xfrm>
            <a:off x="4418568" y="5296174"/>
            <a:ext cx="3016" cy="75608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E14D3C-5A45-4586-9131-C5DB4FCFDD43}"/>
              </a:ext>
            </a:extLst>
          </p:cNvPr>
          <p:cNvSpPr/>
          <p:nvPr/>
        </p:nvSpPr>
        <p:spPr>
          <a:xfrm>
            <a:off x="3270977" y="312122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A3034E-0B19-4351-99A1-E8D37E2CE870}"/>
              </a:ext>
            </a:extLst>
          </p:cNvPr>
          <p:cNvSpPr/>
          <p:nvPr/>
        </p:nvSpPr>
        <p:spPr>
          <a:xfrm>
            <a:off x="5197255" y="312122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거짓</a:t>
            </a:r>
            <a:endParaRPr lang="ko-KR" altLang="en-US" dirty="0"/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CA0AAF4E-B27C-4698-829A-211A0D083870}"/>
              </a:ext>
            </a:extLst>
          </p:cNvPr>
          <p:cNvSpPr/>
          <p:nvPr/>
        </p:nvSpPr>
        <p:spPr>
          <a:xfrm>
            <a:off x="5197254" y="4171583"/>
            <a:ext cx="1068327" cy="507923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처리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D648EA9-31F6-477D-80DB-C68EAF26E9BA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3073910" y="3429000"/>
            <a:ext cx="706002" cy="742584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3C748C5-BADF-4D92-A74C-745CF8142B13}"/>
              </a:ext>
            </a:extLst>
          </p:cNvPr>
          <p:cNvCxnSpPr>
            <a:cxnSpLocks/>
          </p:cNvCxnSpPr>
          <p:nvPr/>
        </p:nvCxnSpPr>
        <p:spPr>
          <a:xfrm>
            <a:off x="3086415" y="4679507"/>
            <a:ext cx="1332153" cy="628126"/>
          </a:xfrm>
          <a:prstGeom prst="bentConnector3">
            <a:avLst>
              <a:gd name="adj1" fmla="val -527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574E718-0E31-445B-BF3B-2EC124B254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18568" y="4690047"/>
            <a:ext cx="1322428" cy="617586"/>
          </a:xfrm>
          <a:prstGeom prst="bentConnector3">
            <a:avLst>
              <a:gd name="adj1" fmla="val -419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367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F7DBF1-69B6-4931-9EEA-20EC0C1A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조건에 따라 참일 때와 거짓일 때 다른 명령을 처리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77A7C8-3498-41FF-9EDB-506C6F08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if-else</a:t>
            </a:r>
            <a:r>
              <a:rPr lang="ko-KR" altLang="en-US" dirty="0"/>
              <a:t>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C1899A-0E94-4E90-A0AE-EEF9C7A96E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59832" y="3140968"/>
          <a:ext cx="1944216" cy="16668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조건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else :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모서리가 둥근 사각형 설명선 5">
            <a:extLst>
              <a:ext uri="{FF2B5EF4-FFF2-40B4-BE49-F238E27FC236}">
                <a16:creationId xmlns:a16="http://schemas.microsoft.com/office/drawing/2014/main" id="{4C27A570-364E-4F1F-B8E2-909733A46F11}"/>
              </a:ext>
            </a:extLst>
          </p:cNvPr>
          <p:cNvSpPr/>
          <p:nvPr/>
        </p:nvSpPr>
        <p:spPr>
          <a:xfrm>
            <a:off x="5119818" y="3363450"/>
            <a:ext cx="3307196" cy="689572"/>
          </a:xfrm>
          <a:prstGeom prst="wedgeRoundRectCallout">
            <a:avLst>
              <a:gd name="adj1" fmla="val -58568"/>
              <a:gd name="adj2" fmla="val -11280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조건이 참이면 문장 </a:t>
            </a:r>
            <a:r>
              <a:rPr lang="en-US" altLang="ko-KR" dirty="0"/>
              <a:t>1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89A287D6-37E5-439D-A7D6-93D2EAF6876C}"/>
              </a:ext>
            </a:extLst>
          </p:cNvPr>
          <p:cNvSpPr/>
          <p:nvPr/>
        </p:nvSpPr>
        <p:spPr>
          <a:xfrm>
            <a:off x="5119818" y="4620361"/>
            <a:ext cx="2736304" cy="689571"/>
          </a:xfrm>
          <a:prstGeom prst="wedgeRoundRectCallout">
            <a:avLst>
              <a:gd name="adj1" fmla="val -58485"/>
              <a:gd name="adj2" fmla="val -43180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거짓이면 문장 </a:t>
            </a:r>
            <a:r>
              <a:rPr lang="en-US" altLang="ko-KR" dirty="0"/>
              <a:t>2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9913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6C26901-A629-47A0-BE15-349B13C7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조건식의 참 거짓에 따라 다른 문장이 실행된다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161CAD-4B01-4F9A-B6B6-99C19D2E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if-else</a:t>
            </a:r>
            <a:r>
              <a:rPr lang="ko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F0812-4D4D-4A84-B0C6-0798F528F7A5}"/>
              </a:ext>
            </a:extLst>
          </p:cNvPr>
          <p:cNvSpPr txBox="1"/>
          <p:nvPr/>
        </p:nvSpPr>
        <p:spPr>
          <a:xfrm>
            <a:off x="988588" y="2492896"/>
            <a:ext cx="7209240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endParaRPr lang="en-US" altLang="ko-KR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'10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'10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이 아닙니다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5DB9A-8748-4C0D-8295-9225E67D39C2}"/>
              </a:ext>
            </a:extLst>
          </p:cNvPr>
          <p:cNvSpPr txBox="1"/>
          <p:nvPr/>
        </p:nvSpPr>
        <p:spPr>
          <a:xfrm>
            <a:off x="988588" y="4581128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10</a:t>
            </a:r>
            <a:r>
              <a:rPr lang="ko-KR" altLang="en-US" sz="2000" dirty="0">
                <a:latin typeface="Consolas" panose="020B0609020204030204" pitchFamily="49" charset="0"/>
              </a:rPr>
              <a:t>이 아닙니다</a:t>
            </a:r>
          </a:p>
        </p:txBody>
      </p:sp>
    </p:spTree>
    <p:extLst>
      <p:ext uri="{BB962C8B-B14F-4D97-AF65-F5344CB8AC3E}">
        <p14:creationId xmlns:p14="http://schemas.microsoft.com/office/powerpoint/2010/main" val="3032880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아래와 같이 정수 하나를 입력 받아 그 값이 양수인지</a:t>
            </a:r>
            <a:r>
              <a:rPr lang="en-US" altLang="ko-KR" sz="2400" dirty="0"/>
              <a:t> </a:t>
            </a:r>
            <a:r>
              <a:rPr lang="ko-KR" altLang="en-US" sz="2400" dirty="0"/>
              <a:t>음수인지 출력하는 프로그램을 작성하세요</a:t>
            </a:r>
            <a:r>
              <a:rPr lang="en-US" altLang="ko-KR" sz="2400" dirty="0"/>
              <a:t>. (</a:t>
            </a:r>
            <a:r>
              <a:rPr lang="ko-KR" altLang="en-US" sz="2400" dirty="0"/>
              <a:t>단 여기서는 임의로 </a:t>
            </a:r>
            <a:r>
              <a:rPr lang="en-US" altLang="ko-KR" sz="2400" dirty="0"/>
              <a:t>0</a:t>
            </a:r>
            <a:r>
              <a:rPr lang="ko-KR" altLang="en-US" sz="2400" dirty="0"/>
              <a:t>은 양수로 출력하겠습니다</a:t>
            </a:r>
            <a:r>
              <a:rPr lang="en-US" altLang="ko-KR" sz="2400" dirty="0"/>
              <a:t>.)</a:t>
            </a:r>
          </a:p>
          <a:p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897482" y="4005064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정수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음수 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789256" y="354055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391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558960" y="2337017"/>
            <a:ext cx="8026080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양수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음수 판단하기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 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양수 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음수 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425971" y="2132856"/>
            <a:ext cx="8526728" cy="31710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48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아래와 같이 정수 하나를 입력 받아 홀수인지 짝수인지 알려주는 프로그램을 작성하세요</a:t>
            </a:r>
            <a:r>
              <a:rPr lang="en-US" altLang="ko-KR" sz="2400" dirty="0"/>
              <a:t>. (</a:t>
            </a:r>
            <a:r>
              <a:rPr lang="ko-KR" altLang="en-US" sz="2400" dirty="0"/>
              <a:t>단</a:t>
            </a:r>
            <a:r>
              <a:rPr lang="en-US" altLang="ko-KR" sz="2400" dirty="0"/>
              <a:t> </a:t>
            </a:r>
            <a:r>
              <a:rPr lang="ko-KR" altLang="en-US" sz="2400" dirty="0"/>
              <a:t>입력되는 정수는 양수라고 가정합니다</a:t>
            </a:r>
            <a:r>
              <a:rPr lang="en-US" altLang="ko-KR" sz="2400" dirty="0"/>
              <a:t>.)</a:t>
            </a:r>
          </a:p>
          <a:p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897482" y="4005064"/>
            <a:ext cx="7349036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정수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짝수 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프로그램 종료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789256" y="354055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246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534928" y="2029240"/>
            <a:ext cx="8026080" cy="317009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짝수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홀수 판단하기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 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%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짝수 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홀수 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프로그램 종료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457200" y="1916832"/>
            <a:ext cx="8229600" cy="345638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6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아래와 같이 정수 두개를 입력 받아 둘 중에 큰 수를 출력하는 프로그램을 작성하세요</a:t>
            </a:r>
            <a:r>
              <a:rPr lang="en-US" altLang="ko-KR" sz="2400" dirty="0"/>
              <a:t>. </a:t>
            </a:r>
          </a:p>
          <a:p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897482" y="3573016"/>
            <a:ext cx="7349036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두 개의 정수를 입력해주세요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latin typeface="Consolas" panose="020B0609020204030204" pitchFamily="49" charset="0"/>
              </a:rPr>
              <a:t>1 </a:t>
            </a:r>
            <a:r>
              <a:rPr lang="ko-KR" altLang="en-US" sz="2000" dirty="0"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latin typeface="Consolas" panose="020B0609020204030204" pitchFamily="49" charset="0"/>
              </a:rPr>
              <a:t>2 </a:t>
            </a:r>
            <a:r>
              <a:rPr lang="ko-KR" altLang="en-US" sz="2000" dirty="0"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둘 중 큰 수는 </a:t>
            </a:r>
            <a:r>
              <a:rPr lang="en-US" altLang="ko-KR" sz="2000" dirty="0">
                <a:latin typeface="Consolas" panose="020B0609020204030204" pitchFamily="49" charset="0"/>
              </a:rPr>
              <a:t>20 </a:t>
            </a:r>
            <a:r>
              <a:rPr lang="ko-KR" altLang="en-US" sz="2000" dirty="0"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789256" y="310850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651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464443" y="1508790"/>
            <a:ext cx="8026080" cy="37856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두 수 중 큰 수 출력하기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두 개의 정수를 입력해주세요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1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2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둘 중 큰 수는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430163" y="1452343"/>
            <a:ext cx="8229600" cy="38985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6C94DA-7506-46E0-A3BD-BE51C7AD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조건문의 다양한 형태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3070E-AFEA-4501-B0EB-D00827C01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4529" y="3648074"/>
            <a:ext cx="5299075" cy="273325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프로그램의 기본 제어 구조</a:t>
            </a:r>
          </a:p>
          <a:p>
            <a:pPr>
              <a:lnSpc>
                <a:spcPct val="110000"/>
              </a:lnSpc>
            </a:pPr>
            <a:r>
              <a:rPr lang="en-US" altLang="ko-KR" sz="2000" dirty="0">
                <a:latin typeface="+mn-ea"/>
              </a:rPr>
              <a:t>if</a:t>
            </a:r>
            <a:r>
              <a:rPr lang="ko-KR" altLang="en-US" sz="2000" dirty="0">
                <a:latin typeface="+mn-ea"/>
              </a:rPr>
              <a:t>문 소개</a:t>
            </a:r>
          </a:p>
          <a:p>
            <a:pPr>
              <a:lnSpc>
                <a:spcPct val="110000"/>
              </a:lnSpc>
            </a:pPr>
            <a:r>
              <a:rPr lang="en-US" altLang="ko-KR" sz="2000" dirty="0">
                <a:latin typeface="+mn-ea"/>
              </a:rPr>
              <a:t>if-else</a:t>
            </a:r>
            <a:r>
              <a:rPr lang="ko-KR" altLang="en-US" sz="2000" dirty="0">
                <a:latin typeface="+mn-ea"/>
              </a:rPr>
              <a:t>문 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중첩 </a:t>
            </a:r>
            <a:r>
              <a:rPr lang="en-US" altLang="ko-KR" sz="2000" dirty="0">
                <a:latin typeface="+mn-ea"/>
              </a:rPr>
              <a:t>if-else</a:t>
            </a:r>
            <a:r>
              <a:rPr lang="ko-KR" altLang="en-US" sz="2000" dirty="0">
                <a:latin typeface="+mn-ea"/>
              </a:rPr>
              <a:t>문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다중 </a:t>
            </a:r>
            <a:r>
              <a:rPr lang="en-US" altLang="ko-KR" sz="2000" dirty="0">
                <a:latin typeface="+mn-ea"/>
              </a:rPr>
              <a:t>if-</a:t>
            </a:r>
            <a:r>
              <a:rPr lang="en-US" altLang="ko-KR" sz="2000" dirty="0" err="1">
                <a:latin typeface="+mn-ea"/>
              </a:rPr>
              <a:t>elif</a:t>
            </a:r>
            <a:r>
              <a:rPr lang="en-US" altLang="ko-KR" sz="2000" dirty="0">
                <a:latin typeface="+mn-ea"/>
              </a:rPr>
              <a:t>-else</a:t>
            </a:r>
            <a:r>
              <a:rPr lang="ko-KR" altLang="en-US" sz="2000" dirty="0">
                <a:latin typeface="+mn-ea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603317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아래와 같이 정수 두개를 입력 받아 둘 중에 두 수의 차를 출력하는 프로그램을 작성하세요</a:t>
            </a:r>
            <a:r>
              <a:rPr lang="en-US" altLang="ko-KR" sz="2400" dirty="0"/>
              <a:t>. </a:t>
            </a:r>
          </a:p>
          <a:p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897482" y="3356992"/>
            <a:ext cx="7349036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두 개의 정수를 입력해주세요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latin typeface="Consolas" panose="020B0609020204030204" pitchFamily="49" charset="0"/>
              </a:rPr>
              <a:t>1 </a:t>
            </a:r>
            <a:r>
              <a:rPr lang="ko-KR" altLang="en-US" sz="2000" dirty="0"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latin typeface="Consolas" panose="020B0609020204030204" pitchFamily="49" charset="0"/>
              </a:rPr>
              <a:t>2 </a:t>
            </a:r>
            <a:r>
              <a:rPr lang="ko-KR" altLang="en-US" sz="2000" dirty="0"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두 수의 차는 </a:t>
            </a:r>
            <a:r>
              <a:rPr lang="en-US" altLang="ko-KR" sz="2000" dirty="0">
                <a:latin typeface="Consolas" panose="020B0609020204030204" pitchFamily="49" charset="0"/>
              </a:rPr>
              <a:t>7 </a:t>
            </a:r>
            <a:r>
              <a:rPr lang="ko-KR" altLang="en-US" sz="2000" dirty="0"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789256" y="289248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9A7B436-3B93-4986-9CE4-3F55962C67B4}"/>
              </a:ext>
            </a:extLst>
          </p:cNvPr>
          <p:cNvSpPr txBox="1"/>
          <p:nvPr/>
        </p:nvSpPr>
        <p:spPr>
          <a:xfrm>
            <a:off x="897482" y="5015705"/>
            <a:ext cx="7349036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두 개의 정수를 입력해주세요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latin typeface="Consolas" panose="020B0609020204030204" pitchFamily="49" charset="0"/>
              </a:rPr>
              <a:t>1 </a:t>
            </a:r>
            <a:r>
              <a:rPr lang="ko-KR" altLang="en-US" sz="2000" dirty="0"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19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latin typeface="Consolas" panose="020B0609020204030204" pitchFamily="49" charset="0"/>
              </a:rPr>
              <a:t>2 </a:t>
            </a:r>
            <a:r>
              <a:rPr lang="ko-KR" altLang="en-US" sz="2000" dirty="0"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두 수의 차는 </a:t>
            </a:r>
            <a:r>
              <a:rPr lang="en-US" altLang="ko-KR" sz="2000" dirty="0">
                <a:latin typeface="Consolas" panose="020B0609020204030204" pitchFamily="49" charset="0"/>
              </a:rPr>
              <a:t>6 </a:t>
            </a:r>
            <a:r>
              <a:rPr lang="ko-KR" altLang="en-US" sz="2000" dirty="0"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45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34966-D9D1-48CF-A9AF-6CAE9FAE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464443" y="1508790"/>
            <a:ext cx="8026080" cy="37856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두 수의 차 출력하기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두 개의 정수를 입력해주세요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1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2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두 수의 차는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362683" y="1390190"/>
            <a:ext cx="8229600" cy="434306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3D6C18-882C-4920-9585-8AEC257F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중첩 </a:t>
            </a:r>
            <a:r>
              <a:rPr lang="en-US" altLang="ko-KR" dirty="0"/>
              <a:t>if ~ else</a:t>
            </a:r>
            <a:r>
              <a:rPr lang="ko-KR" altLang="en-US" dirty="0"/>
              <a:t>문이란 </a:t>
            </a:r>
            <a:r>
              <a:rPr lang="en-US" altLang="ko-KR" dirty="0"/>
              <a:t>if ~ else</a:t>
            </a:r>
            <a:r>
              <a:rPr lang="ko-KR" altLang="en-US" dirty="0"/>
              <a:t>문 안에 또 다른 </a:t>
            </a:r>
            <a:r>
              <a:rPr lang="en-US" altLang="ko-KR" dirty="0"/>
              <a:t>if ~ else</a:t>
            </a:r>
            <a:r>
              <a:rPr lang="ko-KR" altLang="en-US" dirty="0"/>
              <a:t>문이 존재하는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바깥쪽에 있는 조건문이 참일 경우 안쪽에 또 다시 조건문을 가지는 구조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if-else</a:t>
            </a:r>
            <a:r>
              <a:rPr lang="ko-KR" altLang="en-US" dirty="0"/>
              <a:t>문을 이용해서 더 복잡한 조건을 선택할 수 있도록 함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BA7BBA0-1808-4BD0-9E19-8FAF2285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if-else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814984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7230328-CFBC-4907-B57F-5E507D0BB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 ~ else</a:t>
            </a:r>
            <a:r>
              <a:rPr lang="ko-KR" altLang="en-US" dirty="0"/>
              <a:t>문이란 </a:t>
            </a:r>
            <a:r>
              <a:rPr lang="en-US" altLang="ko-KR" dirty="0"/>
              <a:t>if ~ else</a:t>
            </a:r>
            <a:r>
              <a:rPr lang="ko-KR" altLang="en-US" dirty="0"/>
              <a:t>문 안에 또 다른 </a:t>
            </a:r>
            <a:r>
              <a:rPr lang="en-US" altLang="ko-KR" dirty="0"/>
              <a:t>if ~ else</a:t>
            </a:r>
            <a:r>
              <a:rPr lang="ko-KR" altLang="en-US" dirty="0"/>
              <a:t>문이 존재하는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2F328EA-1E18-4696-B43F-130CAEDA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if-else</a:t>
            </a:r>
            <a:r>
              <a:rPr lang="ko-KR" altLang="en-US" dirty="0"/>
              <a:t>문</a:t>
            </a:r>
          </a:p>
        </p:txBody>
      </p:sp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43CFAD05-BE07-4CEB-8C04-0F3DD960B70A}"/>
              </a:ext>
            </a:extLst>
          </p:cNvPr>
          <p:cNvSpPr/>
          <p:nvPr/>
        </p:nvSpPr>
        <p:spPr>
          <a:xfrm>
            <a:off x="3900696" y="3134072"/>
            <a:ext cx="1342607" cy="75608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판단</a:t>
            </a:r>
            <a:r>
              <a:rPr lang="en-US" altLang="ko-KR" sz="1400" dirty="0"/>
              <a:t>1</a:t>
            </a:r>
            <a:endParaRPr lang="ko-KR" altLang="en-US" sz="1100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BC28EB6D-B976-4488-9984-4DE890C4291F}"/>
              </a:ext>
            </a:extLst>
          </p:cNvPr>
          <p:cNvSpPr/>
          <p:nvPr/>
        </p:nvSpPr>
        <p:spPr>
          <a:xfrm>
            <a:off x="2081929" y="5214649"/>
            <a:ext cx="1054988" cy="497382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처리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06FEF15-D2CE-47CC-AEF0-434409EE3A9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572000" y="2842591"/>
            <a:ext cx="0" cy="2914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9BE277F-0D66-4479-BA59-F69CC8023D86}"/>
              </a:ext>
            </a:extLst>
          </p:cNvPr>
          <p:cNvCxnSpPr>
            <a:cxnSpLocks/>
            <a:stCxn id="4" idx="3"/>
            <a:endCxn id="11" idx="0"/>
          </p:cNvCxnSpPr>
          <p:nvPr/>
        </p:nvCxnSpPr>
        <p:spPr>
          <a:xfrm>
            <a:off x="5243303" y="3512114"/>
            <a:ext cx="1334788" cy="1712186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CF82EEB-A913-4788-9380-8077AA5975D0}"/>
              </a:ext>
            </a:extLst>
          </p:cNvPr>
          <p:cNvCxnSpPr>
            <a:cxnSpLocks/>
          </p:cNvCxnSpPr>
          <p:nvPr/>
        </p:nvCxnSpPr>
        <p:spPr>
          <a:xfrm>
            <a:off x="4538211" y="5451650"/>
            <a:ext cx="0" cy="113171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169527-7E3C-4CF1-B4B0-AEEABF95B153}"/>
              </a:ext>
            </a:extLst>
          </p:cNvPr>
          <p:cNvSpPr/>
          <p:nvPr/>
        </p:nvSpPr>
        <p:spPr>
          <a:xfrm>
            <a:off x="4219295" y="387677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참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EA7882-B4B3-4841-9463-36D5EBEB88FA}"/>
              </a:ext>
            </a:extLst>
          </p:cNvPr>
          <p:cNvSpPr/>
          <p:nvPr/>
        </p:nvSpPr>
        <p:spPr>
          <a:xfrm>
            <a:off x="5114149" y="320800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거짓</a:t>
            </a:r>
            <a:endParaRPr lang="ko-KR" altLang="en-US" dirty="0"/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96808AFF-A491-4FDA-94EE-29BEECA73A55}"/>
              </a:ext>
            </a:extLst>
          </p:cNvPr>
          <p:cNvSpPr/>
          <p:nvPr/>
        </p:nvSpPr>
        <p:spPr>
          <a:xfrm>
            <a:off x="6043927" y="5224300"/>
            <a:ext cx="1068327" cy="507923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처리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86B9457-0EF3-4AC6-B90E-DB02AEBA2D13}"/>
              </a:ext>
            </a:extLst>
          </p:cNvPr>
          <p:cNvCxnSpPr>
            <a:cxnSpLocks/>
            <a:stCxn id="15" idx="1"/>
            <a:endCxn id="5" idx="0"/>
          </p:cNvCxnSpPr>
          <p:nvPr/>
        </p:nvCxnSpPr>
        <p:spPr>
          <a:xfrm rot="10800000" flipV="1">
            <a:off x="2609423" y="4568645"/>
            <a:ext cx="1290132" cy="646004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7935BA3-2E6D-42B2-ABFE-900C5AC27609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3343032" y="4978422"/>
            <a:ext cx="459454" cy="1926672"/>
          </a:xfrm>
          <a:prstGeom prst="bentConnector2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959EFBD-406A-438D-AECD-DF360A8E88F4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5337086" y="4933082"/>
            <a:ext cx="441865" cy="2040146"/>
          </a:xfrm>
          <a:prstGeom prst="bentConnector2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925EB25D-8571-42E2-9BDD-E1A02B8A435C}"/>
              </a:ext>
            </a:extLst>
          </p:cNvPr>
          <p:cNvSpPr/>
          <p:nvPr/>
        </p:nvSpPr>
        <p:spPr>
          <a:xfrm>
            <a:off x="3899555" y="4190603"/>
            <a:ext cx="1342607" cy="75608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판단</a:t>
            </a:r>
            <a:r>
              <a:rPr lang="en-US" altLang="ko-KR" sz="1400" dirty="0"/>
              <a:t>2</a:t>
            </a:r>
            <a:endParaRPr lang="ko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9E3B547-0B42-4D24-811F-D3A5B31115C1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4570859" y="3890156"/>
            <a:ext cx="1141" cy="30044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9AECF04E-E49D-4A80-BB2F-617C582E5D8D}"/>
              </a:ext>
            </a:extLst>
          </p:cNvPr>
          <p:cNvSpPr/>
          <p:nvPr/>
        </p:nvSpPr>
        <p:spPr>
          <a:xfrm>
            <a:off x="4036694" y="5214649"/>
            <a:ext cx="1068327" cy="507923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처리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DBD6C4C-958E-4CC0-A292-843C359A31C8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flipH="1">
            <a:off x="4570858" y="4946687"/>
            <a:ext cx="1" cy="26796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43CA782-3D1C-4498-BE49-430AB885ADDD}"/>
              </a:ext>
            </a:extLst>
          </p:cNvPr>
          <p:cNvSpPr/>
          <p:nvPr/>
        </p:nvSpPr>
        <p:spPr>
          <a:xfrm>
            <a:off x="3572759" y="428456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참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DA928D5-1086-4D80-84DC-5F25AD06577C}"/>
              </a:ext>
            </a:extLst>
          </p:cNvPr>
          <p:cNvSpPr/>
          <p:nvPr/>
        </p:nvSpPr>
        <p:spPr>
          <a:xfrm>
            <a:off x="4552174" y="492250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거짓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579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69A9321-2041-4733-8847-DB5A677DA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중첩에 제한은 없음</a:t>
            </a:r>
            <a:r>
              <a:rPr lang="en-US" altLang="ko-KR" dirty="0"/>
              <a:t>. </a:t>
            </a:r>
            <a:r>
              <a:rPr lang="ko-KR" altLang="en-US" dirty="0"/>
              <a:t>여기서는 대략적인 형식만 이해하자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1C14EE9-A968-4A6E-8D3A-5EBE0CA1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if-else</a:t>
            </a:r>
            <a:r>
              <a:rPr lang="ko-KR" altLang="en-US" dirty="0"/>
              <a:t>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AAE3E4-B00E-4096-AFF4-053F583A7F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47864" y="2924944"/>
          <a:ext cx="1944216" cy="29393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조건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if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조건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 :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else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else :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886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6C26901-A629-47A0-BE15-349B13C7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들여쓰기를 신경 써서 해줘야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161CAD-4B01-4F9A-B6B6-99C19D2E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if-else</a:t>
            </a:r>
            <a:r>
              <a:rPr lang="ko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F0812-4D4D-4A84-B0C6-0798F528F7A5}"/>
              </a:ext>
            </a:extLst>
          </p:cNvPr>
          <p:cNvSpPr txBox="1"/>
          <p:nvPr/>
        </p:nvSpPr>
        <p:spPr>
          <a:xfrm>
            <a:off x="988588" y="2415460"/>
            <a:ext cx="7209240" cy="258532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'10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'10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이 아닙니다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'0 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보다 작습니다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5DB9A-8748-4C0D-8295-9225E67D39C2}"/>
              </a:ext>
            </a:extLst>
          </p:cNvPr>
          <p:cNvSpPr txBox="1"/>
          <p:nvPr/>
        </p:nvSpPr>
        <p:spPr>
          <a:xfrm>
            <a:off x="967380" y="5229200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10</a:t>
            </a:r>
            <a:r>
              <a:rPr lang="ko-KR" altLang="en-US" sz="2000" dirty="0">
                <a:latin typeface="Consolas" panose="020B0609020204030204" pitchFamily="49" charset="0"/>
              </a:rPr>
              <a:t>이 아닙니다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7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아래와 같이 정수 하나를 입력 받아 양수인지 음수인지를 출력하고</a:t>
            </a:r>
            <a:r>
              <a:rPr lang="en-US" altLang="ko-KR" sz="2400" dirty="0"/>
              <a:t>, </a:t>
            </a:r>
            <a:r>
              <a:rPr lang="ko-KR" altLang="en-US" sz="2400" dirty="0"/>
              <a:t>양수이면 짝수인지 홀수 인지 출력하는 프로그램을 작성하세요</a:t>
            </a:r>
            <a:r>
              <a:rPr lang="en-US" altLang="ko-KR" sz="2400" dirty="0"/>
              <a:t>. </a:t>
            </a:r>
          </a:p>
          <a:p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897482" y="3990710"/>
            <a:ext cx="7349036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정수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양수 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짝수 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789256" y="352619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9A7B436-3B93-4986-9CE4-3F55962C67B4}"/>
              </a:ext>
            </a:extLst>
          </p:cNvPr>
          <p:cNvSpPr txBox="1"/>
          <p:nvPr/>
        </p:nvSpPr>
        <p:spPr>
          <a:xfrm>
            <a:off x="897482" y="5243899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정수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-4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음수 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315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558960" y="1844824"/>
            <a:ext cx="8026080" cy="37856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양수면 짝수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홀수 출력하기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 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양수 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%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짝수 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홀수 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음수 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363612" y="1628800"/>
            <a:ext cx="8456860" cy="424847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2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나이와 점수를 입력 받아 나이가 </a:t>
            </a:r>
            <a:r>
              <a:rPr lang="en-US" altLang="ko-KR" sz="2400" dirty="0"/>
              <a:t>20</a:t>
            </a:r>
            <a:r>
              <a:rPr lang="ko-KR" altLang="en-US" sz="2400" dirty="0"/>
              <a:t>세 이상이면</a:t>
            </a:r>
            <a:r>
              <a:rPr lang="en-US" altLang="ko-KR" sz="2400" dirty="0"/>
              <a:t> </a:t>
            </a:r>
            <a:r>
              <a:rPr lang="ko-KR" altLang="en-US" sz="2400" dirty="0"/>
              <a:t>응시가능</a:t>
            </a:r>
            <a:r>
              <a:rPr lang="en-US" altLang="ko-KR" sz="2400" dirty="0"/>
              <a:t>, </a:t>
            </a:r>
            <a:r>
              <a:rPr lang="ko-KR" altLang="en-US" sz="2400" dirty="0"/>
              <a:t>미만이면 응시불가능 출력</a:t>
            </a:r>
            <a:r>
              <a:rPr lang="en-US" altLang="ko-KR" sz="2400" dirty="0"/>
              <a:t>, </a:t>
            </a:r>
            <a:r>
              <a:rPr lang="ko-KR" altLang="en-US" sz="2400" dirty="0"/>
              <a:t>응시가능 하고 점수가 </a:t>
            </a:r>
            <a:r>
              <a:rPr lang="en-US" altLang="ko-KR" sz="2400" dirty="0"/>
              <a:t>80</a:t>
            </a:r>
            <a:r>
              <a:rPr lang="ko-KR" altLang="en-US" sz="2400" dirty="0"/>
              <a:t>점 이상이면 합격</a:t>
            </a:r>
            <a:r>
              <a:rPr lang="en-US" altLang="ko-KR" sz="2400" dirty="0"/>
              <a:t>, </a:t>
            </a:r>
            <a:r>
              <a:rPr lang="ko-KR" altLang="en-US" sz="2400" dirty="0"/>
              <a:t>미만은 불합격을 출력하는 </a:t>
            </a:r>
            <a:r>
              <a:rPr lang="ko-KR" altLang="en-US" sz="2400" dirty="0" err="1"/>
              <a:t>로그램을</a:t>
            </a:r>
            <a:r>
              <a:rPr lang="ko-KR" altLang="en-US" sz="2400" dirty="0"/>
              <a:t> 작성하세요</a:t>
            </a:r>
            <a:r>
              <a:rPr lang="en-US" altLang="ko-KR" sz="2400" dirty="0"/>
              <a:t>. </a:t>
            </a:r>
          </a:p>
          <a:p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897482" y="4293096"/>
            <a:ext cx="7349036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나이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21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응시 가능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점수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합격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789256" y="382858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9A7B436-3B93-4986-9CE4-3F55962C67B4}"/>
              </a:ext>
            </a:extLst>
          </p:cNvPr>
          <p:cNvSpPr txBox="1"/>
          <p:nvPr/>
        </p:nvSpPr>
        <p:spPr>
          <a:xfrm>
            <a:off x="897482" y="5887813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나이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18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응시 불가능</a:t>
            </a:r>
          </a:p>
        </p:txBody>
      </p:sp>
    </p:spTree>
    <p:extLst>
      <p:ext uri="{BB962C8B-B14F-4D97-AF65-F5344CB8AC3E}">
        <p14:creationId xmlns:p14="http://schemas.microsoft.com/office/powerpoint/2010/main" val="3408455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558960" y="1844824"/>
            <a:ext cx="8026080" cy="40934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점수로 출력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나이 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응시 가능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점수 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합격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불합격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응시 불가능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361492" y="1628800"/>
            <a:ext cx="8530988" cy="46085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47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96A4C28-7002-4CC5-9F56-122EA0453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순차적</a:t>
            </a:r>
            <a:r>
              <a:rPr lang="en-US" altLang="ko-KR" dirty="0"/>
              <a:t>(sequence)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ko-KR" altLang="en-US" dirty="0"/>
              <a:t>위에서부터 아래로 실행되는 제어 구조로 특별히 지정되지 않는 한 다음에 오는 문장이 실행되는 구조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>
                <a:solidFill>
                  <a:srgbClr val="FF0000"/>
                </a:solidFill>
              </a:rPr>
              <a:t>선택적</a:t>
            </a:r>
            <a:r>
              <a:rPr lang="en-US" altLang="ko-KR" dirty="0">
                <a:solidFill>
                  <a:srgbClr val="FF0000"/>
                </a:solidFill>
              </a:rPr>
              <a:t>(select) </a:t>
            </a:r>
            <a:r>
              <a:rPr lang="ko-KR" altLang="en-US" dirty="0">
                <a:solidFill>
                  <a:srgbClr val="FF0000"/>
                </a:solidFill>
              </a:rPr>
              <a:t>실행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ko-KR" altLang="en-US" dirty="0" err="1">
                <a:solidFill>
                  <a:srgbClr val="FF0000"/>
                </a:solidFill>
              </a:rPr>
              <a:t>조건문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주어진 조건에 따라 특정 부분으로 실행을 옮기는 분기 제어 구조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반복적</a:t>
            </a:r>
            <a:r>
              <a:rPr lang="en-US" altLang="ko-KR" dirty="0"/>
              <a:t>(looping) </a:t>
            </a:r>
            <a:r>
              <a:rPr lang="ko-KR" altLang="en-US" dirty="0"/>
              <a:t>실행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특정 부분을 일정한 횟수만큼 반복 실행하는 반복 제어 구조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D53D169-607C-4F70-8C68-535B037C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기본 제어 구조</a:t>
            </a:r>
          </a:p>
        </p:txBody>
      </p:sp>
    </p:spTree>
    <p:extLst>
      <p:ext uri="{BB962C8B-B14F-4D97-AF65-F5344CB8AC3E}">
        <p14:creationId xmlns:p14="http://schemas.microsoft.com/office/powerpoint/2010/main" val="765609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성별을 입력 받아</a:t>
            </a:r>
            <a:r>
              <a:rPr lang="en-US" altLang="ko-KR" sz="2400" dirty="0"/>
              <a:t>, </a:t>
            </a:r>
            <a:r>
              <a:rPr lang="ko-KR" altLang="en-US" sz="2400" dirty="0"/>
              <a:t>남자면 몸무게를 입력 받고 </a:t>
            </a:r>
            <a:r>
              <a:rPr lang="en-US" altLang="ko-KR" sz="2400" dirty="0"/>
              <a:t>70kg</a:t>
            </a:r>
            <a:r>
              <a:rPr lang="ko-KR" altLang="en-US" sz="2400" dirty="0"/>
              <a:t>이상이면 </a:t>
            </a:r>
            <a:r>
              <a:rPr lang="en-US" altLang="ko-KR" sz="2400" dirty="0"/>
              <a:t>'</a:t>
            </a:r>
            <a:r>
              <a:rPr lang="ko-KR" altLang="en-US" sz="2400" dirty="0"/>
              <a:t>농구</a:t>
            </a:r>
            <a:r>
              <a:rPr lang="en-US" altLang="ko-KR" sz="2400" dirty="0"/>
              <a:t>', </a:t>
            </a:r>
            <a:r>
              <a:rPr lang="ko-KR" altLang="en-US" sz="2400" dirty="0"/>
              <a:t>미만은 </a:t>
            </a:r>
            <a:r>
              <a:rPr lang="en-US" altLang="ko-KR" sz="2400" dirty="0"/>
              <a:t>'</a:t>
            </a:r>
            <a:r>
              <a:rPr lang="ko-KR" altLang="en-US" sz="2400" dirty="0"/>
              <a:t>축구</a:t>
            </a:r>
            <a:r>
              <a:rPr lang="en-US" altLang="ko-KR" sz="2400" dirty="0"/>
              <a:t>' </a:t>
            </a:r>
            <a:r>
              <a:rPr lang="ko-KR" altLang="en-US" sz="2400" dirty="0"/>
              <a:t>를 추천하고</a:t>
            </a:r>
            <a:r>
              <a:rPr lang="en-US" altLang="ko-KR" sz="2400" dirty="0"/>
              <a:t>, </a:t>
            </a:r>
            <a:r>
              <a:rPr lang="ko-KR" altLang="en-US" sz="2400" dirty="0"/>
              <a:t>여자면 키 </a:t>
            </a:r>
            <a:r>
              <a:rPr lang="en-US" altLang="ko-KR" sz="2400" dirty="0"/>
              <a:t>160cm</a:t>
            </a:r>
            <a:r>
              <a:rPr lang="ko-KR" altLang="en-US" sz="2400" dirty="0"/>
              <a:t>이상이면 </a:t>
            </a:r>
            <a:r>
              <a:rPr lang="en-US" altLang="ko-KR" sz="2400" dirty="0"/>
              <a:t>'</a:t>
            </a:r>
            <a:r>
              <a:rPr lang="ko-KR" altLang="en-US" sz="2400" dirty="0"/>
              <a:t>배구</a:t>
            </a:r>
            <a:r>
              <a:rPr lang="en-US" altLang="ko-KR" sz="2400" dirty="0"/>
              <a:t>', </a:t>
            </a:r>
            <a:r>
              <a:rPr lang="ko-KR" altLang="en-US" sz="2400" dirty="0"/>
              <a:t>미만은 </a:t>
            </a:r>
            <a:r>
              <a:rPr lang="en-US" altLang="ko-KR" sz="2400" dirty="0"/>
              <a:t>'</a:t>
            </a:r>
            <a:r>
              <a:rPr lang="ko-KR" altLang="en-US" sz="2400" dirty="0"/>
              <a:t>피구</a:t>
            </a:r>
            <a:r>
              <a:rPr lang="en-US" altLang="ko-KR" sz="2400" dirty="0"/>
              <a:t>' </a:t>
            </a:r>
            <a:r>
              <a:rPr lang="ko-KR" altLang="en-US" sz="2400" dirty="0"/>
              <a:t>를 추천하세요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952611" y="3467100"/>
            <a:ext cx="7349036" cy="163121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********************************************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성별과 몸무게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</a:rPr>
              <a:t>키에 따른 운동경기 추천 프로그램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성별 입력</a:t>
            </a:r>
            <a:r>
              <a:rPr lang="en-US" altLang="ko-KR" sz="2000" dirty="0">
                <a:latin typeface="Consolas" panose="020B0609020204030204" pitchFamily="49" charset="0"/>
              </a:rPr>
              <a:t>[</a:t>
            </a:r>
            <a:r>
              <a:rPr lang="ko-KR" altLang="en-US" sz="2000" dirty="0">
                <a:latin typeface="Consolas" panose="020B0609020204030204" pitchFamily="49" charset="0"/>
              </a:rPr>
              <a:t>남자</a:t>
            </a:r>
            <a:r>
              <a:rPr lang="en-US" altLang="ko-KR" sz="2000" dirty="0">
                <a:latin typeface="Consolas" panose="020B0609020204030204" pitchFamily="49" charset="0"/>
              </a:rPr>
              <a:t>/</a:t>
            </a:r>
            <a:r>
              <a:rPr lang="ko-KR" altLang="en-US" sz="2000" dirty="0">
                <a:latin typeface="Consolas" panose="020B0609020204030204" pitchFamily="49" charset="0"/>
              </a:rPr>
              <a:t>여자</a:t>
            </a:r>
            <a:r>
              <a:rPr lang="en-US" altLang="ko-KR" sz="2000" dirty="0">
                <a:latin typeface="Consolas" panose="020B0609020204030204" pitchFamily="49" charset="0"/>
              </a:rPr>
              <a:t>]: </a:t>
            </a:r>
            <a:r>
              <a:rPr lang="ko-KR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여자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키 입력</a:t>
            </a:r>
            <a:r>
              <a:rPr lang="en-US" altLang="ko-KR" sz="2000" dirty="0">
                <a:latin typeface="Consolas" panose="020B0609020204030204" pitchFamily="49" charset="0"/>
              </a:rPr>
              <a:t>(cm):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157.6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[</a:t>
            </a:r>
            <a:r>
              <a:rPr lang="ko-KR" altLang="en-US" sz="2000" dirty="0">
                <a:latin typeface="Consolas" panose="020B0609020204030204" pitchFamily="49" charset="0"/>
              </a:rPr>
              <a:t>피구</a:t>
            </a:r>
            <a:r>
              <a:rPr lang="en-US" altLang="ko-KR" sz="2000" dirty="0">
                <a:latin typeface="Consolas" panose="020B0609020204030204" pitchFamily="49" charset="0"/>
              </a:rPr>
              <a:t>] </a:t>
            </a:r>
            <a:r>
              <a:rPr lang="ko-KR" altLang="en-US" sz="2000" dirty="0">
                <a:latin typeface="Consolas" panose="020B0609020204030204" pitchFamily="49" charset="0"/>
              </a:rPr>
              <a:t>경기를 추천합니다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897482" y="310806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9A7B436-3B93-4986-9CE4-3F55962C67B4}"/>
              </a:ext>
            </a:extLst>
          </p:cNvPr>
          <p:cNvSpPr txBox="1"/>
          <p:nvPr/>
        </p:nvSpPr>
        <p:spPr>
          <a:xfrm>
            <a:off x="952611" y="5188684"/>
            <a:ext cx="7349036" cy="163121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********************************************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성별과 몸무게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</a:rPr>
              <a:t>키에 따른 운동경기 추천 프로그램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성별 입력</a:t>
            </a:r>
            <a:r>
              <a:rPr lang="en-US" altLang="ko-KR" sz="2000" dirty="0">
                <a:latin typeface="Consolas" panose="020B0609020204030204" pitchFamily="49" charset="0"/>
              </a:rPr>
              <a:t>[</a:t>
            </a:r>
            <a:r>
              <a:rPr lang="ko-KR" altLang="en-US" sz="2000" dirty="0">
                <a:latin typeface="Consolas" panose="020B0609020204030204" pitchFamily="49" charset="0"/>
              </a:rPr>
              <a:t>남자</a:t>
            </a:r>
            <a:r>
              <a:rPr lang="en-US" altLang="ko-KR" sz="2000" dirty="0">
                <a:latin typeface="Consolas" panose="020B0609020204030204" pitchFamily="49" charset="0"/>
              </a:rPr>
              <a:t>/</a:t>
            </a:r>
            <a:r>
              <a:rPr lang="ko-KR" altLang="en-US" sz="2000" dirty="0">
                <a:latin typeface="Consolas" panose="020B0609020204030204" pitchFamily="49" charset="0"/>
              </a:rPr>
              <a:t>여자</a:t>
            </a:r>
            <a:r>
              <a:rPr lang="en-US" altLang="ko-KR" sz="2000" dirty="0">
                <a:latin typeface="Consolas" panose="020B0609020204030204" pitchFamily="49" charset="0"/>
              </a:rPr>
              <a:t>]: </a:t>
            </a:r>
            <a:r>
              <a:rPr lang="ko-KR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남자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몸무게 입력</a:t>
            </a:r>
            <a:r>
              <a:rPr lang="en-US" altLang="ko-KR" sz="2000" dirty="0">
                <a:latin typeface="Consolas" panose="020B0609020204030204" pitchFamily="49" charset="0"/>
              </a:rPr>
              <a:t>(kg):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78.3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[</a:t>
            </a:r>
            <a:r>
              <a:rPr lang="ko-KR" altLang="en-US" sz="2000" dirty="0">
                <a:latin typeface="Consolas" panose="020B0609020204030204" pitchFamily="49" charset="0"/>
              </a:rPr>
              <a:t>농구</a:t>
            </a:r>
            <a:r>
              <a:rPr lang="en-US" altLang="ko-KR" sz="2000" dirty="0">
                <a:latin typeface="Consolas" panose="020B0609020204030204" pitchFamily="49" charset="0"/>
              </a:rPr>
              <a:t>] </a:t>
            </a:r>
            <a:r>
              <a:rPr lang="ko-KR" altLang="en-US" sz="2000" dirty="0">
                <a:latin typeface="Consolas" panose="020B0609020204030204" pitchFamily="49" charset="0"/>
              </a:rPr>
              <a:t>경기를 추천합니다</a:t>
            </a:r>
          </a:p>
        </p:txBody>
      </p:sp>
    </p:spTree>
    <p:extLst>
      <p:ext uri="{BB962C8B-B14F-4D97-AF65-F5344CB8AC3E}">
        <p14:creationId xmlns:p14="http://schemas.microsoft.com/office/powerpoint/2010/main" val="1371281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558960" y="1331392"/>
            <a:ext cx="8026080" cy="532453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44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성별과 몸무게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키에 따른 운동경기 추천 프로그램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gender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성별 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[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남자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여자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]: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gender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남자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weight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몸무게 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(kg):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weight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농구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]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경기를 추천합니다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축구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]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경기를 추천합니다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키 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(cm):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height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160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배구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]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경기를 추천합니다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"[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피구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]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경기를 추천합니다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306506" y="1124744"/>
            <a:ext cx="8530988" cy="56316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10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0A1BF1-BC86-47AA-A536-376F205E1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한번에 참</a:t>
            </a:r>
            <a:r>
              <a:rPr lang="en-US" altLang="ko-KR" dirty="0"/>
              <a:t>, </a:t>
            </a:r>
            <a:r>
              <a:rPr lang="ko-KR" altLang="en-US" dirty="0"/>
              <a:t>거짓의 두가지 조건만 선택하는 것이 아니라 여러 조건을 선택하고 싶을 때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ko-KR" altLang="en-US" dirty="0"/>
              <a:t>다음에 </a:t>
            </a:r>
            <a:r>
              <a:rPr lang="en-US" altLang="ko-KR" dirty="0" err="1"/>
              <a:t>elif</a:t>
            </a:r>
            <a:r>
              <a:rPr lang="ko-KR" altLang="en-US" dirty="0"/>
              <a:t>문을 사용해서 다음 조건을 검사함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마지막에 </a:t>
            </a:r>
            <a:r>
              <a:rPr lang="en-US" altLang="ko-KR" dirty="0"/>
              <a:t>else</a:t>
            </a:r>
            <a:r>
              <a:rPr lang="ko-KR" altLang="en-US" dirty="0"/>
              <a:t>는 사용할 수도 있고</a:t>
            </a:r>
            <a:r>
              <a:rPr lang="en-US" altLang="ko-KR" dirty="0"/>
              <a:t>, </a:t>
            </a:r>
            <a:r>
              <a:rPr lang="ko-KR" altLang="en-US" dirty="0"/>
              <a:t>없어도 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모든 조건이 거짓이면 실행되는 부분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7EE441-92BC-4B19-B957-D3AB1960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if-</a:t>
            </a:r>
            <a:r>
              <a:rPr lang="en-US" altLang="ko-KR" dirty="0" err="1"/>
              <a:t>elif</a:t>
            </a:r>
            <a:r>
              <a:rPr lang="en-US" altLang="ko-KR" dirty="0"/>
              <a:t>-else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646124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2ACB271-968A-47AF-88AA-7D8323039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754141"/>
          </a:xfrm>
        </p:spPr>
        <p:txBody>
          <a:bodyPr/>
          <a:lstStyle/>
          <a:p>
            <a:r>
              <a:rPr lang="ko-KR" altLang="en-US" dirty="0"/>
              <a:t>조건에 따라 다중으로 분기하는 것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3C1401-5296-4ECE-A393-07542ABB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if-</a:t>
            </a:r>
            <a:r>
              <a:rPr lang="en-US" altLang="ko-KR" dirty="0" err="1"/>
              <a:t>elif</a:t>
            </a:r>
            <a:r>
              <a:rPr lang="en-US" altLang="ko-KR" dirty="0"/>
              <a:t>-else</a:t>
            </a:r>
            <a:r>
              <a:rPr lang="ko-KR" altLang="en-US" dirty="0"/>
              <a:t>문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AB8E79DA-9F5C-49EA-BF09-CA0BB1EC441F}"/>
              </a:ext>
            </a:extLst>
          </p:cNvPr>
          <p:cNvSpPr/>
          <p:nvPr/>
        </p:nvSpPr>
        <p:spPr>
          <a:xfrm>
            <a:off x="1417504" y="2775753"/>
            <a:ext cx="1342607" cy="75608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판단</a:t>
            </a:r>
            <a:r>
              <a:rPr lang="en-US" altLang="ko-KR" sz="1400" dirty="0"/>
              <a:t>1</a:t>
            </a:r>
            <a:endParaRPr lang="ko-KR" altLang="en-US" sz="1100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1D629483-9852-4350-A87E-595E1654BFFA}"/>
              </a:ext>
            </a:extLst>
          </p:cNvPr>
          <p:cNvSpPr/>
          <p:nvPr/>
        </p:nvSpPr>
        <p:spPr>
          <a:xfrm>
            <a:off x="1557736" y="4084058"/>
            <a:ext cx="1054988" cy="497382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처리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C492069-FFA0-4742-9ABD-BC6A3919A01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085230" y="2326256"/>
            <a:ext cx="3578" cy="44949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31D93FA-3350-42C4-9EF3-C7D57CA143B8}"/>
              </a:ext>
            </a:extLst>
          </p:cNvPr>
          <p:cNvCxnSpPr>
            <a:cxnSpLocks/>
            <a:stCxn id="26" idx="3"/>
            <a:endCxn id="29" idx="0"/>
          </p:cNvCxnSpPr>
          <p:nvPr/>
        </p:nvCxnSpPr>
        <p:spPr>
          <a:xfrm>
            <a:off x="6392790" y="3161562"/>
            <a:ext cx="985940" cy="892314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319CDD3-CBED-472A-82A7-2F5DFC38F6ED}"/>
              </a:ext>
            </a:extLst>
          </p:cNvPr>
          <p:cNvCxnSpPr>
            <a:cxnSpLocks/>
          </p:cNvCxnSpPr>
          <p:nvPr/>
        </p:nvCxnSpPr>
        <p:spPr>
          <a:xfrm flipH="1" flipV="1">
            <a:off x="2085231" y="5017502"/>
            <a:ext cx="5308991" cy="128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09E39544-5F29-4D75-842C-104F4F84FCC5}"/>
              </a:ext>
            </a:extLst>
          </p:cNvPr>
          <p:cNvSpPr/>
          <p:nvPr/>
        </p:nvSpPr>
        <p:spPr>
          <a:xfrm>
            <a:off x="5187324" y="4055854"/>
            <a:ext cx="1068327" cy="507923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처리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5626B24E-3538-4976-8836-034B32D73413}"/>
              </a:ext>
            </a:extLst>
          </p:cNvPr>
          <p:cNvSpPr/>
          <p:nvPr/>
        </p:nvSpPr>
        <p:spPr>
          <a:xfrm>
            <a:off x="3229393" y="2780928"/>
            <a:ext cx="1342607" cy="75608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판단</a:t>
            </a:r>
            <a:r>
              <a:rPr lang="en-US" altLang="ko-KR" sz="1400" dirty="0"/>
              <a:t>2</a:t>
            </a:r>
            <a:endParaRPr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652A7B6-3E0B-4D01-9134-FDC341B6439E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900490" y="4554604"/>
            <a:ext cx="0" cy="45165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0D97E137-00FB-4D4D-9748-3E1D261E1D73}"/>
              </a:ext>
            </a:extLst>
          </p:cNvPr>
          <p:cNvSpPr/>
          <p:nvPr/>
        </p:nvSpPr>
        <p:spPr>
          <a:xfrm>
            <a:off x="3366326" y="4046681"/>
            <a:ext cx="1068327" cy="507923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처리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320AD6-9920-43A4-9019-1A54321FC15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85230" y="4581440"/>
            <a:ext cx="0" cy="10798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1C2B6A-C78D-4A3B-88B2-AB1E9C65D3AF}"/>
              </a:ext>
            </a:extLst>
          </p:cNvPr>
          <p:cNvSpPr/>
          <p:nvPr/>
        </p:nvSpPr>
        <p:spPr>
          <a:xfrm>
            <a:off x="2087019" y="356377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참</a:t>
            </a:r>
            <a:endParaRPr lang="ko-KR" altLang="en-US" dirty="0"/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B9C7277B-642A-42FC-B453-713D9788A198}"/>
              </a:ext>
            </a:extLst>
          </p:cNvPr>
          <p:cNvSpPr/>
          <p:nvPr/>
        </p:nvSpPr>
        <p:spPr>
          <a:xfrm>
            <a:off x="5050183" y="2783520"/>
            <a:ext cx="1342607" cy="756084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판단</a:t>
            </a:r>
            <a:r>
              <a:rPr lang="en-US" altLang="ko-KR" sz="1400" dirty="0"/>
              <a:t>3</a:t>
            </a:r>
            <a:endParaRPr lang="ko-KR" altLang="en-US" sz="1100" dirty="0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ADFB1737-43F7-4827-890B-2767B8F9FF98}"/>
              </a:ext>
            </a:extLst>
          </p:cNvPr>
          <p:cNvSpPr/>
          <p:nvPr/>
        </p:nvSpPr>
        <p:spPr>
          <a:xfrm>
            <a:off x="6844566" y="4053876"/>
            <a:ext cx="1068327" cy="507923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처리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4DCF42A-FD41-4207-BCAE-4BB7EADE57C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085230" y="3531837"/>
            <a:ext cx="3578" cy="55222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130E6AA-8418-4A17-9501-105868CFD4A0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3900490" y="3537012"/>
            <a:ext cx="207" cy="50966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7BFC465-1379-4FD4-BE62-0FEAB5310D99}"/>
              </a:ext>
            </a:extLst>
          </p:cNvPr>
          <p:cNvCxnSpPr>
            <a:cxnSpLocks/>
            <a:stCxn id="26" idx="2"/>
            <a:endCxn id="12" idx="0"/>
          </p:cNvCxnSpPr>
          <p:nvPr/>
        </p:nvCxnSpPr>
        <p:spPr>
          <a:xfrm>
            <a:off x="5721487" y="3539604"/>
            <a:ext cx="1" cy="5162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08F94F3-1E16-40AB-96AC-A5506DA583C8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2760111" y="3153795"/>
            <a:ext cx="469282" cy="517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B77E177-FC91-418C-A580-B7339BCC09B9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4572000" y="3158970"/>
            <a:ext cx="478183" cy="259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D4C3974-DA5B-44CE-9CC6-28410FDA24C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721488" y="4563777"/>
            <a:ext cx="0" cy="44248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5276AD6-2739-4747-BC44-3448A019351B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378730" y="4561799"/>
            <a:ext cx="0" cy="45372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7A7D2F8-A307-4817-96EA-EFE7889CCD8C}"/>
              </a:ext>
            </a:extLst>
          </p:cNvPr>
          <p:cNvSpPr/>
          <p:nvPr/>
        </p:nvSpPr>
        <p:spPr>
          <a:xfrm>
            <a:off x="3922052" y="356377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참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C3249B0-9413-4CE6-86F1-1F117AC6B919}"/>
              </a:ext>
            </a:extLst>
          </p:cNvPr>
          <p:cNvSpPr/>
          <p:nvPr/>
        </p:nvSpPr>
        <p:spPr>
          <a:xfrm>
            <a:off x="5756234" y="355815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참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FDF10AF-976A-48D6-BC7F-9E3D6EC75476}"/>
              </a:ext>
            </a:extLst>
          </p:cNvPr>
          <p:cNvSpPr/>
          <p:nvPr/>
        </p:nvSpPr>
        <p:spPr>
          <a:xfrm>
            <a:off x="2613501" y="284557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거짓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6AEADEF-ECA7-4941-9A8B-078A9FD5E46C}"/>
              </a:ext>
            </a:extLst>
          </p:cNvPr>
          <p:cNvSpPr/>
          <p:nvPr/>
        </p:nvSpPr>
        <p:spPr>
          <a:xfrm>
            <a:off x="4427695" y="284557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거짓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BBB5085-894C-4015-8E6E-7DFAFA9C50A7}"/>
              </a:ext>
            </a:extLst>
          </p:cNvPr>
          <p:cNvSpPr/>
          <p:nvPr/>
        </p:nvSpPr>
        <p:spPr>
          <a:xfrm>
            <a:off x="6290887" y="284557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거짓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840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0A1BF1-BC86-47AA-A536-376F205E1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조건에 따라 다중으로 분기하는 것</a:t>
            </a:r>
            <a:r>
              <a:rPr lang="en-US" altLang="ko-KR" dirty="0"/>
              <a:t>. </a:t>
            </a:r>
            <a:r>
              <a:rPr lang="ko-KR" altLang="en-US" dirty="0"/>
              <a:t>여기서는 대략적인 형식만 이해하자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7EE441-92BC-4B19-B957-D3AB1960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if-</a:t>
            </a:r>
            <a:r>
              <a:rPr lang="en-US" altLang="ko-KR" dirty="0" err="1"/>
              <a:t>elif</a:t>
            </a:r>
            <a:r>
              <a:rPr lang="en-US" altLang="ko-KR" dirty="0"/>
              <a:t>-else</a:t>
            </a:r>
            <a:r>
              <a:rPr lang="ko-KR" altLang="en-US" dirty="0"/>
              <a:t>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E56DF8B-9CCD-4AD5-A868-0AAD56F7B3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91880" y="2924944"/>
          <a:ext cx="1944216" cy="336353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조건</a:t>
                      </a:r>
                      <a:r>
                        <a:rPr kumimoji="0"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문장 </a:t>
                      </a:r>
                      <a:r>
                        <a:rPr kumimoji="0"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elif</a:t>
                      </a:r>
                      <a:r>
                        <a:rPr kumimoji="0"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조건</a:t>
                      </a:r>
                      <a:r>
                        <a:rPr kumimoji="0"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 :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문장 </a:t>
                      </a:r>
                      <a:r>
                        <a:rPr kumimoji="0"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elif</a:t>
                      </a:r>
                      <a:r>
                        <a:rPr kumimoji="0"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조건</a:t>
                      </a:r>
                      <a:r>
                        <a:rPr kumimoji="0"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 :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문장 </a:t>
                      </a:r>
                      <a:r>
                        <a:rPr kumimoji="0"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else :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문장 </a:t>
                      </a:r>
                      <a:r>
                        <a:rPr kumimoji="0"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063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6C26901-A629-47A0-BE15-349B13C7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elif</a:t>
            </a:r>
            <a:endParaRPr lang="en-US" altLang="ko-KR" dirty="0"/>
          </a:p>
          <a:p>
            <a:pPr lvl="1"/>
            <a:r>
              <a:rPr lang="en-US" altLang="ko-KR" dirty="0"/>
              <a:t>else</a:t>
            </a:r>
            <a:r>
              <a:rPr lang="ko-KR" altLang="en-US" dirty="0"/>
              <a:t>인 상태에서 조건식 지정해서 </a:t>
            </a:r>
            <a:r>
              <a:rPr lang="en-US" altLang="ko-KR" dirty="0"/>
              <a:t>else if</a:t>
            </a:r>
            <a:r>
              <a:rPr lang="ko-KR" altLang="en-US" dirty="0"/>
              <a:t>라는 뜻</a:t>
            </a:r>
            <a:endParaRPr lang="en-US" altLang="ko-KR" dirty="0"/>
          </a:p>
          <a:p>
            <a:pPr lvl="1"/>
            <a:r>
              <a:rPr lang="ko-KR" altLang="en-US" dirty="0"/>
              <a:t>조건식 끝나고 </a:t>
            </a:r>
            <a:r>
              <a:rPr lang="en-US" altLang="ko-KR" dirty="0"/>
              <a:t>: (</a:t>
            </a:r>
            <a:r>
              <a:rPr lang="ko-KR" altLang="en-US" dirty="0"/>
              <a:t>콜론</a:t>
            </a:r>
            <a:r>
              <a:rPr lang="en-US" altLang="ko-KR" dirty="0"/>
              <a:t>)</a:t>
            </a:r>
            <a:r>
              <a:rPr lang="ko-KR" altLang="en-US" dirty="0"/>
              <a:t>을 붙여야 함</a:t>
            </a:r>
            <a:r>
              <a:rPr lang="en-US" altLang="ko-KR" dirty="0"/>
              <a:t>. if </a:t>
            </a:r>
            <a:r>
              <a:rPr lang="ko-KR" altLang="en-US" dirty="0"/>
              <a:t>다음에 사용함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161CAD-4B01-4F9A-B6B6-99C19D2E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if-</a:t>
            </a:r>
            <a:r>
              <a:rPr lang="en-US" altLang="ko-KR" dirty="0" err="1"/>
              <a:t>elif</a:t>
            </a:r>
            <a:r>
              <a:rPr lang="en-US" altLang="ko-KR" dirty="0"/>
              <a:t>-else</a:t>
            </a:r>
            <a:r>
              <a:rPr lang="ko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F0812-4D4D-4A84-B0C6-0798F528F7A5}"/>
              </a:ext>
            </a:extLst>
          </p:cNvPr>
          <p:cNvSpPr txBox="1"/>
          <p:nvPr/>
        </p:nvSpPr>
        <p:spPr>
          <a:xfrm>
            <a:off x="712228" y="3512411"/>
            <a:ext cx="7698212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          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a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10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일 때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'10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9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         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a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9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일 때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'9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5DB9A-8748-4C0D-8295-9225E67D39C2}"/>
              </a:ext>
            </a:extLst>
          </p:cNvPr>
          <p:cNvSpPr txBox="1"/>
          <p:nvPr/>
        </p:nvSpPr>
        <p:spPr>
          <a:xfrm>
            <a:off x="733560" y="5582374"/>
            <a:ext cx="767688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9</a:t>
            </a:r>
            <a:r>
              <a:rPr lang="ko-KR" altLang="en-US" sz="2000" dirty="0">
                <a:latin typeface="Consolas" panose="020B0609020204030204" pitchFamily="49" charset="0"/>
              </a:rPr>
              <a:t>입니다</a:t>
            </a:r>
          </a:p>
        </p:txBody>
      </p:sp>
    </p:spTree>
    <p:extLst>
      <p:ext uri="{BB962C8B-B14F-4D97-AF65-F5344CB8AC3E}">
        <p14:creationId xmlns:p14="http://schemas.microsoft.com/office/powerpoint/2010/main" val="9807007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896112-9E66-4FAF-9782-3082F239A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if-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다음에 </a:t>
            </a:r>
            <a:r>
              <a:rPr lang="en-US" altLang="ko-KR" dirty="0"/>
              <a:t>else </a:t>
            </a:r>
            <a:r>
              <a:rPr lang="ko-KR" altLang="en-US" dirty="0"/>
              <a:t>사용하기</a:t>
            </a:r>
            <a:endParaRPr lang="en-US" altLang="ko-KR" dirty="0"/>
          </a:p>
          <a:p>
            <a:pPr lvl="1"/>
            <a:r>
              <a:rPr lang="ko-KR" altLang="en-US" dirty="0"/>
              <a:t>모든 조건이 다 거짓이면 </a:t>
            </a:r>
            <a:r>
              <a:rPr lang="en-US" altLang="ko-KR" dirty="0"/>
              <a:t>else</a:t>
            </a:r>
            <a:r>
              <a:rPr lang="ko-KR" altLang="en-US" dirty="0"/>
              <a:t>문이 실행됨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493C5A2-116B-425C-9EF5-9BA1FA91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if-</a:t>
            </a:r>
            <a:r>
              <a:rPr lang="en-US" altLang="ko-KR" dirty="0" err="1"/>
              <a:t>elif</a:t>
            </a:r>
            <a:r>
              <a:rPr lang="en-US" altLang="ko-KR" dirty="0"/>
              <a:t>-else</a:t>
            </a:r>
            <a:r>
              <a:rPr lang="ko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42137-382A-484A-8600-7D9E04E0D6A9}"/>
              </a:ext>
            </a:extLst>
          </p:cNvPr>
          <p:cNvSpPr txBox="1"/>
          <p:nvPr/>
        </p:nvSpPr>
        <p:spPr>
          <a:xfrm>
            <a:off x="712228" y="2852936"/>
            <a:ext cx="7698212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a = 8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          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10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일 때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'10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9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         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9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일 때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'9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                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10, 9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모두 아닐 때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'10, 9 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모두 아닙니다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98D62-BDCC-4529-8F8B-3A831C37D974}"/>
              </a:ext>
            </a:extLst>
          </p:cNvPr>
          <p:cNvSpPr txBox="1"/>
          <p:nvPr/>
        </p:nvSpPr>
        <p:spPr>
          <a:xfrm>
            <a:off x="712228" y="5468361"/>
            <a:ext cx="7698212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10, 9 </a:t>
            </a:r>
            <a:r>
              <a:rPr lang="ko-KR" altLang="en-US" sz="2000" dirty="0">
                <a:latin typeface="Consolas" panose="020B0609020204030204" pitchFamily="49" charset="0"/>
              </a:rPr>
              <a:t>모두 아닙니다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87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E8F752-2CF7-4825-9C14-FA2540CE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else </a:t>
            </a:r>
            <a:r>
              <a:rPr lang="ko-KR" altLang="en-US" dirty="0"/>
              <a:t>다음에 </a:t>
            </a:r>
            <a:r>
              <a:rPr lang="en-US" altLang="ko-KR" dirty="0" err="1"/>
              <a:t>elif</a:t>
            </a:r>
            <a:r>
              <a:rPr lang="ko-KR" altLang="en-US" dirty="0"/>
              <a:t>를 쓸 수는 없음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149A3B-690E-4AC1-8301-5432416A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if-</a:t>
            </a:r>
            <a:r>
              <a:rPr lang="en-US" altLang="ko-KR" dirty="0" err="1"/>
              <a:t>elif</a:t>
            </a:r>
            <a:r>
              <a:rPr lang="en-US" altLang="ko-KR" dirty="0"/>
              <a:t>-else</a:t>
            </a:r>
            <a:r>
              <a:rPr lang="ko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0C187-9C05-434E-BB31-3705479710ED}"/>
              </a:ext>
            </a:extLst>
          </p:cNvPr>
          <p:cNvSpPr txBox="1"/>
          <p:nvPr/>
        </p:nvSpPr>
        <p:spPr>
          <a:xfrm>
            <a:off x="600714" y="2460128"/>
            <a:ext cx="7942573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          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10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일 때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'10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                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10, 9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모두 아닐 때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'10, 9 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모두 아닙니다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 ==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9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         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잘못된 문법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'9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43BA0-A6ED-4DE2-96C3-DD1AD3686378}"/>
              </a:ext>
            </a:extLst>
          </p:cNvPr>
          <p:cNvSpPr txBox="1"/>
          <p:nvPr/>
        </p:nvSpPr>
        <p:spPr>
          <a:xfrm>
            <a:off x="600713" y="5013176"/>
            <a:ext cx="7942574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 File "c:\Python\Hello.py", line 7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latin typeface="Consolas" panose="020B0609020204030204" pitchFamily="49" charset="0"/>
              </a:rPr>
              <a:t>elif</a:t>
            </a:r>
            <a:r>
              <a:rPr lang="en-US" altLang="ko-KR" sz="2000" dirty="0">
                <a:latin typeface="Consolas" panose="020B0609020204030204" pitchFamily="49" charset="0"/>
              </a:rPr>
              <a:t> a == 9:            # </a:t>
            </a:r>
            <a:r>
              <a:rPr lang="ko-KR" altLang="en-US" sz="2000" dirty="0">
                <a:latin typeface="Consolas" panose="020B0609020204030204" pitchFamily="49" charset="0"/>
              </a:rPr>
              <a:t>잘못된 문법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    </a:t>
            </a:r>
            <a:r>
              <a:rPr lang="en-US" altLang="ko-KR" sz="2000" dirty="0">
                <a:latin typeface="Consolas" panose="020B0609020204030204" pitchFamily="49" charset="0"/>
              </a:rPr>
              <a:t>^^^^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SyntaxError</a:t>
            </a:r>
            <a:r>
              <a:rPr lang="en-US" altLang="ko-KR" sz="2000" dirty="0">
                <a:latin typeface="Consolas" panose="020B0609020204030204" pitchFamily="49" charset="0"/>
              </a:rPr>
              <a:t>: invalid syntax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393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점수를 입력 받아 </a:t>
            </a:r>
            <a:r>
              <a:rPr lang="en-US" altLang="ko-KR" sz="2400" dirty="0"/>
              <a:t>70</a:t>
            </a:r>
            <a:r>
              <a:rPr lang="ko-KR" altLang="en-US" sz="2400" dirty="0"/>
              <a:t>점 이상이면 합격</a:t>
            </a:r>
            <a:r>
              <a:rPr lang="en-US" altLang="ko-KR" sz="2400" dirty="0"/>
              <a:t>, 50</a:t>
            </a:r>
            <a:r>
              <a:rPr lang="ko-KR" altLang="en-US" sz="2400" dirty="0"/>
              <a:t>점 이상이면 재시</a:t>
            </a:r>
            <a:r>
              <a:rPr lang="en-US" altLang="ko-KR" sz="2400" dirty="0"/>
              <a:t>, </a:t>
            </a:r>
            <a:r>
              <a:rPr lang="ko-KR" altLang="en-US" sz="2400" dirty="0"/>
              <a:t>그 이하 불합격을 출력하세요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897482" y="3356992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점수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80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합격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842353" y="295688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9A7B436-3B93-4986-9CE4-3F55962C67B4}"/>
              </a:ext>
            </a:extLst>
          </p:cNvPr>
          <p:cNvSpPr txBox="1"/>
          <p:nvPr/>
        </p:nvSpPr>
        <p:spPr>
          <a:xfrm>
            <a:off x="897482" y="4298139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점수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65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재시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7F75CEF-0B9E-4D87-B3E8-77A7FDD960EC}"/>
              </a:ext>
            </a:extLst>
          </p:cNvPr>
          <p:cNvSpPr txBox="1"/>
          <p:nvPr/>
        </p:nvSpPr>
        <p:spPr>
          <a:xfrm>
            <a:off x="891777" y="5277644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점수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40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불합격</a:t>
            </a:r>
          </a:p>
        </p:txBody>
      </p:sp>
    </p:spTree>
    <p:extLst>
      <p:ext uri="{BB962C8B-B14F-4D97-AF65-F5344CB8AC3E}">
        <p14:creationId xmlns:p14="http://schemas.microsoft.com/office/powerpoint/2010/main" val="1044007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558960" y="1916832"/>
            <a:ext cx="8026080" cy="317009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점수 입력 받아 합격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재시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불합격 출력하기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점수 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합격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70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미만 중 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50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이상 이라는 의미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재시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                  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불합격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640645" y="3828323"/>
            <a:ext cx="586432" cy="28322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F9F94D-DE55-48B2-A3B4-1403672CB6D0}"/>
              </a:ext>
            </a:extLst>
          </p:cNvPr>
          <p:cNvSpPr/>
          <p:nvPr/>
        </p:nvSpPr>
        <p:spPr>
          <a:xfrm>
            <a:off x="659633" y="4437985"/>
            <a:ext cx="582128" cy="2565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3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1C81485-145B-4C8F-80DD-CEA15B11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기본 제어 구조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170FAE2-26CE-400D-A962-3020A97B4109}"/>
              </a:ext>
            </a:extLst>
          </p:cNvPr>
          <p:cNvSpPr/>
          <p:nvPr/>
        </p:nvSpPr>
        <p:spPr>
          <a:xfrm>
            <a:off x="1359960" y="2936848"/>
            <a:ext cx="864096" cy="432048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처리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AC34DE83-B626-4032-95D2-E504A29AC08D}"/>
              </a:ext>
            </a:extLst>
          </p:cNvPr>
          <p:cNvSpPr/>
          <p:nvPr/>
        </p:nvSpPr>
        <p:spPr>
          <a:xfrm>
            <a:off x="1359960" y="3722187"/>
            <a:ext cx="864096" cy="432048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처리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DE99EE25-3845-4655-A0EC-4C6D76E6C3A5}"/>
              </a:ext>
            </a:extLst>
          </p:cNvPr>
          <p:cNvSpPr/>
          <p:nvPr/>
        </p:nvSpPr>
        <p:spPr>
          <a:xfrm>
            <a:off x="1359960" y="4509121"/>
            <a:ext cx="864096" cy="432048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처리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E0C75B9-4169-4A7C-AAEA-D2B53DF96C9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792008" y="3368896"/>
            <a:ext cx="0" cy="35329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875961F-0A9E-4710-8598-94BF3D8388F9}"/>
              </a:ext>
            </a:extLst>
          </p:cNvPr>
          <p:cNvCxnSpPr>
            <a:cxnSpLocks/>
          </p:cNvCxnSpPr>
          <p:nvPr/>
        </p:nvCxnSpPr>
        <p:spPr>
          <a:xfrm>
            <a:off x="1789000" y="4154235"/>
            <a:ext cx="0" cy="35488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A4BE855-962C-444C-B801-24F80FF83974}"/>
              </a:ext>
            </a:extLst>
          </p:cNvPr>
          <p:cNvCxnSpPr>
            <a:cxnSpLocks/>
          </p:cNvCxnSpPr>
          <p:nvPr/>
        </p:nvCxnSpPr>
        <p:spPr>
          <a:xfrm>
            <a:off x="1789000" y="2648816"/>
            <a:ext cx="0" cy="28803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C0F956-ECFB-4E00-81C2-0CACDAE3E1D6}"/>
              </a:ext>
            </a:extLst>
          </p:cNvPr>
          <p:cNvCxnSpPr>
            <a:cxnSpLocks/>
          </p:cNvCxnSpPr>
          <p:nvPr/>
        </p:nvCxnSpPr>
        <p:spPr>
          <a:xfrm>
            <a:off x="1804064" y="4941169"/>
            <a:ext cx="0" cy="32403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C3BA65-9329-4475-B6A7-09DB11A6B9BA}"/>
              </a:ext>
            </a:extLst>
          </p:cNvPr>
          <p:cNvSpPr/>
          <p:nvPr/>
        </p:nvSpPr>
        <p:spPr>
          <a:xfrm>
            <a:off x="1253616" y="21819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순차구조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0D041E-EDB7-4191-961A-32A980152684}"/>
              </a:ext>
            </a:extLst>
          </p:cNvPr>
          <p:cNvSpPr/>
          <p:nvPr/>
        </p:nvSpPr>
        <p:spPr>
          <a:xfrm>
            <a:off x="3386399" y="21743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선택구조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D2C672-F0C4-4111-9EC6-871147CFDDB7}"/>
              </a:ext>
            </a:extLst>
          </p:cNvPr>
          <p:cNvSpPr/>
          <p:nvPr/>
        </p:nvSpPr>
        <p:spPr>
          <a:xfrm>
            <a:off x="6676044" y="21743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반복구조</a:t>
            </a:r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3A21EBCE-AE63-4F53-B882-B651C5F021C0}"/>
              </a:ext>
            </a:extLst>
          </p:cNvPr>
          <p:cNvSpPr/>
          <p:nvPr/>
        </p:nvSpPr>
        <p:spPr>
          <a:xfrm>
            <a:off x="3405354" y="2936849"/>
            <a:ext cx="1107996" cy="612648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판단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8360CAB1-8D78-478C-87E8-89E44CF54C0A}"/>
              </a:ext>
            </a:extLst>
          </p:cNvPr>
          <p:cNvSpPr/>
          <p:nvPr/>
        </p:nvSpPr>
        <p:spPr>
          <a:xfrm>
            <a:off x="3558575" y="4047820"/>
            <a:ext cx="864096" cy="432048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처리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8E6BD124-295B-472F-8E2B-D8881B93F012}"/>
              </a:ext>
            </a:extLst>
          </p:cNvPr>
          <p:cNvSpPr/>
          <p:nvPr/>
        </p:nvSpPr>
        <p:spPr>
          <a:xfrm>
            <a:off x="4829567" y="4047820"/>
            <a:ext cx="864096" cy="432048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처리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FD0648A-7D0C-448E-B6F9-DE2E31806B87}"/>
              </a:ext>
            </a:extLst>
          </p:cNvPr>
          <p:cNvCxnSpPr>
            <a:cxnSpLocks/>
          </p:cNvCxnSpPr>
          <p:nvPr/>
        </p:nvCxnSpPr>
        <p:spPr>
          <a:xfrm>
            <a:off x="3965471" y="2629305"/>
            <a:ext cx="0" cy="28803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61EE3CC-B4BC-4206-826E-D7CFBBEA837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987607" y="3549497"/>
            <a:ext cx="3016" cy="49832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BA995ED-BE67-4FA7-884C-5630D4C6EA46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>
            <a:off x="4513350" y="3243173"/>
            <a:ext cx="748265" cy="804647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072D754-62F4-4F35-8384-9B87401450D4}"/>
              </a:ext>
            </a:extLst>
          </p:cNvPr>
          <p:cNvCxnSpPr>
            <a:cxnSpLocks/>
          </p:cNvCxnSpPr>
          <p:nvPr/>
        </p:nvCxnSpPr>
        <p:spPr>
          <a:xfrm>
            <a:off x="3984591" y="4509121"/>
            <a:ext cx="3016" cy="75608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C8D10A4-A225-422F-B1E0-177138B47B82}"/>
              </a:ext>
            </a:extLst>
          </p:cNvPr>
          <p:cNvCxnSpPr>
            <a:cxnSpLocks/>
            <a:stCxn id="22" idx="2"/>
          </p:cNvCxnSpPr>
          <p:nvPr/>
        </p:nvCxnSpPr>
        <p:spPr>
          <a:xfrm rot="5400000">
            <a:off x="4471378" y="4006917"/>
            <a:ext cx="317286" cy="1263189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A743320B-94F9-40BB-A5BB-6F08787AE5AB}"/>
              </a:ext>
            </a:extLst>
          </p:cNvPr>
          <p:cNvSpPr/>
          <p:nvPr/>
        </p:nvSpPr>
        <p:spPr>
          <a:xfrm>
            <a:off x="6683701" y="2936848"/>
            <a:ext cx="1107996" cy="612648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판단</a:t>
            </a: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46DBDE4A-0E6B-4FA9-845B-D9FAFED6D1E0}"/>
              </a:ext>
            </a:extLst>
          </p:cNvPr>
          <p:cNvSpPr/>
          <p:nvPr/>
        </p:nvSpPr>
        <p:spPr>
          <a:xfrm>
            <a:off x="6805651" y="3992221"/>
            <a:ext cx="864096" cy="432048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처리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558F777-3B4E-4F71-82D3-40D0CDD2951A}"/>
              </a:ext>
            </a:extLst>
          </p:cNvPr>
          <p:cNvCxnSpPr>
            <a:cxnSpLocks/>
            <a:stCxn id="39" idx="2"/>
            <a:endCxn id="38" idx="1"/>
          </p:cNvCxnSpPr>
          <p:nvPr/>
        </p:nvCxnSpPr>
        <p:spPr>
          <a:xfrm rot="5400000" flipH="1">
            <a:off x="6370151" y="3556722"/>
            <a:ext cx="1181097" cy="553998"/>
          </a:xfrm>
          <a:prstGeom prst="bentConnector4">
            <a:avLst>
              <a:gd name="adj1" fmla="val -23226"/>
              <a:gd name="adj2" fmla="val 17757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F44E29C-7238-402F-8B8F-A56B90140480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236192" y="3544465"/>
            <a:ext cx="1507" cy="44775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35B3BB97-F154-4267-B467-151498D6BFCB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791697" y="3243172"/>
            <a:ext cx="476180" cy="2125013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211CA2-4F70-4956-9FFA-195193F0D04B}"/>
              </a:ext>
            </a:extLst>
          </p:cNvPr>
          <p:cNvSpPr/>
          <p:nvPr/>
        </p:nvSpPr>
        <p:spPr>
          <a:xfrm>
            <a:off x="3998426" y="3637538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참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35244CE-C73E-4F3E-BB81-7068CA5B8195}"/>
              </a:ext>
            </a:extLst>
          </p:cNvPr>
          <p:cNvSpPr/>
          <p:nvPr/>
        </p:nvSpPr>
        <p:spPr>
          <a:xfrm>
            <a:off x="4630652" y="2981562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거짓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128BC93-1AF3-4A98-99DE-57C66775AC50}"/>
              </a:ext>
            </a:extLst>
          </p:cNvPr>
          <p:cNvSpPr/>
          <p:nvPr/>
        </p:nvSpPr>
        <p:spPr>
          <a:xfrm>
            <a:off x="7784040" y="2981562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거짓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A1719E8-B528-4F07-9789-A507842C76DB}"/>
              </a:ext>
            </a:extLst>
          </p:cNvPr>
          <p:cNvSpPr/>
          <p:nvPr/>
        </p:nvSpPr>
        <p:spPr>
          <a:xfrm>
            <a:off x="7290858" y="3625422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참</a:t>
            </a:r>
            <a:endParaRPr lang="ko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609C0DB-BFBA-4418-9CCB-E51C3E147E5D}"/>
              </a:ext>
            </a:extLst>
          </p:cNvPr>
          <p:cNvCxnSpPr>
            <a:cxnSpLocks/>
          </p:cNvCxnSpPr>
          <p:nvPr/>
        </p:nvCxnSpPr>
        <p:spPr>
          <a:xfrm>
            <a:off x="7236192" y="2629305"/>
            <a:ext cx="0" cy="28803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4C5650-0319-4AFC-AE2D-663FFB22428D}"/>
              </a:ext>
            </a:extLst>
          </p:cNvPr>
          <p:cNvSpPr/>
          <p:nvPr/>
        </p:nvSpPr>
        <p:spPr>
          <a:xfrm>
            <a:off x="2990644" y="2041510"/>
            <a:ext cx="2888736" cy="351429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822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점수를 입력 받아 </a:t>
            </a:r>
            <a:r>
              <a:rPr lang="en-US" altLang="ko-KR" sz="2400" dirty="0"/>
              <a:t>90</a:t>
            </a:r>
            <a:r>
              <a:rPr lang="ko-KR" altLang="en-US" sz="2400" dirty="0"/>
              <a:t>점 이상이면 </a:t>
            </a:r>
            <a:r>
              <a:rPr lang="en-US" altLang="ko-KR" sz="2400" dirty="0"/>
              <a:t>A</a:t>
            </a:r>
            <a:r>
              <a:rPr lang="ko-KR" altLang="en-US" sz="2400" dirty="0"/>
              <a:t>학점</a:t>
            </a:r>
            <a:r>
              <a:rPr lang="en-US" altLang="ko-KR" sz="2400" dirty="0"/>
              <a:t>, 80</a:t>
            </a:r>
            <a:r>
              <a:rPr lang="ko-KR" altLang="en-US" sz="2400" dirty="0"/>
              <a:t>점 이상이면 </a:t>
            </a:r>
            <a:r>
              <a:rPr lang="en-US" altLang="ko-KR" sz="2400" dirty="0"/>
              <a:t>B</a:t>
            </a:r>
            <a:r>
              <a:rPr lang="ko-KR" altLang="en-US" sz="2400" dirty="0"/>
              <a:t>학점</a:t>
            </a:r>
            <a:r>
              <a:rPr lang="en-US" altLang="ko-KR" sz="2400" dirty="0"/>
              <a:t>, 70</a:t>
            </a:r>
            <a:r>
              <a:rPr lang="ko-KR" altLang="en-US" sz="2400" dirty="0"/>
              <a:t>점 이상이면 </a:t>
            </a:r>
            <a:r>
              <a:rPr lang="en-US" altLang="ko-KR" sz="2400" dirty="0"/>
              <a:t>C</a:t>
            </a:r>
            <a:r>
              <a:rPr lang="ko-KR" altLang="en-US" sz="2400" dirty="0"/>
              <a:t>학점</a:t>
            </a:r>
            <a:r>
              <a:rPr lang="en-US" altLang="ko-KR" sz="2400" dirty="0"/>
              <a:t>, 60</a:t>
            </a:r>
            <a:r>
              <a:rPr lang="ko-KR" altLang="en-US" sz="2400" dirty="0"/>
              <a:t>점 이상이면 </a:t>
            </a:r>
            <a:r>
              <a:rPr lang="en-US" altLang="ko-KR" sz="2400" dirty="0"/>
              <a:t>D</a:t>
            </a:r>
            <a:r>
              <a:rPr lang="ko-KR" altLang="en-US" sz="2400" dirty="0"/>
              <a:t>학점</a:t>
            </a:r>
            <a:r>
              <a:rPr lang="en-US" altLang="ko-KR" sz="2400" dirty="0"/>
              <a:t>, </a:t>
            </a:r>
            <a:r>
              <a:rPr lang="ko-KR" altLang="en-US" sz="2400" dirty="0"/>
              <a:t>그 이하는 </a:t>
            </a:r>
            <a:r>
              <a:rPr lang="en-US" altLang="ko-KR" sz="2400" dirty="0"/>
              <a:t>F</a:t>
            </a:r>
            <a:r>
              <a:rPr lang="ko-KR" altLang="en-US" sz="2400" dirty="0"/>
              <a:t>학점을 출력하세요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897482" y="3717032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점수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 </a:t>
            </a:r>
            <a:r>
              <a:rPr lang="ko-KR" altLang="en-US" sz="2000" dirty="0">
                <a:latin typeface="Consolas" panose="020B0609020204030204" pitchFamily="49" charset="0"/>
              </a:rPr>
              <a:t>학점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842353" y="331692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9A7B436-3B93-4986-9CE4-3F55962C67B4}"/>
              </a:ext>
            </a:extLst>
          </p:cNvPr>
          <p:cNvSpPr txBox="1"/>
          <p:nvPr/>
        </p:nvSpPr>
        <p:spPr>
          <a:xfrm>
            <a:off x="891777" y="4677358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점수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75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C </a:t>
            </a:r>
            <a:r>
              <a:rPr lang="ko-KR" altLang="en-US" sz="2000" dirty="0">
                <a:latin typeface="Consolas" panose="020B0609020204030204" pitchFamily="49" charset="0"/>
              </a:rPr>
              <a:t>학점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7F75CEF-0B9E-4D87-B3E8-77A7FDD960EC}"/>
              </a:ext>
            </a:extLst>
          </p:cNvPr>
          <p:cNvSpPr txBox="1"/>
          <p:nvPr/>
        </p:nvSpPr>
        <p:spPr>
          <a:xfrm>
            <a:off x="891777" y="5613662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점수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55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 </a:t>
            </a:r>
            <a:r>
              <a:rPr lang="ko-KR" altLang="en-US" sz="2000" dirty="0">
                <a:latin typeface="Consolas" panose="020B0609020204030204" pitchFamily="49" charset="0"/>
              </a:rPr>
              <a:t>학점</a:t>
            </a:r>
          </a:p>
        </p:txBody>
      </p:sp>
    </p:spTree>
    <p:extLst>
      <p:ext uri="{BB962C8B-B14F-4D97-AF65-F5344CB8AC3E}">
        <p14:creationId xmlns:p14="http://schemas.microsoft.com/office/powerpoint/2010/main" val="40327157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558960" y="1556792"/>
            <a:ext cx="8026080" cy="440120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점수 입력 받아 학점 출력하기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점수 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90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'A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학점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    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'B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학점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    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'C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학점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    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'D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학점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                  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'F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학점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F9F94D-DE55-48B2-A3B4-1403672CB6D0}"/>
              </a:ext>
            </a:extLst>
          </p:cNvPr>
          <p:cNvSpPr/>
          <p:nvPr/>
        </p:nvSpPr>
        <p:spPr>
          <a:xfrm flipV="1">
            <a:off x="457200" y="1484783"/>
            <a:ext cx="8229600" cy="460851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2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아래와 같이 정수를 입력 받아 양수인지</a:t>
            </a:r>
            <a:r>
              <a:rPr lang="en-US" altLang="ko-KR" sz="2400" dirty="0"/>
              <a:t>, </a:t>
            </a:r>
            <a:r>
              <a:rPr lang="ko-KR" altLang="en-US" sz="2400" dirty="0"/>
              <a:t>음수인지</a:t>
            </a:r>
            <a:r>
              <a:rPr lang="en-US" altLang="ko-KR" sz="2400" dirty="0"/>
              <a:t>, </a:t>
            </a:r>
            <a:r>
              <a:rPr lang="ko-KR" altLang="en-US" sz="2400" dirty="0"/>
              <a:t>아니면 </a:t>
            </a:r>
            <a:r>
              <a:rPr lang="en-US" altLang="ko-KR" sz="2400" dirty="0"/>
              <a:t>0</a:t>
            </a:r>
            <a:r>
              <a:rPr lang="ko-KR" altLang="en-US" sz="2400" dirty="0"/>
              <a:t>인지 출력하는 프로그램을 작성하세요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897482" y="3356992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정수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3 </a:t>
            </a:r>
            <a:r>
              <a:rPr lang="ko-KR" altLang="en-US" sz="2000" dirty="0">
                <a:latin typeface="Consolas" panose="020B0609020204030204" pitchFamily="49" charset="0"/>
              </a:rPr>
              <a:t>은 양수 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842353" y="295688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9A7B436-3B93-4986-9CE4-3F55962C67B4}"/>
              </a:ext>
            </a:extLst>
          </p:cNvPr>
          <p:cNvSpPr txBox="1"/>
          <p:nvPr/>
        </p:nvSpPr>
        <p:spPr>
          <a:xfrm>
            <a:off x="897482" y="4298139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정수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-1 </a:t>
            </a:r>
            <a:r>
              <a:rPr lang="ko-KR" altLang="en-US" sz="2000" dirty="0">
                <a:latin typeface="Consolas" panose="020B0609020204030204" pitchFamily="49" charset="0"/>
              </a:rPr>
              <a:t>은 음수 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7F75CEF-0B9E-4D87-B3E8-77A7FDD960EC}"/>
              </a:ext>
            </a:extLst>
          </p:cNvPr>
          <p:cNvSpPr txBox="1"/>
          <p:nvPr/>
        </p:nvSpPr>
        <p:spPr>
          <a:xfrm>
            <a:off x="891777" y="5277644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정수 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0 </a:t>
            </a:r>
            <a:r>
              <a:rPr lang="ko-KR" altLang="en-US" sz="2000" dirty="0"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010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614559" y="1988840"/>
            <a:ext cx="8026080" cy="317009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양수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음수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, 0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인지 출력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 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은 양수 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은 음수 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"0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522460" y="1847230"/>
            <a:ext cx="8229599" cy="352598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75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01F3373-7CCA-4196-9033-45CE757E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다음과 같이 정수 두개를 입력 받아 둘 중 정수</a:t>
            </a:r>
            <a:r>
              <a:rPr lang="en-US" altLang="ko-KR" sz="2400" dirty="0"/>
              <a:t>1</a:t>
            </a:r>
            <a:r>
              <a:rPr lang="ko-KR" altLang="en-US" sz="2400" dirty="0"/>
              <a:t>이 큰지 작은 지 또는 같은 지 출력하는 프로그램을 작성하세요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F4E50-F117-40E7-BE36-5B53B3BF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2F5115-ED48-4F8D-8BC4-65C1A3C59E7C}"/>
              </a:ext>
            </a:extLst>
          </p:cNvPr>
          <p:cNvSpPr txBox="1"/>
          <p:nvPr/>
        </p:nvSpPr>
        <p:spPr>
          <a:xfrm>
            <a:off x="897482" y="3140968"/>
            <a:ext cx="7349036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두 개의 정수를 입력해주세요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latin typeface="Consolas" panose="020B0609020204030204" pitchFamily="49" charset="0"/>
              </a:rPr>
              <a:t>1 </a:t>
            </a:r>
            <a:r>
              <a:rPr lang="ko-KR" altLang="en-US" sz="2000" dirty="0"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latin typeface="Consolas" panose="020B0609020204030204" pitchFamily="49" charset="0"/>
              </a:rPr>
              <a:t>2 </a:t>
            </a:r>
            <a:r>
              <a:rPr lang="ko-KR" altLang="en-US" sz="2000" dirty="0"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latin typeface="Consolas" panose="020B0609020204030204" pitchFamily="49" charset="0"/>
              </a:rPr>
              <a:t>1 </a:t>
            </a:r>
            <a:r>
              <a:rPr lang="ko-KR" altLang="en-US" sz="2000" dirty="0">
                <a:latin typeface="Consolas" panose="020B0609020204030204" pitchFamily="49" charset="0"/>
              </a:rPr>
              <a:t>이 정수</a:t>
            </a:r>
            <a:r>
              <a:rPr lang="en-US" altLang="ko-KR" sz="2000" dirty="0">
                <a:latin typeface="Consolas" panose="020B0609020204030204" pitchFamily="49" charset="0"/>
              </a:rPr>
              <a:t>2 </a:t>
            </a:r>
            <a:r>
              <a:rPr lang="ko-KR" altLang="en-US" sz="2000" dirty="0">
                <a:latin typeface="Consolas" panose="020B0609020204030204" pitchFamily="49" charset="0"/>
              </a:rPr>
              <a:t>보다 큽니다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1D18D-DDA7-4BA3-B9B0-24DD35B1C186}"/>
              </a:ext>
            </a:extLst>
          </p:cNvPr>
          <p:cNvSpPr/>
          <p:nvPr/>
        </p:nvSpPr>
        <p:spPr>
          <a:xfrm>
            <a:off x="842353" y="274085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9A7B436-3B93-4986-9CE4-3F55962C67B4}"/>
              </a:ext>
            </a:extLst>
          </p:cNvPr>
          <p:cNvSpPr txBox="1"/>
          <p:nvPr/>
        </p:nvSpPr>
        <p:spPr>
          <a:xfrm>
            <a:off x="900930" y="4787916"/>
            <a:ext cx="7349036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두 개의 정수를 입력해주세요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latin typeface="Consolas" panose="020B0609020204030204" pitchFamily="49" charset="0"/>
              </a:rPr>
              <a:t>1 </a:t>
            </a:r>
            <a:r>
              <a:rPr lang="ko-KR" altLang="en-US" sz="2000" dirty="0"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latin typeface="Consolas" panose="020B0609020204030204" pitchFamily="49" charset="0"/>
              </a:rPr>
              <a:t>2 </a:t>
            </a:r>
            <a:r>
              <a:rPr lang="ko-KR" altLang="en-US" sz="2000" dirty="0"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두 수는 같습니다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803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614559" y="1988840"/>
            <a:ext cx="8026080" cy="37856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어느쪽이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큰지 </a:t>
            </a:r>
            <a:r>
              <a:rPr lang="ko-KR" alt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같은지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큰지 판단하기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두 개의 정수를 입력해주세요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1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2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두 수는 같습니다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num1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num2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1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이 정수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2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보다 큽니다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정수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1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이 정수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2 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보다 작습니다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457200" y="1865442"/>
            <a:ext cx="8229599" cy="403244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0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2409EA-CACC-4622-8F73-7CBE9CC8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문에서 여러 조건을 결합하여 처리해야 하는 경우에 관계연산자와 논리연산자를 조합해서 처리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366ADE3-8FB8-40B9-B112-59D61E11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복합조건식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D2EE71-F02C-4357-B59B-9DF0BCC41BC3}"/>
              </a:ext>
            </a:extLst>
          </p:cNvPr>
          <p:cNvSpPr/>
          <p:nvPr/>
        </p:nvSpPr>
        <p:spPr>
          <a:xfrm>
            <a:off x="1619672" y="3584510"/>
            <a:ext cx="5472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/>
            <a:r>
              <a:rPr lang="ko-KR" altLang="en-US" dirty="0"/>
              <a:t>연도가 </a:t>
            </a:r>
            <a:r>
              <a:rPr lang="en-US" altLang="ko-KR" dirty="0"/>
              <a:t>4</a:t>
            </a:r>
            <a:r>
              <a:rPr lang="ko-KR" altLang="en-US" dirty="0"/>
              <a:t>로 나누어 떨어지면 윤년이다</a:t>
            </a:r>
            <a:r>
              <a:rPr lang="en-US" altLang="ko-KR" dirty="0"/>
              <a:t>. </a:t>
            </a:r>
          </a:p>
          <a:p>
            <a:pPr lvl="1" fontAlgn="base"/>
            <a:r>
              <a:rPr lang="en-US" altLang="ko-KR" dirty="0"/>
              <a:t>100</a:t>
            </a:r>
            <a:r>
              <a:rPr lang="ko-KR" altLang="en-US" dirty="0"/>
              <a:t>으로 나누어 떨어지는 연도는 제외한다</a:t>
            </a:r>
            <a:r>
              <a:rPr lang="en-US" altLang="ko-KR" dirty="0"/>
              <a:t>. </a:t>
            </a:r>
          </a:p>
          <a:p>
            <a:pPr lvl="1" fontAlgn="base"/>
            <a:r>
              <a:rPr lang="en-US" altLang="ko-KR" dirty="0"/>
              <a:t>400</a:t>
            </a:r>
            <a:r>
              <a:rPr lang="ko-KR" altLang="en-US" dirty="0"/>
              <a:t>으로 나누어 떨어지는 연도는 윤년이다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04CEA-A6E6-4292-86CA-7FD0BD19F0E0}"/>
              </a:ext>
            </a:extLst>
          </p:cNvPr>
          <p:cNvSpPr txBox="1"/>
          <p:nvPr/>
        </p:nvSpPr>
        <p:spPr>
          <a:xfrm>
            <a:off x="179512" y="4603025"/>
            <a:ext cx="8784976" cy="16312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연도를 </a:t>
            </a:r>
            <a:r>
              <a:rPr lang="ko-KR" alt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입력하시오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( 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400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년은 윤년 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year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년은 평년 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05114D-435A-4620-AB48-1AB9D2C427D3}"/>
              </a:ext>
            </a:extLst>
          </p:cNvPr>
          <p:cNvSpPr/>
          <p:nvPr/>
        </p:nvSpPr>
        <p:spPr>
          <a:xfrm>
            <a:off x="179512" y="3006216"/>
            <a:ext cx="333296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2000" dirty="0"/>
              <a:t>예를 들어 윤년 구하기 문제</a:t>
            </a:r>
          </a:p>
        </p:txBody>
      </p:sp>
    </p:spTree>
    <p:extLst>
      <p:ext uri="{BB962C8B-B14F-4D97-AF65-F5344CB8AC3E}">
        <p14:creationId xmlns:p14="http://schemas.microsoft.com/office/powerpoint/2010/main" val="18938871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69ECFF-12BF-41B5-B5FA-8E11D4D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같이 몇 월인지 </a:t>
            </a:r>
            <a:r>
              <a:rPr lang="ko-KR" altLang="en-US" dirty="0" err="1"/>
              <a:t>입력받아</a:t>
            </a:r>
            <a:r>
              <a:rPr lang="en-US" altLang="ko-KR" dirty="0"/>
              <a:t>, </a:t>
            </a:r>
            <a:r>
              <a:rPr lang="ko-KR" altLang="en-US" dirty="0"/>
              <a:t>그 계절을 출력하는 프로그램을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4A805B1-CBC3-43FD-AB8A-A931EFD5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EC492F8-9149-42D2-ACB8-03EB521219C3}"/>
              </a:ext>
            </a:extLst>
          </p:cNvPr>
          <p:cNvSpPr txBox="1"/>
          <p:nvPr/>
        </p:nvSpPr>
        <p:spPr>
          <a:xfrm>
            <a:off x="897482" y="3356992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몇 월입니까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봄 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42E436-8657-467A-8297-544D5C485D6F}"/>
              </a:ext>
            </a:extLst>
          </p:cNvPr>
          <p:cNvSpPr/>
          <p:nvPr/>
        </p:nvSpPr>
        <p:spPr>
          <a:xfrm>
            <a:off x="842353" y="295688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0393BEC-F3B2-4DA7-B00B-264D87044C54}"/>
              </a:ext>
            </a:extLst>
          </p:cNvPr>
          <p:cNvSpPr txBox="1"/>
          <p:nvPr/>
        </p:nvSpPr>
        <p:spPr>
          <a:xfrm>
            <a:off x="897482" y="4461500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몇 월입니까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겨울 입니다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D44DA6D8-EB24-4E5D-A00B-C8709BE2CFE8}"/>
              </a:ext>
            </a:extLst>
          </p:cNvPr>
          <p:cNvSpPr txBox="1"/>
          <p:nvPr/>
        </p:nvSpPr>
        <p:spPr>
          <a:xfrm>
            <a:off x="896242" y="5533870"/>
            <a:ext cx="7349036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Consolas" panose="020B0609020204030204" pitchFamily="49" charset="0"/>
              </a:rPr>
              <a:t>몇 월입니까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그런 월은 없습니다</a:t>
            </a:r>
            <a:r>
              <a:rPr lang="en-US" altLang="ko-KR" sz="2000" dirty="0">
                <a:latin typeface="Consolas" panose="020B0609020204030204" pitchFamily="49" charset="0"/>
              </a:rPr>
              <a:t>.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820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EE53562-2D67-49B8-965A-AB5926F6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44A92-D768-451D-9BB5-64C8489ACCE8}"/>
              </a:ext>
            </a:extLst>
          </p:cNvPr>
          <p:cNvSpPr txBox="1"/>
          <p:nvPr/>
        </p:nvSpPr>
        <p:spPr>
          <a:xfrm>
            <a:off x="614559" y="1988840"/>
            <a:ext cx="8026080" cy="37856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몇 월입니까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봄 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여름 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가을 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month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겨울 입니다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그런 월은 없습니다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939FA0-0781-401A-BAC4-A9B2E08F5EA3}"/>
              </a:ext>
            </a:extLst>
          </p:cNvPr>
          <p:cNvSpPr/>
          <p:nvPr/>
        </p:nvSpPr>
        <p:spPr>
          <a:xfrm>
            <a:off x="503361" y="1742044"/>
            <a:ext cx="8229599" cy="43512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5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6FB692-666F-44B3-B047-A1A86F3E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조건문의 형태는 유지하지만 아무 일도 시키지 않고 싶을 때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09728" indent="0"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  </a:t>
            </a:r>
            <a:r>
              <a:rPr lang="ko-KR" altLang="en-US" sz="2800" dirty="0"/>
              <a:t>나중에 작성해야 할 코드를 표시하는 용도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A209E1-A320-4F6A-91EC-59182ADF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</a:t>
            </a:r>
            <a:r>
              <a:rPr lang="ko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35EA6-36EE-44AC-B4E6-9D704336F5C3}"/>
              </a:ext>
            </a:extLst>
          </p:cNvPr>
          <p:cNvSpPr txBox="1"/>
          <p:nvPr/>
        </p:nvSpPr>
        <p:spPr>
          <a:xfrm>
            <a:off x="558960" y="3933056"/>
            <a:ext cx="8026080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점수 입력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pass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 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나중에 작성하도록 남겨둠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pass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 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나중에 작성하도록 남겨둠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pass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 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나중에 작성하도록 남겨둠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6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F7DBF1-69B6-4931-9EEA-20EC0C1A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조건에 따라서 결정을 내리는 경우에 사용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77A7C8-3498-41FF-9EDB-506C6F08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075252C7-78E7-4AD5-8834-DFAD76B4ECF5}"/>
              </a:ext>
            </a:extLst>
          </p:cNvPr>
          <p:cNvSpPr/>
          <p:nvPr/>
        </p:nvSpPr>
        <p:spPr>
          <a:xfrm>
            <a:off x="3503078" y="3200204"/>
            <a:ext cx="1107996" cy="612648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판단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71E99D03-F5AE-433E-892B-ACC1F7DBC6CB}"/>
              </a:ext>
            </a:extLst>
          </p:cNvPr>
          <p:cNvSpPr/>
          <p:nvPr/>
        </p:nvSpPr>
        <p:spPr>
          <a:xfrm>
            <a:off x="3617225" y="4320146"/>
            <a:ext cx="864096" cy="432048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처리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C935725-6D14-4F81-AC76-FA6E8B9E7702}"/>
              </a:ext>
            </a:extLst>
          </p:cNvPr>
          <p:cNvCxnSpPr>
            <a:cxnSpLocks/>
          </p:cNvCxnSpPr>
          <p:nvPr/>
        </p:nvCxnSpPr>
        <p:spPr>
          <a:xfrm>
            <a:off x="4062290" y="2780928"/>
            <a:ext cx="0" cy="41927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6090690-5833-4F97-AA06-489AB757445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046257" y="3821823"/>
            <a:ext cx="3016" cy="49832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996EB5F-EB37-4CF0-8FFA-4B5661C2BCA6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096150" y="3506528"/>
            <a:ext cx="514924" cy="1625987"/>
          </a:xfrm>
          <a:prstGeom prst="bentConnector4">
            <a:avLst>
              <a:gd name="adj1" fmla="val -159822"/>
              <a:gd name="adj2" fmla="val 9991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C5B82A1-8124-48F7-A3C7-5F3AFD1DC948}"/>
              </a:ext>
            </a:extLst>
          </p:cNvPr>
          <p:cNvCxnSpPr>
            <a:cxnSpLocks/>
          </p:cNvCxnSpPr>
          <p:nvPr/>
        </p:nvCxnSpPr>
        <p:spPr>
          <a:xfrm>
            <a:off x="4054060" y="4791652"/>
            <a:ext cx="3016" cy="75608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03EC06-555E-4AC5-892A-900C3E1F272C}"/>
              </a:ext>
            </a:extLst>
          </p:cNvPr>
          <p:cNvSpPr/>
          <p:nvPr/>
        </p:nvSpPr>
        <p:spPr>
          <a:xfrm>
            <a:off x="4057076" y="3909864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참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E05703-63FF-4017-BE1C-B1D646F12570}"/>
              </a:ext>
            </a:extLst>
          </p:cNvPr>
          <p:cNvSpPr/>
          <p:nvPr/>
        </p:nvSpPr>
        <p:spPr>
          <a:xfrm>
            <a:off x="4931675" y="3253889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거짓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1719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8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F7DBF1-69B6-4931-9EEA-20EC0C1A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조건이 참이면 실행</a:t>
            </a:r>
            <a:r>
              <a:rPr lang="en-US" altLang="ko-KR" dirty="0"/>
              <a:t>, </a:t>
            </a:r>
            <a:r>
              <a:rPr lang="ko-KR" altLang="en-US" dirty="0"/>
              <a:t>거짓이면 아무 실행도 하지 않음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77A7C8-3498-41FF-9EDB-506C6F08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C1899A-0E94-4E90-A0AE-EEF9C7A96E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75856" y="3423790"/>
          <a:ext cx="1944216" cy="10081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조건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모서리가 둥근 사각형 설명선 5">
            <a:extLst>
              <a:ext uri="{FF2B5EF4-FFF2-40B4-BE49-F238E27FC236}">
                <a16:creationId xmlns:a16="http://schemas.microsoft.com/office/drawing/2014/main" id="{4C27A570-364E-4F1F-B8E2-909733A46F11}"/>
              </a:ext>
            </a:extLst>
          </p:cNvPr>
          <p:cNvSpPr/>
          <p:nvPr/>
        </p:nvSpPr>
        <p:spPr>
          <a:xfrm>
            <a:off x="5302424" y="3269504"/>
            <a:ext cx="2736304" cy="689572"/>
          </a:xfrm>
          <a:prstGeom prst="wedgeRoundRectCallout">
            <a:avLst>
              <a:gd name="adj1" fmla="val -62439"/>
              <a:gd name="adj2" fmla="val -7302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조건이 참이면</a:t>
            </a:r>
            <a:endParaRPr lang="en-US" altLang="ko-KR" dirty="0"/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89A287D6-37E5-439D-A7D6-93D2EAF6876C}"/>
              </a:ext>
            </a:extLst>
          </p:cNvPr>
          <p:cNvSpPr/>
          <p:nvPr/>
        </p:nvSpPr>
        <p:spPr>
          <a:xfrm>
            <a:off x="5004048" y="4653136"/>
            <a:ext cx="2736304" cy="689571"/>
          </a:xfrm>
          <a:prstGeom prst="wedgeRoundRectCallout">
            <a:avLst>
              <a:gd name="adj1" fmla="val -47123"/>
              <a:gd name="adj2" fmla="val -97547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문장 </a:t>
            </a:r>
            <a:r>
              <a:rPr lang="en-US" altLang="ko-KR" dirty="0"/>
              <a:t>1</a:t>
            </a:r>
            <a:r>
              <a:rPr lang="ko-KR" altLang="en-US" dirty="0"/>
              <a:t>이 실행된다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72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067449-7078-4911-BC1B-9E4EE8C2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조건에 의해 실행되는 문장은 들여쓰기가 되어있어야 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3FA270-F153-4917-9E88-F53F696B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9A81167-E4A9-4831-9D51-1157AC47E1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75856" y="3068960"/>
          <a:ext cx="1944216" cy="10081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조건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12700" marR="0" indent="0" algn="just" fontAlgn="base" latinLnBrk="1">
                        <a:lnSpc>
                          <a:spcPct val="16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590DE1B-B895-4CD7-973E-6421A85598CF}"/>
              </a:ext>
            </a:extLst>
          </p:cNvPr>
          <p:cNvSpPr/>
          <p:nvPr/>
        </p:nvSpPr>
        <p:spPr>
          <a:xfrm>
            <a:off x="3334396" y="3680487"/>
            <a:ext cx="351780" cy="292609"/>
          </a:xfrm>
          <a:prstGeom prst="rect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9DB9-66B5-4FB8-9D89-391A6C777FA8}"/>
              </a:ext>
            </a:extLst>
          </p:cNvPr>
          <p:cNvSpPr txBox="1"/>
          <p:nvPr/>
        </p:nvSpPr>
        <p:spPr>
          <a:xfrm>
            <a:off x="971600" y="4860360"/>
            <a:ext cx="7056784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a ==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'10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877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2E62D5-A1FC-4754-B782-559EA721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들여쓰기</a:t>
            </a:r>
            <a:endParaRPr lang="en-US" altLang="ko-KR" dirty="0"/>
          </a:p>
          <a:p>
            <a:pPr lvl="1"/>
            <a:r>
              <a:rPr lang="ko-KR" altLang="en-US" dirty="0"/>
              <a:t>다른 언어에서 들여쓰기는 코드 읽기 좋게  띄우는 것</a:t>
            </a:r>
            <a:endParaRPr lang="en-US" altLang="ko-KR" dirty="0"/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들여쓰기 자체가 문법</a:t>
            </a:r>
            <a:r>
              <a:rPr lang="en-US" altLang="ko-KR" dirty="0"/>
              <a:t>!! </a:t>
            </a:r>
          </a:p>
          <a:p>
            <a:pPr marL="393192" lvl="1" indent="0">
              <a:buNone/>
            </a:pPr>
            <a:r>
              <a:rPr lang="ko-KR" altLang="en-US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만약 들여쓰기를 하지 않는다면 문법 에러가 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6C7B4A8-80DC-4643-AD6B-2C6CC5C0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A65E1-9C2C-4255-9660-D6E4D21614DF}"/>
              </a:ext>
            </a:extLst>
          </p:cNvPr>
          <p:cNvSpPr txBox="1"/>
          <p:nvPr/>
        </p:nvSpPr>
        <p:spPr>
          <a:xfrm>
            <a:off x="766217" y="4033329"/>
            <a:ext cx="7795648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 ==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'10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  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들여쓰기 문법 에러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9DB73-D313-4AF2-BDB8-95A7F85C75B9}"/>
              </a:ext>
            </a:extLst>
          </p:cNvPr>
          <p:cNvSpPr txBox="1"/>
          <p:nvPr/>
        </p:nvSpPr>
        <p:spPr>
          <a:xfrm>
            <a:off x="755576" y="4906526"/>
            <a:ext cx="7795648" cy="120032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File "c:\Python\Hello.py", line 2</a:t>
            </a:r>
          </a:p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print('10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.')    # </a:t>
            </a:r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들여쓰기 문법 에러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^</a:t>
            </a:r>
          </a:p>
          <a:p>
            <a:r>
              <a:rPr lang="en-US" altLang="ko-KR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IndentationError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expected an indented block after 'if' statement on line 1</a:t>
            </a:r>
          </a:p>
        </p:txBody>
      </p:sp>
    </p:spTree>
    <p:extLst>
      <p:ext uri="{BB962C8B-B14F-4D97-AF65-F5344CB8AC3E}">
        <p14:creationId xmlns:p14="http://schemas.microsoft.com/office/powerpoint/2010/main" val="4210168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38100" cmpd="sng">
          <a:solidFill>
            <a:srgbClr val="00B050"/>
          </a:solidFill>
          <a:prstDash val="sysDot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28729</TotalTime>
  <Words>3319</Words>
  <Application>Microsoft Office PowerPoint</Application>
  <PresentationFormat>화면 슬라이드 쇼(4:3)</PresentationFormat>
  <Paragraphs>535</Paragraphs>
  <Slides>60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60</vt:i4>
      </vt:variant>
    </vt:vector>
  </HeadingPairs>
  <TitlesOfParts>
    <vt:vector size="73" baseType="lpstr">
      <vt:lpstr>굴림</vt:lpstr>
      <vt:lpstr>맑은 고딕</vt:lpstr>
      <vt:lpstr>Arial</vt:lpstr>
      <vt:lpstr>Calibri</vt:lpstr>
      <vt:lpstr>Calibri Light</vt:lpstr>
      <vt:lpstr>Consolas</vt:lpstr>
      <vt:lpstr>Lucida Sans Unicode</vt:lpstr>
      <vt:lpstr>Verdana</vt:lpstr>
      <vt:lpstr>Wingdings</vt:lpstr>
      <vt:lpstr>Wingdings 2</vt:lpstr>
      <vt:lpstr>Wingdings 3</vt:lpstr>
      <vt:lpstr>광장</vt:lpstr>
      <vt:lpstr>Office 테마</vt:lpstr>
      <vt:lpstr>컴퓨팅사고와 SW코딩</vt:lpstr>
      <vt:lpstr>예제 실습 진행하면서</vt:lpstr>
      <vt:lpstr>조건문의 다양한 형태</vt:lpstr>
      <vt:lpstr>프로그램의 기본 제어 구조</vt:lpstr>
      <vt:lpstr>프로그램의 기본 제어 구조</vt:lpstr>
      <vt:lpstr>if문</vt:lpstr>
      <vt:lpstr>if문</vt:lpstr>
      <vt:lpstr>if문</vt:lpstr>
      <vt:lpstr>if문</vt:lpstr>
      <vt:lpstr>들여쓰기</vt:lpstr>
      <vt:lpstr>들여쓰기</vt:lpstr>
      <vt:lpstr>if문</vt:lpstr>
      <vt:lpstr>if문</vt:lpstr>
      <vt:lpstr>if문</vt:lpstr>
      <vt:lpstr>&lt;실습&gt;</vt:lpstr>
      <vt:lpstr>소스코드</vt:lpstr>
      <vt:lpstr>&lt;실습&gt;</vt:lpstr>
      <vt:lpstr>소스코드</vt:lpstr>
      <vt:lpstr>&lt;실습&gt;</vt:lpstr>
      <vt:lpstr>소스코드</vt:lpstr>
      <vt:lpstr>if-else문</vt:lpstr>
      <vt:lpstr>if-else문</vt:lpstr>
      <vt:lpstr>if-else문</vt:lpstr>
      <vt:lpstr>&lt;실습&gt;</vt:lpstr>
      <vt:lpstr>소스코드</vt:lpstr>
      <vt:lpstr>&lt;실습&gt;</vt:lpstr>
      <vt:lpstr>소스코드</vt:lpstr>
      <vt:lpstr>&lt;실습&gt;</vt:lpstr>
      <vt:lpstr>소스코드</vt:lpstr>
      <vt:lpstr>&lt;실습&gt;</vt:lpstr>
      <vt:lpstr>소스코드</vt:lpstr>
      <vt:lpstr>중첩 if-else문</vt:lpstr>
      <vt:lpstr>중첩 if-else문</vt:lpstr>
      <vt:lpstr>중첩 if-else문</vt:lpstr>
      <vt:lpstr>중첩 if-else문</vt:lpstr>
      <vt:lpstr>&lt;실습&gt;</vt:lpstr>
      <vt:lpstr>소스코드</vt:lpstr>
      <vt:lpstr>&lt;실습&gt;</vt:lpstr>
      <vt:lpstr>소스코드</vt:lpstr>
      <vt:lpstr>&lt;실습&gt;</vt:lpstr>
      <vt:lpstr>소스코드</vt:lpstr>
      <vt:lpstr>다중 if-elif-else문</vt:lpstr>
      <vt:lpstr>다중 if-elif-else문</vt:lpstr>
      <vt:lpstr>다중 if-elif-else문</vt:lpstr>
      <vt:lpstr>다중 if-elif-else문</vt:lpstr>
      <vt:lpstr>다중 if-elif-else문</vt:lpstr>
      <vt:lpstr>다중 if-elif-else문</vt:lpstr>
      <vt:lpstr>&lt;실습&gt;</vt:lpstr>
      <vt:lpstr>소스코드</vt:lpstr>
      <vt:lpstr>&lt;실습&gt;</vt:lpstr>
      <vt:lpstr>소스코드</vt:lpstr>
      <vt:lpstr>&lt;실습&gt;</vt:lpstr>
      <vt:lpstr>소스코드</vt:lpstr>
      <vt:lpstr>&lt;실습&gt;</vt:lpstr>
      <vt:lpstr>소스코드</vt:lpstr>
      <vt:lpstr>복합조건식</vt:lpstr>
      <vt:lpstr>&lt;실습&gt;</vt:lpstr>
      <vt:lpstr>소스코드</vt:lpstr>
      <vt:lpstr>pass문</vt:lpstr>
      <vt:lpstr>PowerPoint 프레젠테이션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</dc:creator>
  <cp:lastModifiedBy>Min Woo Choi</cp:lastModifiedBy>
  <cp:revision>720</cp:revision>
  <cp:lastPrinted>2012-08-28T03:39:37Z</cp:lastPrinted>
  <dcterms:created xsi:type="dcterms:W3CDTF">2012-03-04T03:38:42Z</dcterms:created>
  <dcterms:modified xsi:type="dcterms:W3CDTF">2022-01-23T06:09:57Z</dcterms:modified>
</cp:coreProperties>
</file>