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0"/>
  </p:notesMasterIdLst>
  <p:handoutMasterIdLst>
    <p:handoutMasterId r:id="rId61"/>
  </p:handoutMasterIdLst>
  <p:sldIdLst>
    <p:sldId id="256" r:id="rId3"/>
    <p:sldId id="1559" r:id="rId4"/>
    <p:sldId id="258" r:id="rId5"/>
    <p:sldId id="1745" r:id="rId6"/>
    <p:sldId id="1682" r:id="rId7"/>
    <p:sldId id="1743" r:id="rId8"/>
    <p:sldId id="1746" r:id="rId9"/>
    <p:sldId id="1747" r:id="rId10"/>
    <p:sldId id="1748" r:id="rId11"/>
    <p:sldId id="1749" r:id="rId12"/>
    <p:sldId id="1750" r:id="rId13"/>
    <p:sldId id="1751" r:id="rId14"/>
    <p:sldId id="1752" r:id="rId15"/>
    <p:sldId id="1754" r:id="rId16"/>
    <p:sldId id="1755" r:id="rId17"/>
    <p:sldId id="1756" r:id="rId18"/>
    <p:sldId id="1753" r:id="rId19"/>
    <p:sldId id="1757" r:id="rId20"/>
    <p:sldId id="1758" r:id="rId21"/>
    <p:sldId id="1760" r:id="rId22"/>
    <p:sldId id="1763" r:id="rId23"/>
    <p:sldId id="1764" r:id="rId24"/>
    <p:sldId id="1765" r:id="rId25"/>
    <p:sldId id="1766" r:id="rId26"/>
    <p:sldId id="1790" r:id="rId27"/>
    <p:sldId id="1791" r:id="rId28"/>
    <p:sldId id="1792" r:id="rId29"/>
    <p:sldId id="1793" r:id="rId30"/>
    <p:sldId id="1794" r:id="rId31"/>
    <p:sldId id="1795" r:id="rId32"/>
    <p:sldId id="1796" r:id="rId33"/>
    <p:sldId id="1797" r:id="rId34"/>
    <p:sldId id="1798" r:id="rId35"/>
    <p:sldId id="1799" r:id="rId36"/>
    <p:sldId id="1761" r:id="rId37"/>
    <p:sldId id="1762" r:id="rId38"/>
    <p:sldId id="1767" r:id="rId39"/>
    <p:sldId id="1768" r:id="rId40"/>
    <p:sldId id="1769" r:id="rId41"/>
    <p:sldId id="1800" r:id="rId42"/>
    <p:sldId id="1775" r:id="rId43"/>
    <p:sldId id="1776" r:id="rId44"/>
    <p:sldId id="1770" r:id="rId45"/>
    <p:sldId id="1771" r:id="rId46"/>
    <p:sldId id="1772" r:id="rId47"/>
    <p:sldId id="1759" r:id="rId48"/>
    <p:sldId id="1777" r:id="rId49"/>
    <p:sldId id="1780" r:id="rId50"/>
    <p:sldId id="1781" r:id="rId51"/>
    <p:sldId id="1782" r:id="rId52"/>
    <p:sldId id="1784" r:id="rId53"/>
    <p:sldId id="1786" r:id="rId54"/>
    <p:sldId id="1787" r:id="rId55"/>
    <p:sldId id="1801" r:id="rId56"/>
    <p:sldId id="1802" r:id="rId57"/>
    <p:sldId id="1803" r:id="rId58"/>
    <p:sldId id="260" r:id="rId5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67" d="100"/>
          <a:sy n="67" d="100"/>
        </p:scale>
        <p:origin x="96" y="62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AD2F6-256C-4214-86F8-79EA875AA61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 while</a:t>
            </a:r>
            <a:r>
              <a:rPr lang="ko-KR" altLang="en-US" dirty="0"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6A3F4F-8FF9-4670-A8E8-B8CED952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63F2652-40F3-4BBC-B248-245F4FC24738}"/>
              </a:ext>
            </a:extLst>
          </p:cNvPr>
          <p:cNvSpPr/>
          <p:nvPr/>
        </p:nvSpPr>
        <p:spPr>
          <a:xfrm>
            <a:off x="3563888" y="2132856"/>
            <a:ext cx="1923074" cy="79208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while</a:t>
            </a:r>
            <a:r>
              <a:rPr lang="ko-KR" altLang="en-US" sz="1200" dirty="0"/>
              <a:t>문의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조건식이 참인가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D1CB9C1-5224-44DE-A096-4F20FE704741}"/>
              </a:ext>
            </a:extLst>
          </p:cNvPr>
          <p:cNvSpPr/>
          <p:nvPr/>
        </p:nvSpPr>
        <p:spPr>
          <a:xfrm>
            <a:off x="3601192" y="3422664"/>
            <a:ext cx="1844124" cy="66650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반복 실행될 명령문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변화식</a:t>
            </a:r>
            <a:endParaRPr lang="ko-KR" altLang="en-US" sz="12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F9E7E7-7AF6-4946-8433-1392967F249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3263436" y="2829352"/>
            <a:ext cx="1560270" cy="959366"/>
          </a:xfrm>
          <a:prstGeom prst="bentConnector4">
            <a:avLst>
              <a:gd name="adj1" fmla="val -25542"/>
              <a:gd name="adj2" fmla="val 15250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D7CFC6-44E1-4CF5-8F4E-97250E387D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523254" y="2924944"/>
            <a:ext cx="2171" cy="4977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3C5937C-6A68-4C71-B0D6-3B5DFD00E36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523254" y="2528900"/>
            <a:ext cx="963708" cy="3204356"/>
          </a:xfrm>
          <a:prstGeom prst="bentConnector4">
            <a:avLst>
              <a:gd name="adj1" fmla="val -50591"/>
              <a:gd name="adj2" fmla="val 7840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ACED5-5590-4D1D-9FA2-26999E2CA61D}"/>
              </a:ext>
            </a:extLst>
          </p:cNvPr>
          <p:cNvSpPr/>
          <p:nvPr/>
        </p:nvSpPr>
        <p:spPr>
          <a:xfrm>
            <a:off x="5445316" y="225190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거짓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E74B7B-6237-4002-B22F-E24944B0D92C}"/>
              </a:ext>
            </a:extLst>
          </p:cNvPr>
          <p:cNvSpPr/>
          <p:nvPr/>
        </p:nvSpPr>
        <p:spPr>
          <a:xfrm>
            <a:off x="4523254" y="2947643"/>
            <a:ext cx="338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참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A2DD18-B35F-4E49-9034-5B375365FC6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523254" y="1700808"/>
            <a:ext cx="2171" cy="43204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F6E77B-2DAD-44E4-BEB4-5A2450FA76AE}"/>
              </a:ext>
            </a:extLst>
          </p:cNvPr>
          <p:cNvSpPr/>
          <p:nvPr/>
        </p:nvSpPr>
        <p:spPr>
          <a:xfrm>
            <a:off x="2435079" y="328416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6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F2E286-018E-46D3-B829-567CC8AC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조건이 참이면 계속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반복을 하면서 조건에 변화를 줘야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변화가 없으면 무한루프 </a:t>
            </a:r>
            <a:r>
              <a:rPr lang="en-US" altLang="ko-KR" dirty="0"/>
              <a:t>(</a:t>
            </a:r>
            <a:r>
              <a:rPr lang="ko-KR" altLang="en-US" dirty="0" err="1"/>
              <a:t>무한번</a:t>
            </a:r>
            <a:r>
              <a:rPr lang="ko-KR" altLang="en-US" dirty="0"/>
              <a:t> 반복</a:t>
            </a:r>
            <a:r>
              <a:rPr lang="en-US" altLang="ko-KR" dirty="0"/>
              <a:t>)</a:t>
            </a:r>
            <a:r>
              <a:rPr lang="ko-KR" altLang="en-US" dirty="0"/>
              <a:t>에 빠진다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EB78E3-1609-4E78-B416-99452728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A88254-B8D1-49C1-96C3-51FD01378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856" y="2564904"/>
          <a:ext cx="1800200" cy="136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74BD509-13FC-45A9-A2E3-A3D41E362573}"/>
              </a:ext>
            </a:extLst>
          </p:cNvPr>
          <p:cNvSpPr/>
          <p:nvPr/>
        </p:nvSpPr>
        <p:spPr>
          <a:xfrm>
            <a:off x="3635895" y="3118532"/>
            <a:ext cx="1188375" cy="755558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359E27AB-B8DF-4EAE-B570-F6F0430EE34A}"/>
              </a:ext>
            </a:extLst>
          </p:cNvPr>
          <p:cNvSpPr/>
          <p:nvPr/>
        </p:nvSpPr>
        <p:spPr>
          <a:xfrm>
            <a:off x="5076056" y="3324235"/>
            <a:ext cx="2736304" cy="717265"/>
          </a:xfrm>
          <a:prstGeom prst="wedgeRoundRectCallout">
            <a:avLst>
              <a:gd name="adj1" fmla="val -58299"/>
              <a:gd name="adj2" fmla="val -1537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반복되는 블록은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들여쓰기가 같아야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3397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40D276-CBE9-4FFA-9F8A-095DE349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반복문은 탈출조건을 잘 확인해야 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E7070B-2347-407F-ACA2-7EFEE54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4C6E9-28E0-4FA0-B982-6CED11776534}"/>
              </a:ext>
            </a:extLst>
          </p:cNvPr>
          <p:cNvSpPr txBox="1"/>
          <p:nvPr/>
        </p:nvSpPr>
        <p:spPr>
          <a:xfrm>
            <a:off x="899592" y="2420888"/>
            <a:ext cx="748883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반복을 제어해주는 변수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반복을 계속할지 조건검사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반복되는 부분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반복제어 변수에 변화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D11EC-92CF-4FEA-829E-F8536FF4EA25}"/>
              </a:ext>
            </a:extLst>
          </p:cNvPr>
          <p:cNvSpPr txBox="1"/>
          <p:nvPr/>
        </p:nvSpPr>
        <p:spPr>
          <a:xfrm>
            <a:off x="891152" y="4367630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</p:txBody>
      </p:sp>
    </p:spTree>
    <p:extLst>
      <p:ext uri="{BB962C8B-B14F-4D97-AF65-F5344CB8AC3E}">
        <p14:creationId xmlns:p14="http://schemas.microsoft.com/office/powerpoint/2010/main" val="230637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55017-AC93-4482-9193-1C36BEE80EBE}"/>
              </a:ext>
            </a:extLst>
          </p:cNvPr>
          <p:cNvSpPr txBox="1"/>
          <p:nvPr/>
        </p:nvSpPr>
        <p:spPr>
          <a:xfrm>
            <a:off x="1187624" y="620688"/>
            <a:ext cx="691276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    </a:t>
            </a: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F4A909-6C5B-4DDC-A020-869F4BC3E6F2}"/>
              </a:ext>
            </a:extLst>
          </p:cNvPr>
          <p:cNvGrpSpPr/>
          <p:nvPr/>
        </p:nvGrpSpPr>
        <p:grpSpPr>
          <a:xfrm>
            <a:off x="555445" y="976459"/>
            <a:ext cx="490462" cy="542588"/>
            <a:chOff x="409130" y="807472"/>
            <a:chExt cx="490462" cy="5425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F853D2-B0EB-44B8-A57B-E89426D2578D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110D74-5641-4D6D-B3A8-B984D609A5B7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D9E9B9-6B21-4B99-9B6F-BE0B025A0D1E}"/>
              </a:ext>
            </a:extLst>
          </p:cNvPr>
          <p:cNvSpPr txBox="1"/>
          <p:nvPr/>
        </p:nvSpPr>
        <p:spPr>
          <a:xfrm>
            <a:off x="1187624" y="2420888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F9547B-0E73-4015-A946-EAD2146B1813}"/>
              </a:ext>
            </a:extLst>
          </p:cNvPr>
          <p:cNvGrpSpPr/>
          <p:nvPr/>
        </p:nvGrpSpPr>
        <p:grpSpPr>
          <a:xfrm>
            <a:off x="555445" y="2204864"/>
            <a:ext cx="490462" cy="542588"/>
            <a:chOff x="409130" y="807472"/>
            <a:chExt cx="490462" cy="542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957D25-DEDC-4454-B3E7-EA5DFA700197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088014-286F-48D4-B5BD-C2DE3B683326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7811ED-A799-41C8-BA78-EC40CDA71B48}"/>
              </a:ext>
            </a:extLst>
          </p:cNvPr>
          <p:cNvSpPr txBox="1"/>
          <p:nvPr/>
        </p:nvSpPr>
        <p:spPr>
          <a:xfrm>
            <a:off x="1157449" y="3619267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0A929-A836-42A2-903C-6030C560508F}"/>
              </a:ext>
            </a:extLst>
          </p:cNvPr>
          <p:cNvGrpSpPr/>
          <p:nvPr/>
        </p:nvGrpSpPr>
        <p:grpSpPr>
          <a:xfrm>
            <a:off x="525270" y="3403243"/>
            <a:ext cx="490462" cy="542588"/>
            <a:chOff x="409130" y="807472"/>
            <a:chExt cx="490462" cy="54258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FDF80F-2067-48DB-A061-E278F2D7416B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AE9942-86C1-42C5-993B-3FEC336C0B1F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7DD31C-AB8E-46F6-B85D-3FE9BA1EB090}"/>
              </a:ext>
            </a:extLst>
          </p:cNvPr>
          <p:cNvSpPr txBox="1"/>
          <p:nvPr/>
        </p:nvSpPr>
        <p:spPr>
          <a:xfrm>
            <a:off x="1157449" y="4948134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44728E-4923-4A2F-BD32-04CD57780269}"/>
              </a:ext>
            </a:extLst>
          </p:cNvPr>
          <p:cNvGrpSpPr/>
          <p:nvPr/>
        </p:nvGrpSpPr>
        <p:grpSpPr>
          <a:xfrm>
            <a:off x="525270" y="4732110"/>
            <a:ext cx="490462" cy="542588"/>
            <a:chOff x="409130" y="807472"/>
            <a:chExt cx="490462" cy="5425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A427F7-5F62-4B90-9D3D-558BE01AA26F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8D7A16-C1C0-4D15-93F8-B4D0535C6C69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24" name="폭발: 8pt 23">
            <a:extLst>
              <a:ext uri="{FF2B5EF4-FFF2-40B4-BE49-F238E27FC236}">
                <a16:creationId xmlns:a16="http://schemas.microsoft.com/office/drawing/2014/main" id="{7E3D1122-D1A4-4C37-B4C5-C0D41E24B94D}"/>
              </a:ext>
            </a:extLst>
          </p:cNvPr>
          <p:cNvSpPr/>
          <p:nvPr/>
        </p:nvSpPr>
        <p:spPr>
          <a:xfrm>
            <a:off x="2987824" y="4631474"/>
            <a:ext cx="1008112" cy="643224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거짓</a:t>
            </a:r>
          </a:p>
        </p:txBody>
      </p:sp>
      <p:sp>
        <p:nvSpPr>
          <p:cNvPr id="25" name="화살표: 왼쪽으로 구부러짐 24">
            <a:extLst>
              <a:ext uri="{FF2B5EF4-FFF2-40B4-BE49-F238E27FC236}">
                <a16:creationId xmlns:a16="http://schemas.microsoft.com/office/drawing/2014/main" id="{D73C957A-625C-41AE-AA29-57A0908B9EF9}"/>
              </a:ext>
            </a:extLst>
          </p:cNvPr>
          <p:cNvSpPr/>
          <p:nvPr/>
        </p:nvSpPr>
        <p:spPr>
          <a:xfrm>
            <a:off x="4286937" y="4894943"/>
            <a:ext cx="653792" cy="1361186"/>
          </a:xfrm>
          <a:prstGeom prst="curved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3F3C39-B491-4521-BC46-35CAB6D37BF2}"/>
              </a:ext>
            </a:extLst>
          </p:cNvPr>
          <p:cNvSpPr/>
          <p:nvPr/>
        </p:nvSpPr>
        <p:spPr>
          <a:xfrm>
            <a:off x="4987805" y="527469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반복 끝</a:t>
            </a:r>
          </a:p>
        </p:txBody>
      </p:sp>
    </p:spTree>
    <p:extLst>
      <p:ext uri="{BB962C8B-B14F-4D97-AF65-F5344CB8AC3E}">
        <p14:creationId xmlns:p14="http://schemas.microsoft.com/office/powerpoint/2010/main" val="249223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868812-E7F1-4279-B15D-9A1A2EAD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반복문은 탈출조건을 잘 확인해야 한다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잘 못하면 무한루프에 빠짐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무한히 </a:t>
            </a:r>
            <a:r>
              <a:rPr lang="en-US" altLang="ko-KR" dirty="0" err="1"/>
              <a:t>i</a:t>
            </a:r>
            <a:r>
              <a:rPr lang="en-US" altLang="ko-KR" dirty="0"/>
              <a:t>&lt;3 </a:t>
            </a:r>
            <a:r>
              <a:rPr lang="ko-KR" altLang="en-US" dirty="0"/>
              <a:t>을 만족하는 상황이 발생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무한루프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90613A-0D60-456C-812F-62DF594F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2F84D-7727-43A4-AD20-11294192192B}"/>
              </a:ext>
            </a:extLst>
          </p:cNvPr>
          <p:cNvSpPr txBox="1"/>
          <p:nvPr/>
        </p:nvSpPr>
        <p:spPr>
          <a:xfrm>
            <a:off x="827584" y="2924944"/>
            <a:ext cx="748883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잘못된 조건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8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2716F8-3544-49D6-A43E-AF03232C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반복문을 공부하다 보면 실수로 무한루프에 빠지는 경우가 종종 발생</a:t>
            </a:r>
            <a:endParaRPr lang="en-US" altLang="ko-KR" sz="2400" dirty="0"/>
          </a:p>
          <a:p>
            <a:pPr marL="109728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ko-KR" altLang="en-US" sz="2400" dirty="0"/>
              <a:t>터미널 창에서 </a:t>
            </a:r>
            <a:r>
              <a:rPr lang="en-US" altLang="ko-KR" sz="2400" dirty="0" err="1">
                <a:solidFill>
                  <a:srgbClr val="FF0000"/>
                </a:solidFill>
              </a:rPr>
              <a:t>Ctrl+C</a:t>
            </a:r>
            <a:r>
              <a:rPr lang="en-US" altLang="ko-KR" sz="2400" dirty="0"/>
              <a:t> </a:t>
            </a:r>
            <a:r>
              <a:rPr lang="ko-KR" altLang="en-US" sz="2400" dirty="0"/>
              <a:t>를 눌러 종료 시키자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C84F67-B52D-4ABC-936C-82EBE8C6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무한루프 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A3236-D24D-4759-B886-041CE0F3AD48}"/>
              </a:ext>
            </a:extLst>
          </p:cNvPr>
          <p:cNvSpPr txBox="1"/>
          <p:nvPr/>
        </p:nvSpPr>
        <p:spPr>
          <a:xfrm>
            <a:off x="899592" y="3356992"/>
            <a:ext cx="7488832" cy="313932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File "c:\Python\Hello.py", line 3, in &lt;module&gt;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print("Hello World!!")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KeyboardInterrupt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PS C:\Python&gt; </a:t>
            </a:r>
          </a:p>
        </p:txBody>
      </p:sp>
    </p:spTree>
    <p:extLst>
      <p:ext uri="{BB962C8B-B14F-4D97-AF65-F5344CB8AC3E}">
        <p14:creationId xmlns:p14="http://schemas.microsoft.com/office/powerpoint/2010/main" val="223237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6A8001-250F-4F95-9B5F-CF75D64A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9 </a:t>
            </a:r>
            <a:r>
              <a:rPr lang="ko-KR" altLang="en-US" dirty="0"/>
              <a:t>까지 출력하기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72EC4B-66DC-4C28-AF64-A0A8BB0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A88FB-8DF4-4ACC-AB75-D7D2B4402175}"/>
              </a:ext>
            </a:extLst>
          </p:cNvPr>
          <p:cNvSpPr txBox="1"/>
          <p:nvPr/>
        </p:nvSpPr>
        <p:spPr>
          <a:xfrm>
            <a:off x="827584" y="2780928"/>
            <a:ext cx="748883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     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             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26763-F33D-4B8E-A365-28434666D73D}"/>
              </a:ext>
            </a:extLst>
          </p:cNvPr>
          <p:cNvSpPr txBox="1"/>
          <p:nvPr/>
        </p:nvSpPr>
        <p:spPr>
          <a:xfrm>
            <a:off x="828766" y="4581128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140569-A4B3-4C0B-BF3A-22D983C9CDED}"/>
              </a:ext>
            </a:extLst>
          </p:cNvPr>
          <p:cNvSpPr/>
          <p:nvPr/>
        </p:nvSpPr>
        <p:spPr>
          <a:xfrm>
            <a:off x="1405159" y="3943034"/>
            <a:ext cx="795599" cy="2802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0CD9FA-03AB-4410-8093-C0C0A14F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반복문을 사용하여 다음과 같이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DE35C9-435E-430D-8845-B93AFAE2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8C518-CA95-4053-9BFA-2F778C9F5C88}"/>
              </a:ext>
            </a:extLst>
          </p:cNvPr>
          <p:cNvSpPr txBox="1"/>
          <p:nvPr/>
        </p:nvSpPr>
        <p:spPr>
          <a:xfrm>
            <a:off x="755576" y="3501008"/>
            <a:ext cx="7488832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World!!</a:t>
            </a:r>
          </a:p>
        </p:txBody>
      </p:sp>
    </p:spTree>
    <p:extLst>
      <p:ext uri="{BB962C8B-B14F-4D97-AF65-F5344CB8AC3E}">
        <p14:creationId xmlns:p14="http://schemas.microsoft.com/office/powerpoint/2010/main" val="418983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번째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610411"/>
            <a:ext cx="7776864" cy="153866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정수 하나를 입력 받고</a:t>
            </a:r>
            <a:r>
              <a:rPr lang="en-US" altLang="ko-KR" dirty="0"/>
              <a:t>, </a:t>
            </a:r>
            <a:r>
              <a:rPr lang="ko-KR" altLang="en-US" dirty="0"/>
              <a:t>그 수를 단으로 하는 구구단을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140968"/>
            <a:ext cx="748883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출력하고 싶은 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1 = 7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2 = 14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3 = 21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4 = 28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5 = 35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6 = 42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7 = 49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8 = 56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9 = 63</a:t>
            </a:r>
          </a:p>
        </p:txBody>
      </p:sp>
    </p:spTree>
    <p:extLst>
      <p:ext uri="{BB962C8B-B14F-4D97-AF65-F5344CB8AC3E}">
        <p14:creationId xmlns:p14="http://schemas.microsoft.com/office/powerpoint/2010/main" val="427772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출력하고 싶은 단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492896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1</a:t>
            </a:r>
            <a:r>
              <a:rPr lang="ko-KR" altLang="en-US" dirty="0"/>
              <a:t>부터 그 값까지 카운트 업 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140968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243657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433955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en-US" altLang="ko-KR" dirty="0"/>
              <a:t>0</a:t>
            </a:r>
            <a:r>
              <a:rPr lang="ko-KR" altLang="en-US" dirty="0"/>
              <a:t>까지 감소시키면서 카운트 다운하는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93305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11 10 9 8 7 6 5 4 3 2 1 0 </a:t>
            </a:r>
          </a:p>
        </p:txBody>
      </p:sp>
    </p:spTree>
    <p:extLst>
      <p:ext uri="{BB962C8B-B14F-4D97-AF65-F5344CB8AC3E}">
        <p14:creationId xmlns:p14="http://schemas.microsoft.com/office/powerpoint/2010/main" val="67649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390154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</a:t>
            </a:r>
            <a:r>
              <a:rPr lang="ko-KR" altLang="en-US" dirty="0"/>
              <a:t>그 값 이하의 짝수를 오름차순으로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93305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19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2 4 6 8 10 12 14 16 18</a:t>
            </a:r>
          </a:p>
        </p:txBody>
      </p:sp>
    </p:spTree>
    <p:extLst>
      <p:ext uri="{BB962C8B-B14F-4D97-AF65-F5344CB8AC3E}">
        <p14:creationId xmlns:p14="http://schemas.microsoft.com/office/powerpoint/2010/main" val="309262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814388" y="2390154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</a:t>
            </a:r>
            <a:r>
              <a:rPr lang="ko-KR" altLang="en-US" dirty="0"/>
              <a:t>그 값 이하의 </a:t>
            </a:r>
            <a:r>
              <a:rPr lang="en-US" altLang="ko-KR" dirty="0"/>
              <a:t>2</a:t>
            </a:r>
            <a:r>
              <a:rPr lang="ko-KR" altLang="en-US" dirty="0"/>
              <a:t>의 제곱수를 오름차순으로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93305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19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2 4 8 16 </a:t>
            </a:r>
          </a:p>
        </p:txBody>
      </p:sp>
    </p:spTree>
    <p:extLst>
      <p:ext uri="{BB962C8B-B14F-4D97-AF65-F5344CB8AC3E}">
        <p14:creationId xmlns:p14="http://schemas.microsoft.com/office/powerpoint/2010/main" val="250966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433955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</a:t>
            </a:r>
            <a:r>
              <a:rPr lang="ko-KR" altLang="en-US" dirty="0"/>
              <a:t>그 수 만큼 </a:t>
            </a:r>
            <a:r>
              <a:rPr lang="en-US" altLang="ko-KR" dirty="0"/>
              <a:t>3</a:t>
            </a:r>
            <a:r>
              <a:rPr lang="ko-KR" altLang="en-US" dirty="0"/>
              <a:t>의 배수를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27584" y="3429000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87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반복문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 while</a:t>
            </a:r>
            <a:r>
              <a:rPr lang="ko-KR" altLang="en-US" dirty="0">
                <a:latin typeface="+mn-ea"/>
                <a:ea typeface="+mn-ea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반복구조의 필요성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while</a:t>
            </a:r>
            <a:r>
              <a:rPr lang="ko-KR" altLang="en-US" sz="2000" dirty="0">
                <a:latin typeface="+mn-ea"/>
              </a:rPr>
              <a:t>문 동작의 이해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무한루프 만들기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while</a:t>
            </a:r>
            <a:r>
              <a:rPr lang="ko-KR" altLang="en-US" sz="2000" dirty="0">
                <a:latin typeface="+mn-ea"/>
              </a:rPr>
              <a:t>문 실습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420888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204864"/>
            <a:ext cx="7776864" cy="30963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양의 정수를 하나 입력 받아</a:t>
            </a:r>
            <a:r>
              <a:rPr lang="en-US" altLang="ko-KR" dirty="0"/>
              <a:t>, </a:t>
            </a:r>
            <a:r>
              <a:rPr lang="ko-KR" altLang="en-US" dirty="0"/>
              <a:t>그 수 만큼 세로로 </a:t>
            </a:r>
            <a:r>
              <a:rPr lang="en-US" altLang="ko-KR" dirty="0"/>
              <a:t>*</a:t>
            </a:r>
            <a:r>
              <a:rPr lang="ko-KR" altLang="en-US" dirty="0"/>
              <a:t>을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27584" y="3429000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8497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420888"/>
            <a:ext cx="7488832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066118"/>
            <a:ext cx="7776864" cy="30963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정수 두 개를 입력 받아</a:t>
            </a:r>
            <a:r>
              <a:rPr lang="en-US" altLang="ko-KR" dirty="0"/>
              <a:t>, </a:t>
            </a:r>
            <a:r>
              <a:rPr lang="ko-KR" altLang="en-US" dirty="0"/>
              <a:t>둘 중 큰 수에서 작은 수 사이를 카운트 다운 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27584" y="3429000"/>
            <a:ext cx="7488832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628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1772816"/>
            <a:ext cx="7488832" cy="424731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1556792"/>
            <a:ext cx="7776864" cy="4752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93051A-B18F-4103-9BFE-287E4B97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합을 구해보자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이 무엇이 될지 모르니 범용적 알고리즘이 필요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BECB81-43C5-4F4C-A621-55340B9D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누적합</a:t>
            </a:r>
            <a:r>
              <a:rPr lang="ko-KR" altLang="en-US" dirty="0"/>
              <a:t> 구하기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F004A1-B4F9-4AB9-AAC2-7AE08FFD27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021938"/>
          <a:ext cx="2304256" cy="3989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50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+ 2 + 3 + … + n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916D90-5E3C-4C9F-98D0-8D7054846C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4678" y="4498579"/>
          <a:ext cx="1008112" cy="1008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FF37415-DDCE-440B-A30C-AAB967F37FD9}"/>
              </a:ext>
            </a:extLst>
          </p:cNvPr>
          <p:cNvSpPr/>
          <p:nvPr/>
        </p:nvSpPr>
        <p:spPr>
          <a:xfrm>
            <a:off x="250082" y="3804832"/>
            <a:ext cx="17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 빈 공간 준비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D4BE3-B40A-4E47-A668-5414DF57483C}"/>
              </a:ext>
            </a:extLst>
          </p:cNvPr>
          <p:cNvSpPr/>
          <p:nvPr/>
        </p:nvSpPr>
        <p:spPr>
          <a:xfrm>
            <a:off x="2184725" y="3766704"/>
            <a:ext cx="2326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 첫번째 한 개 넣고</a:t>
            </a:r>
            <a:endParaRPr lang="en-US" altLang="ko-KR" dirty="0"/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787840-359C-4D7D-9A4A-7EF0E2DE8F75}"/>
              </a:ext>
            </a:extLst>
          </p:cNvPr>
          <p:cNvSpPr/>
          <p:nvPr/>
        </p:nvSpPr>
        <p:spPr>
          <a:xfrm>
            <a:off x="4680742" y="3726426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 두번째 두 개 넣는 식으로</a:t>
            </a:r>
            <a:endParaRPr lang="en-US" altLang="ko-KR" dirty="0"/>
          </a:p>
          <a:p>
            <a:r>
              <a:rPr lang="en-US" altLang="ko-KR" dirty="0"/>
              <a:t>    n</a:t>
            </a:r>
            <a:r>
              <a:rPr lang="ko-KR" altLang="en-US" dirty="0"/>
              <a:t>번째 까지 수행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4D1165-864E-449C-9FB9-FCDEE97762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24616" y="4511108"/>
          <a:ext cx="1008112" cy="1008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AE69A1D1-1E80-4914-AA7B-121CB17D8C81}"/>
              </a:ext>
            </a:extLst>
          </p:cNvPr>
          <p:cNvSpPr/>
          <p:nvPr/>
        </p:nvSpPr>
        <p:spPr>
          <a:xfrm rot="169387">
            <a:off x="3959521" y="4790405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C840CBF7-89E6-43EF-AF9A-A49247F35072}"/>
              </a:ext>
            </a:extLst>
          </p:cNvPr>
          <p:cNvSpPr/>
          <p:nvPr/>
        </p:nvSpPr>
        <p:spPr>
          <a:xfrm rot="4475249">
            <a:off x="3402905" y="4136489"/>
            <a:ext cx="406104" cy="995021"/>
          </a:xfrm>
          <a:prstGeom prst="curved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DDB8DA2-4AA9-45C4-899F-7E034A260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2497" y="4511108"/>
          <a:ext cx="1008112" cy="1008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0E542F1-B5A5-4BF3-AE9E-67E3D6663439}"/>
              </a:ext>
            </a:extLst>
          </p:cNvPr>
          <p:cNvSpPr/>
          <p:nvPr/>
        </p:nvSpPr>
        <p:spPr>
          <a:xfrm>
            <a:off x="5417318" y="4623761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08415D42-91B5-497F-8A4C-ADC1A6F6202F}"/>
              </a:ext>
            </a:extLst>
          </p:cNvPr>
          <p:cNvSpPr/>
          <p:nvPr/>
        </p:nvSpPr>
        <p:spPr>
          <a:xfrm rot="169387">
            <a:off x="7171160" y="4669470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E50121D9-4AA9-4E83-8D08-488FDEAE584D}"/>
              </a:ext>
            </a:extLst>
          </p:cNvPr>
          <p:cNvSpPr/>
          <p:nvPr/>
        </p:nvSpPr>
        <p:spPr>
          <a:xfrm rot="169387">
            <a:off x="6732301" y="4669469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45AA1A56-21FD-45A4-9E0A-869E1B88268A}"/>
              </a:ext>
            </a:extLst>
          </p:cNvPr>
          <p:cNvSpPr/>
          <p:nvPr/>
        </p:nvSpPr>
        <p:spPr>
          <a:xfrm rot="169387">
            <a:off x="6732300" y="5177161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480EDFA9-291A-48F5-A3CF-BF285A0EBF9C}"/>
              </a:ext>
            </a:extLst>
          </p:cNvPr>
          <p:cNvSpPr/>
          <p:nvPr/>
        </p:nvSpPr>
        <p:spPr>
          <a:xfrm rot="169387">
            <a:off x="7258688" y="5190940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AB75A1AE-EB3C-49CD-92AC-D874726817BA}"/>
              </a:ext>
            </a:extLst>
          </p:cNvPr>
          <p:cNvSpPr/>
          <p:nvPr/>
        </p:nvSpPr>
        <p:spPr>
          <a:xfrm rot="169387">
            <a:off x="7774009" y="5190938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166A342E-C525-4B0A-AB6A-6C1BC5BB8B8D}"/>
              </a:ext>
            </a:extLst>
          </p:cNvPr>
          <p:cNvSpPr/>
          <p:nvPr/>
        </p:nvSpPr>
        <p:spPr>
          <a:xfrm rot="169387">
            <a:off x="6710627" y="5831549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671C507A-C80A-46F6-A199-F007440A5AEF}"/>
              </a:ext>
            </a:extLst>
          </p:cNvPr>
          <p:cNvSpPr/>
          <p:nvPr/>
        </p:nvSpPr>
        <p:spPr>
          <a:xfrm rot="169387">
            <a:off x="7237015" y="5845328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BD26F0B-23C2-4DDC-A60D-5097C89E2D6D}"/>
              </a:ext>
            </a:extLst>
          </p:cNvPr>
          <p:cNvSpPr/>
          <p:nvPr/>
        </p:nvSpPr>
        <p:spPr>
          <a:xfrm rot="169387">
            <a:off x="8420052" y="5845328"/>
            <a:ext cx="360040" cy="21602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7EA924-8A7C-4177-A2DF-840F08F6E61A}"/>
              </a:ext>
            </a:extLst>
          </p:cNvPr>
          <p:cNvSpPr/>
          <p:nvPr/>
        </p:nvSpPr>
        <p:spPr>
          <a:xfrm>
            <a:off x="7830459" y="574318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…</a:t>
            </a:r>
            <a:endParaRPr lang="ko-KR" altLang="en-US" dirty="0"/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DFC45620-D46D-4FA4-8935-55681B9A7929}"/>
              </a:ext>
            </a:extLst>
          </p:cNvPr>
          <p:cNvSpPr/>
          <p:nvPr/>
        </p:nvSpPr>
        <p:spPr>
          <a:xfrm>
            <a:off x="6099650" y="4650128"/>
            <a:ext cx="558934" cy="244101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475C388-7B57-4F05-83EA-806A97EEC010}"/>
              </a:ext>
            </a:extLst>
          </p:cNvPr>
          <p:cNvSpPr/>
          <p:nvPr/>
        </p:nvSpPr>
        <p:spPr>
          <a:xfrm rot="623096">
            <a:off x="6113681" y="5060154"/>
            <a:ext cx="558934" cy="244101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4E2120C6-9F5D-4D47-AEB3-372BA9F0D878}"/>
              </a:ext>
            </a:extLst>
          </p:cNvPr>
          <p:cNvSpPr/>
          <p:nvPr/>
        </p:nvSpPr>
        <p:spPr>
          <a:xfrm rot="2208985">
            <a:off x="6046745" y="5488171"/>
            <a:ext cx="685668" cy="244101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3DDF7B-909C-494B-A01A-9D570520FC5D}"/>
              </a:ext>
            </a:extLst>
          </p:cNvPr>
          <p:cNvSpPr/>
          <p:nvPr/>
        </p:nvSpPr>
        <p:spPr>
          <a:xfrm>
            <a:off x="2220939" y="6117083"/>
            <a:ext cx="3595614" cy="4748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끝나면 빈공간에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1+2+3+...+n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547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8FB01F-147F-45DA-946A-29B3B218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 err="1"/>
              <a:t>누적합</a:t>
            </a:r>
            <a:r>
              <a:rPr lang="ko-KR" altLang="en-US" dirty="0"/>
              <a:t>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2957C-CFAA-4CB5-A776-A04FAA144AF5}"/>
              </a:ext>
            </a:extLst>
          </p:cNvPr>
          <p:cNvSpPr txBox="1"/>
          <p:nvPr/>
        </p:nvSpPr>
        <p:spPr>
          <a:xfrm>
            <a:off x="875131" y="1794540"/>
            <a:ext cx="7488832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"1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부터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까지의 합은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3AFE-BECE-4DE0-B71E-B406C2250F41}"/>
              </a:ext>
            </a:extLst>
          </p:cNvPr>
          <p:cNvSpPr txBox="1"/>
          <p:nvPr/>
        </p:nvSpPr>
        <p:spPr>
          <a:xfrm>
            <a:off x="875131" y="4869160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653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5B33CB-79A3-436C-A360-7A3FDACC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세 개를 입력 받아 그 합계를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116708-2D54-4AE5-B58A-2AC3895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while</a:t>
            </a:r>
            <a:r>
              <a:rPr lang="ko-KR" altLang="en-US" dirty="0"/>
              <a:t>문을 이용한 합계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AD3E2-4AD4-428D-88E9-D31C69199EE6}"/>
              </a:ext>
            </a:extLst>
          </p:cNvPr>
          <p:cNvSpPr txBox="1"/>
          <p:nvPr/>
        </p:nvSpPr>
        <p:spPr>
          <a:xfrm>
            <a:off x="827584" y="3501008"/>
            <a:ext cx="7488832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합계는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2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5BE24C-0D39-47C5-9C50-B7570893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144AFF-B135-4A50-9F5F-EF8C4D82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927D7-8AB2-4310-B0B9-5BBC7FE00FE9}"/>
              </a:ext>
            </a:extLst>
          </p:cNvPr>
          <p:cNvSpPr txBox="1"/>
          <p:nvPr/>
        </p:nvSpPr>
        <p:spPr>
          <a:xfrm>
            <a:off x="875131" y="1794540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합계는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F3ECF9-FCA7-4194-8BF6-835BBB0ABBAD}"/>
              </a:ext>
            </a:extLst>
          </p:cNvPr>
          <p:cNvSpPr/>
          <p:nvPr/>
        </p:nvSpPr>
        <p:spPr>
          <a:xfrm>
            <a:off x="1475656" y="3212976"/>
            <a:ext cx="172819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5B33CB-79A3-436C-A360-7A3FDACC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하나를 입력 받아 정수의 각 자리수의 합을 출력하는 프로그램을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116708-2D54-4AE5-B58A-2AC3895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AD3E2-4AD4-428D-88E9-D31C69199EE6}"/>
              </a:ext>
            </a:extLst>
          </p:cNvPr>
          <p:cNvSpPr txBox="1"/>
          <p:nvPr/>
        </p:nvSpPr>
        <p:spPr>
          <a:xfrm>
            <a:off x="827584" y="3501008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1234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합계는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78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6A4C28-7002-4CC5-9F56-122EA045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순차적</a:t>
            </a:r>
            <a:r>
              <a:rPr lang="en-US" altLang="ko-KR" dirty="0"/>
              <a:t>(sequence)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위에서부터 아래로 실행되는 제어 구조로 특별히 지정되지 않는 한 다음에 오는 문장이 실행되는 구조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선택적</a:t>
            </a:r>
            <a:r>
              <a:rPr lang="en-US" altLang="ko-KR" dirty="0"/>
              <a:t>(select) </a:t>
            </a:r>
            <a:r>
              <a:rPr lang="ko-KR" altLang="en-US" dirty="0"/>
              <a:t>실행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주어진 조건에 따라 특정 부분으로 실행을 옮기는 분기 제어 구조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반복적</a:t>
            </a:r>
            <a:r>
              <a:rPr lang="en-US" altLang="ko-KR" dirty="0">
                <a:solidFill>
                  <a:srgbClr val="FF0000"/>
                </a:solidFill>
              </a:rPr>
              <a:t>(looping) </a:t>
            </a:r>
            <a:r>
              <a:rPr lang="ko-KR" altLang="en-US" dirty="0">
                <a:solidFill>
                  <a:srgbClr val="FF0000"/>
                </a:solidFill>
              </a:rPr>
              <a:t>실행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반복문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특정 부분을 일정한 횟수만큼 반복 실행하는 반복 제어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53D169-607C-4F70-8C68-535B037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기본 제어 구조</a:t>
            </a:r>
          </a:p>
        </p:txBody>
      </p:sp>
    </p:spTree>
    <p:extLst>
      <p:ext uri="{BB962C8B-B14F-4D97-AF65-F5344CB8AC3E}">
        <p14:creationId xmlns:p14="http://schemas.microsoft.com/office/powerpoint/2010/main" val="497341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F77562-C2FB-4EFB-83E8-980B4C72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399B1D-D121-4857-A866-532652A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C51E3-2E7A-4EAF-94C7-75F930949C14}"/>
              </a:ext>
            </a:extLst>
          </p:cNvPr>
          <p:cNvSpPr txBox="1"/>
          <p:nvPr/>
        </p:nvSpPr>
        <p:spPr>
          <a:xfrm>
            <a:off x="875131" y="1794540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digit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digit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합계는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4A342-E222-48B2-9C00-8BF47DAAA02F}"/>
              </a:ext>
            </a:extLst>
          </p:cNvPr>
          <p:cNvSpPr/>
          <p:nvPr/>
        </p:nvSpPr>
        <p:spPr>
          <a:xfrm>
            <a:off x="2204076" y="3476447"/>
            <a:ext cx="306649" cy="2741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0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5B33CB-79A3-436C-A360-7A3FDACC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하나를 입력 받아 그 자릿수를 출력하는 프로그램을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116708-2D54-4AE5-B58A-2AC3895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AD3E2-4AD4-428D-88E9-D31C69199EE6}"/>
              </a:ext>
            </a:extLst>
          </p:cNvPr>
          <p:cNvSpPr txBox="1"/>
          <p:nvPr/>
        </p:nvSpPr>
        <p:spPr>
          <a:xfrm>
            <a:off x="827584" y="3501008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327463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327463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자리 숫자 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410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F77562-C2FB-4EFB-83E8-980B4C72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399B1D-D121-4857-A866-532652A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C51E3-2E7A-4EAF-94C7-75F930949C14}"/>
              </a:ext>
            </a:extLst>
          </p:cNvPr>
          <p:cNvSpPr txBox="1"/>
          <p:nvPr/>
        </p:nvSpPr>
        <p:spPr>
          <a:xfrm>
            <a:off x="875131" y="1794540"/>
            <a:ext cx="7488832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자리 숫자 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4A342-E222-48B2-9C00-8BF47DAAA02F}"/>
              </a:ext>
            </a:extLst>
          </p:cNvPr>
          <p:cNvSpPr/>
          <p:nvPr/>
        </p:nvSpPr>
        <p:spPr>
          <a:xfrm>
            <a:off x="727601" y="1630305"/>
            <a:ext cx="7688798" cy="31907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E2206-95D4-49D5-85BB-A5040F16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보초값</a:t>
            </a:r>
            <a:r>
              <a:rPr lang="en-US" altLang="ko-KR" dirty="0"/>
              <a:t>(sentinel)</a:t>
            </a:r>
          </a:p>
          <a:p>
            <a:pPr lvl="1"/>
            <a:r>
              <a:rPr lang="ko-KR" altLang="en-US" dirty="0"/>
              <a:t>데이터의 끝을 알리는데 사용하는 데이터 값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절대로</a:t>
            </a:r>
            <a:r>
              <a:rPr lang="ko-KR" altLang="en-US" dirty="0"/>
              <a:t> 등장할 수 없는 값으로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몇 번을 반복해야 되는지 알 수 없을 때 유용 때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보초값이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들어오면 끝</a:t>
            </a:r>
            <a:r>
              <a:rPr lang="ko-KR" altLang="en-US" dirty="0">
                <a:sym typeface="Wingdings" panose="05000000000000000000" pitchFamily="2" charset="2"/>
              </a:rPr>
              <a:t>으로 판단한다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7AB1BB-6703-48A1-AF2E-AD548C7E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보초값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747639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077FFC-AFA3-4B2C-94D1-2B3498A5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성적을 개수 제한없이 입력 받아 평균을 구하는 프로그램을 작성하세요</a:t>
            </a:r>
            <a:r>
              <a:rPr lang="en-US" altLang="ko-KR" dirty="0"/>
              <a:t>. </a:t>
            </a:r>
            <a:r>
              <a:rPr lang="ko-KR" altLang="en-US" dirty="0"/>
              <a:t>음수가 입력되면 종료되어 평균을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E3DEBD-7B91-4D4B-91E9-8587076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성적들의 평균 구하기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A2F0-1993-405C-A4EF-196BC1F236C8}"/>
              </a:ext>
            </a:extLst>
          </p:cNvPr>
          <p:cNvSpPr txBox="1"/>
          <p:nvPr/>
        </p:nvSpPr>
        <p:spPr>
          <a:xfrm>
            <a:off x="827584" y="3861048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종료하려면 음수를 입력하세요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성적의 평균은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80.000000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286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5B7013-190C-4FF3-9C70-7D14F7A16610}"/>
              </a:ext>
            </a:extLst>
          </p:cNvPr>
          <p:cNvSpPr txBox="1"/>
          <p:nvPr/>
        </p:nvSpPr>
        <p:spPr>
          <a:xfrm>
            <a:off x="827584" y="692696"/>
            <a:ext cx="7488832" cy="535531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종료하려면 음수를 입력하세요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grade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이상이면 반복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성적을 입력 받아서 합계를 구하고 학생 수를 센다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평균을 계산하고 화면에 출력한다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avg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성적의 평균은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%f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0809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54D66C-8A94-42C1-8DA4-0BD73B7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최대값 구하기 알고리즘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3C8EE7-8B48-45F5-8AFD-9D940597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1772816"/>
            <a:ext cx="6832600" cy="41529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최대값 변수를 선언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정수를 입력 받음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최대값 변수와 비교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최대값 변수보다 입력 받은 값이 크면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itchFamily="2" charset="2"/>
              </a:rPr>
              <a:t>최대값 변수의 값을 입력 받은 값으로 바꿈</a:t>
            </a:r>
            <a:endParaRPr lang="en-US" altLang="ko-KR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ym typeface="Wingdings" pitchFamily="2" charset="2"/>
              </a:rPr>
              <a:t>5. </a:t>
            </a:r>
            <a:r>
              <a:rPr lang="ko-KR" altLang="en-US" sz="2400" dirty="0">
                <a:sym typeface="Wingdings" pitchFamily="2" charset="2"/>
              </a:rPr>
              <a:t>입력이 끝날 때 까지 </a:t>
            </a:r>
            <a:r>
              <a:rPr lang="en-US" altLang="ko-KR" sz="2400" dirty="0">
                <a:sym typeface="Wingdings" pitchFamily="2" charset="2"/>
              </a:rPr>
              <a:t>2</a:t>
            </a:r>
            <a:r>
              <a:rPr lang="ko-KR" altLang="en-US" sz="2400" dirty="0">
                <a:sym typeface="Wingdings" pitchFamily="2" charset="2"/>
              </a:rPr>
              <a:t>번 부터 반복</a:t>
            </a:r>
            <a:endParaRPr lang="en-US" altLang="ko-KR" sz="24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8502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C5FC6E-7E78-4BB8-A074-A6F4430F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A34544-F21C-4E94-A6A4-181E35CB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5F391-971A-419C-96CD-B9CD5E2AE86D}"/>
              </a:ext>
            </a:extLst>
          </p:cNvPr>
          <p:cNvSpPr txBox="1"/>
          <p:nvPr/>
        </p:nvSpPr>
        <p:spPr>
          <a:xfrm>
            <a:off x="827584" y="1092983"/>
            <a:ext cx="7488832" cy="313932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-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나올 수 없는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최저값을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임시로 저장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!= -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최대값은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9A6F4-5334-4183-BCB2-89688AAF599C}"/>
              </a:ext>
            </a:extLst>
          </p:cNvPr>
          <p:cNvSpPr txBox="1"/>
          <p:nvPr/>
        </p:nvSpPr>
        <p:spPr>
          <a:xfrm>
            <a:off x="827584" y="4725144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최대값은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910864DF-4A9C-4B22-A183-DFA42C236005}"/>
              </a:ext>
            </a:extLst>
          </p:cNvPr>
          <p:cNvSpPr/>
          <p:nvPr/>
        </p:nvSpPr>
        <p:spPr>
          <a:xfrm>
            <a:off x="3203848" y="5807235"/>
            <a:ext cx="1368152" cy="371136"/>
          </a:xfrm>
          <a:prstGeom prst="wedgeRoundRectCallout">
            <a:avLst>
              <a:gd name="adj1" fmla="val -58513"/>
              <a:gd name="adj2" fmla="val 1548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종료 </a:t>
            </a:r>
            <a:r>
              <a:rPr lang="ko-KR" altLang="en-US" sz="1600" dirty="0" err="1"/>
              <a:t>보초값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89848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E1016D-C964-40E6-B6CC-9D6BE263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난수</a:t>
            </a:r>
            <a:r>
              <a:rPr lang="en-US" altLang="ko-KR" dirty="0"/>
              <a:t>(Random Number)</a:t>
            </a:r>
          </a:p>
          <a:p>
            <a:pPr lvl="1"/>
            <a:r>
              <a:rPr lang="ko-KR" altLang="en-US" dirty="0"/>
              <a:t>무작위로 나오는 숫자를 난수라고 함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난수를 생성하려면 </a:t>
            </a:r>
            <a:r>
              <a:rPr lang="en-US" altLang="ko-KR" dirty="0"/>
              <a:t>random </a:t>
            </a:r>
            <a:r>
              <a:rPr lang="ko-KR" altLang="en-US" dirty="0"/>
              <a:t>모듈이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random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</a:t>
            </a:r>
            <a:r>
              <a:rPr lang="ko-KR" altLang="en-US" dirty="0"/>
              <a:t>함수를 사용하면 정수로 난수 발생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6AD7FF-608B-4D03-89F3-2BC81E0B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88B7AA-48F2-4574-A487-D2413C287C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624" y="3356992"/>
          <a:ext cx="2304256" cy="3989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50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 random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35776D-830B-4E09-9B27-8BCB93FD6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624" y="5071764"/>
          <a:ext cx="3960440" cy="3989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50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random.randint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 값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끝 값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75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6C918-0971-4A90-B7A8-979839A2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 </a:t>
            </a:r>
            <a:r>
              <a:rPr lang="ko-KR" altLang="en-US" dirty="0"/>
              <a:t>사이의 숫자를 임의로 발생 시키기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E770C8-258F-4B27-A59F-B287E20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A6812-07A8-424F-81D6-9CA663363610}"/>
              </a:ext>
            </a:extLst>
          </p:cNvPr>
          <p:cNvSpPr txBox="1"/>
          <p:nvPr/>
        </p:nvSpPr>
        <p:spPr>
          <a:xfrm>
            <a:off x="827584" y="2852936"/>
            <a:ext cx="748883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725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C81485-145B-4C8F-80DD-CEA15B1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기본 제어 구조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170FAE2-26CE-400D-A962-3020A97B4109}"/>
              </a:ext>
            </a:extLst>
          </p:cNvPr>
          <p:cNvSpPr/>
          <p:nvPr/>
        </p:nvSpPr>
        <p:spPr>
          <a:xfrm>
            <a:off x="1359960" y="2936848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C34DE83-B626-4032-95D2-E504A29AC08D}"/>
              </a:ext>
            </a:extLst>
          </p:cNvPr>
          <p:cNvSpPr/>
          <p:nvPr/>
        </p:nvSpPr>
        <p:spPr>
          <a:xfrm>
            <a:off x="1359960" y="3722187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DE99EE25-3845-4655-A0EC-4C6D76E6C3A5}"/>
              </a:ext>
            </a:extLst>
          </p:cNvPr>
          <p:cNvSpPr/>
          <p:nvPr/>
        </p:nvSpPr>
        <p:spPr>
          <a:xfrm>
            <a:off x="1359960" y="4509121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0C75B9-4169-4A7C-AAEA-D2B53DF96C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92008" y="3368896"/>
            <a:ext cx="0" cy="3532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75961F-0A9E-4710-8598-94BF3D8388F9}"/>
              </a:ext>
            </a:extLst>
          </p:cNvPr>
          <p:cNvCxnSpPr>
            <a:cxnSpLocks/>
          </p:cNvCxnSpPr>
          <p:nvPr/>
        </p:nvCxnSpPr>
        <p:spPr>
          <a:xfrm>
            <a:off x="1789000" y="4154235"/>
            <a:ext cx="0" cy="3548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4BE855-962C-444C-B801-24F80FF83974}"/>
              </a:ext>
            </a:extLst>
          </p:cNvPr>
          <p:cNvCxnSpPr>
            <a:cxnSpLocks/>
          </p:cNvCxnSpPr>
          <p:nvPr/>
        </p:nvCxnSpPr>
        <p:spPr>
          <a:xfrm>
            <a:off x="1789000" y="2648816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C0F956-ECFB-4E00-81C2-0CACDAE3E1D6}"/>
              </a:ext>
            </a:extLst>
          </p:cNvPr>
          <p:cNvCxnSpPr>
            <a:cxnSpLocks/>
          </p:cNvCxnSpPr>
          <p:nvPr/>
        </p:nvCxnSpPr>
        <p:spPr>
          <a:xfrm>
            <a:off x="1804064" y="4941169"/>
            <a:ext cx="0" cy="32403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3BA65-9329-4475-B6A7-09DB11A6B9BA}"/>
              </a:ext>
            </a:extLst>
          </p:cNvPr>
          <p:cNvSpPr/>
          <p:nvPr/>
        </p:nvSpPr>
        <p:spPr>
          <a:xfrm>
            <a:off x="1253616" y="21819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순차구조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D041E-EDB7-4191-961A-32A980152684}"/>
              </a:ext>
            </a:extLst>
          </p:cNvPr>
          <p:cNvSpPr/>
          <p:nvPr/>
        </p:nvSpPr>
        <p:spPr>
          <a:xfrm>
            <a:off x="3386399" y="21743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선택구조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D2C672-F0C4-4111-9EC6-871147CFDDB7}"/>
              </a:ext>
            </a:extLst>
          </p:cNvPr>
          <p:cNvSpPr/>
          <p:nvPr/>
        </p:nvSpPr>
        <p:spPr>
          <a:xfrm>
            <a:off x="6676044" y="21743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반복구조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3A21EBCE-AE63-4F53-B882-B651C5F021C0}"/>
              </a:ext>
            </a:extLst>
          </p:cNvPr>
          <p:cNvSpPr/>
          <p:nvPr/>
        </p:nvSpPr>
        <p:spPr>
          <a:xfrm>
            <a:off x="3405354" y="2936849"/>
            <a:ext cx="1107996" cy="61264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판단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8360CAB1-8D78-478C-87E8-89E44CF54C0A}"/>
              </a:ext>
            </a:extLst>
          </p:cNvPr>
          <p:cNvSpPr/>
          <p:nvPr/>
        </p:nvSpPr>
        <p:spPr>
          <a:xfrm>
            <a:off x="3558575" y="4047820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8E6BD124-295B-472F-8E2B-D8881B93F012}"/>
              </a:ext>
            </a:extLst>
          </p:cNvPr>
          <p:cNvSpPr/>
          <p:nvPr/>
        </p:nvSpPr>
        <p:spPr>
          <a:xfrm>
            <a:off x="4829567" y="4047820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D0648A-7D0C-448E-B6F9-DE2E31806B87}"/>
              </a:ext>
            </a:extLst>
          </p:cNvPr>
          <p:cNvCxnSpPr>
            <a:cxnSpLocks/>
          </p:cNvCxnSpPr>
          <p:nvPr/>
        </p:nvCxnSpPr>
        <p:spPr>
          <a:xfrm>
            <a:off x="3965471" y="2629305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1EE3CC-B4BC-4206-826E-D7CFBBEA837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87607" y="3549497"/>
            <a:ext cx="3016" cy="4983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BA995ED-BE67-4FA7-884C-5630D4C6EA46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4513350" y="3243173"/>
            <a:ext cx="748265" cy="804647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72D754-62F4-4F35-8384-9B87401450D4}"/>
              </a:ext>
            </a:extLst>
          </p:cNvPr>
          <p:cNvCxnSpPr>
            <a:cxnSpLocks/>
          </p:cNvCxnSpPr>
          <p:nvPr/>
        </p:nvCxnSpPr>
        <p:spPr>
          <a:xfrm>
            <a:off x="3984591" y="4509121"/>
            <a:ext cx="3016" cy="7560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C8D10A4-A225-422F-B1E0-177138B47B82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4471378" y="4006917"/>
            <a:ext cx="317286" cy="126318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A743320B-94F9-40BB-A5BB-6F08787AE5AB}"/>
              </a:ext>
            </a:extLst>
          </p:cNvPr>
          <p:cNvSpPr/>
          <p:nvPr/>
        </p:nvSpPr>
        <p:spPr>
          <a:xfrm>
            <a:off x="6683701" y="2936848"/>
            <a:ext cx="1107996" cy="61264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판단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46DBDE4A-0E6B-4FA9-845B-D9FAFED6D1E0}"/>
              </a:ext>
            </a:extLst>
          </p:cNvPr>
          <p:cNvSpPr/>
          <p:nvPr/>
        </p:nvSpPr>
        <p:spPr>
          <a:xfrm>
            <a:off x="6805651" y="3992221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558F777-3B4E-4F71-82D3-40D0CDD2951A}"/>
              </a:ext>
            </a:extLst>
          </p:cNvPr>
          <p:cNvCxnSpPr>
            <a:cxnSpLocks/>
            <a:stCxn id="39" idx="2"/>
            <a:endCxn id="38" idx="1"/>
          </p:cNvCxnSpPr>
          <p:nvPr/>
        </p:nvCxnSpPr>
        <p:spPr>
          <a:xfrm rot="5400000" flipH="1">
            <a:off x="6370151" y="3556722"/>
            <a:ext cx="1181097" cy="553998"/>
          </a:xfrm>
          <a:prstGeom prst="bentConnector4">
            <a:avLst>
              <a:gd name="adj1" fmla="val -23226"/>
              <a:gd name="adj2" fmla="val 17757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44E29C-7238-402F-8B8F-A56B9014048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236192" y="3544465"/>
            <a:ext cx="1507" cy="4477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5B3BB97-F154-4267-B467-151498D6BFC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91697" y="3243172"/>
            <a:ext cx="476180" cy="2125013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211CA2-4F70-4956-9FFA-195193F0D04B}"/>
              </a:ext>
            </a:extLst>
          </p:cNvPr>
          <p:cNvSpPr/>
          <p:nvPr/>
        </p:nvSpPr>
        <p:spPr>
          <a:xfrm>
            <a:off x="3998426" y="363753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5244CE-C73E-4F3E-BB81-7068CA5B8195}"/>
              </a:ext>
            </a:extLst>
          </p:cNvPr>
          <p:cNvSpPr/>
          <p:nvPr/>
        </p:nvSpPr>
        <p:spPr>
          <a:xfrm>
            <a:off x="4630652" y="29815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거짓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28BC93-1AF3-4A98-99DE-57C66775AC50}"/>
              </a:ext>
            </a:extLst>
          </p:cNvPr>
          <p:cNvSpPr/>
          <p:nvPr/>
        </p:nvSpPr>
        <p:spPr>
          <a:xfrm>
            <a:off x="7784040" y="29815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거짓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1719E8-B528-4F07-9789-A507842C76DB}"/>
              </a:ext>
            </a:extLst>
          </p:cNvPr>
          <p:cNvSpPr/>
          <p:nvPr/>
        </p:nvSpPr>
        <p:spPr>
          <a:xfrm>
            <a:off x="7290858" y="3625422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참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09C0DB-BFBA-4418-9CCB-E51C3E147E5D}"/>
              </a:ext>
            </a:extLst>
          </p:cNvPr>
          <p:cNvCxnSpPr>
            <a:cxnSpLocks/>
          </p:cNvCxnSpPr>
          <p:nvPr/>
        </p:nvCxnSpPr>
        <p:spPr>
          <a:xfrm>
            <a:off x="7236192" y="2629305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241728-A509-4DB3-B412-321713003593}"/>
              </a:ext>
            </a:extLst>
          </p:cNvPr>
          <p:cNvSpPr/>
          <p:nvPr/>
        </p:nvSpPr>
        <p:spPr>
          <a:xfrm>
            <a:off x="5925704" y="2002936"/>
            <a:ext cx="2888736" cy="351429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22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AC96A0-E3B3-4C30-80A2-7404837B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주사위를 계속 굴려 </a:t>
            </a:r>
            <a:r>
              <a:rPr lang="en-US" altLang="ko-KR" dirty="0"/>
              <a:t>3</a:t>
            </a:r>
            <a:r>
              <a:rPr lang="ko-KR" altLang="en-US" dirty="0"/>
              <a:t>이 나오면 종료하는 하는 프로그램을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FEA12A-AB59-404A-ABD9-ADBD86C9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B556-C075-45C8-9155-A69C82B03D9B}"/>
              </a:ext>
            </a:extLst>
          </p:cNvPr>
          <p:cNvSpPr txBox="1"/>
          <p:nvPr/>
        </p:nvSpPr>
        <p:spPr>
          <a:xfrm>
            <a:off x="827584" y="3212976"/>
            <a:ext cx="7488832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주사위를 굴렸다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5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주사위를 굴렸다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5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주사위를 굴렸다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1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주사위를 굴렸다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3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드디어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나와서 종료합니다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521E0E1C-D6D8-401B-AA3B-2E44D823D478}"/>
              </a:ext>
            </a:extLst>
          </p:cNvPr>
          <p:cNvSpPr/>
          <p:nvPr/>
        </p:nvSpPr>
        <p:spPr>
          <a:xfrm>
            <a:off x="5220072" y="4790518"/>
            <a:ext cx="2160240" cy="1006172"/>
          </a:xfrm>
          <a:prstGeom prst="wedgeRoundRectCallout">
            <a:avLst>
              <a:gd name="adj1" fmla="val -38897"/>
              <a:gd name="adj2" fmla="val -6920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실행할 때 마다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달라지지요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2668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F77562-C2FB-4EFB-83E8-980B4C72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399B1D-D121-4857-A866-532652A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C51E3-2E7A-4EAF-94C7-75F930949C14}"/>
              </a:ext>
            </a:extLst>
          </p:cNvPr>
          <p:cNvSpPr txBox="1"/>
          <p:nvPr/>
        </p:nvSpPr>
        <p:spPr>
          <a:xfrm>
            <a:off x="875131" y="1794540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주사위를 굴렸다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나옴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드디어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3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나와서 종료합니다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4A342-E222-48B2-9C00-8BF47DAAA02F}"/>
              </a:ext>
            </a:extLst>
          </p:cNvPr>
          <p:cNvSpPr/>
          <p:nvPr/>
        </p:nvSpPr>
        <p:spPr>
          <a:xfrm>
            <a:off x="780037" y="1628800"/>
            <a:ext cx="7688798" cy="31907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11438B-6787-4366-9E4D-3A8B3CFA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랜덤하게 구구단 문제 </a:t>
            </a:r>
            <a:r>
              <a:rPr lang="en-US" altLang="ko-KR" dirty="0"/>
              <a:t>3</a:t>
            </a:r>
            <a:r>
              <a:rPr lang="ko-KR" altLang="en-US" dirty="0"/>
              <a:t>개를 출력</a:t>
            </a:r>
            <a:r>
              <a:rPr lang="en-US" altLang="ko-KR" dirty="0"/>
              <a:t>. </a:t>
            </a:r>
            <a:r>
              <a:rPr lang="ko-KR" altLang="en-US" dirty="0"/>
              <a:t>끝나면 몇 문제 맞는지 출력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EAC16B-B767-4B72-9BB8-06EAC7B4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B7BA3-4933-4A33-B80D-EE24C84702DC}"/>
              </a:ext>
            </a:extLst>
          </p:cNvPr>
          <p:cNvSpPr txBox="1"/>
          <p:nvPr/>
        </p:nvSpPr>
        <p:spPr>
          <a:xfrm>
            <a:off x="827584" y="3212976"/>
            <a:ext cx="7488832" cy="258532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구구단 게임입니다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* 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63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 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틀렸습니다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 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문제 중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문제 맞추셨습니다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284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C51E3-2E7A-4EAF-94C7-75F930949C14}"/>
              </a:ext>
            </a:extLst>
          </p:cNvPr>
          <p:cNvSpPr txBox="1"/>
          <p:nvPr/>
        </p:nvSpPr>
        <p:spPr>
          <a:xfrm>
            <a:off x="827584" y="274638"/>
            <a:ext cx="7488832" cy="646330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구구단 게임입니다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"=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맞습니다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틀렸습니다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총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문제 중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문제 맞추셨습니다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4A342-E222-48B2-9C00-8BF47DAAA02F}"/>
              </a:ext>
            </a:extLst>
          </p:cNvPr>
          <p:cNvSpPr/>
          <p:nvPr/>
        </p:nvSpPr>
        <p:spPr>
          <a:xfrm>
            <a:off x="677421" y="55103"/>
            <a:ext cx="7688798" cy="674779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11438B-6787-4366-9E4D-3A8B3CFA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</a:t>
            </a:r>
            <a:r>
              <a:rPr lang="ko-KR" altLang="en-US" dirty="0"/>
              <a:t> 보 게임을 만들어 봅시다</a:t>
            </a:r>
            <a:r>
              <a:rPr lang="en-US" altLang="ko-KR" dirty="0"/>
              <a:t>. </a:t>
            </a:r>
            <a:r>
              <a:rPr lang="ko-KR" altLang="en-US" dirty="0"/>
              <a:t>랜덤 함수를 이용해서 컴퓨터의 선택을 결정하고</a:t>
            </a:r>
            <a:r>
              <a:rPr lang="en-US" altLang="ko-KR" dirty="0"/>
              <a:t>, </a:t>
            </a:r>
            <a:r>
              <a:rPr lang="ko-KR" altLang="en-US" dirty="0"/>
              <a:t>사용자가 이길 때 까지 반복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EAC16B-B767-4B72-9BB8-06EAC7B4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01CEA-D1BC-474D-A4C0-3824CA5EB5E9}"/>
              </a:ext>
            </a:extLst>
          </p:cNvPr>
          <p:cNvSpPr txBox="1"/>
          <p:nvPr/>
        </p:nvSpPr>
        <p:spPr>
          <a:xfrm>
            <a:off x="971600" y="3438004"/>
            <a:ext cx="748883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이길 때 까지 계속 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 중 하나를 선택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졌다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 중 하나를 선택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비겼다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 중 하나를 선택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이겼다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744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C51E3-2E7A-4EAF-94C7-75F930949C14}"/>
              </a:ext>
            </a:extLst>
          </p:cNvPr>
          <p:cNvSpPr txBox="1"/>
          <p:nvPr/>
        </p:nvSpPr>
        <p:spPr>
          <a:xfrm>
            <a:off x="467544" y="650032"/>
            <a:ext cx="8208912" cy="59093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이길 때 까지 계속 합니다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 중 하나를 선택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2-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3-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보 이용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가위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비겼다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졌다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 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4A342-E222-48B2-9C00-8BF47DAAA02F}"/>
              </a:ext>
            </a:extLst>
          </p:cNvPr>
          <p:cNvSpPr/>
          <p:nvPr/>
        </p:nvSpPr>
        <p:spPr>
          <a:xfrm>
            <a:off x="323528" y="476672"/>
            <a:ext cx="8568952" cy="61926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FB3101-D667-4BFC-9B61-16E68BDA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A88781-4627-4C2B-B5E2-898F139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BC06-D35A-4F05-8080-BBB7F3A2B911}"/>
              </a:ext>
            </a:extLst>
          </p:cNvPr>
          <p:cNvSpPr txBox="1"/>
          <p:nvPr/>
        </p:nvSpPr>
        <p:spPr>
          <a:xfrm>
            <a:off x="827584" y="612844"/>
            <a:ext cx="7488832" cy="563231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2-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바위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졌다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비겼다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3-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보       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졌다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비겼다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24F1CD-F544-47E3-B255-C4F746E9034C}"/>
              </a:ext>
            </a:extLst>
          </p:cNvPr>
          <p:cNvSpPr/>
          <p:nvPr/>
        </p:nvSpPr>
        <p:spPr>
          <a:xfrm>
            <a:off x="323528" y="476672"/>
            <a:ext cx="8568952" cy="61926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A3D7B0-86DF-4F60-AA07-BFEE5D7D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반복구조</a:t>
            </a:r>
            <a:endParaRPr lang="en-US" altLang="ko-KR" dirty="0"/>
          </a:p>
          <a:p>
            <a:pPr lvl="1"/>
            <a:r>
              <a:rPr lang="ko-KR" altLang="en-US" dirty="0"/>
              <a:t>같은 처리를 되풀이해서 반복 실행하는 것</a:t>
            </a:r>
            <a:endParaRPr lang="en-US" altLang="ko-KR" dirty="0"/>
          </a:p>
          <a:p>
            <a:pPr lvl="1"/>
            <a:r>
              <a:rPr lang="ko-KR" altLang="en-US" dirty="0"/>
              <a:t>일괄처리해서 많은 일을 한번에 할 수 있다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컴퓨터에서 가장 빠르게 잘 할 수 있는 일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같은 결과를 내더라도 가능한 반복을 사용하는 것이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알고리즘 적으로 더 효율적일 가능성이 높다</a:t>
            </a:r>
            <a:r>
              <a:rPr lang="en-US" altLang="ko-KR" dirty="0"/>
              <a:t>!</a:t>
            </a:r>
          </a:p>
          <a:p>
            <a:pPr marL="630936" lvl="2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E84259-BB88-49C9-9C59-DF1A8EC1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반복구조가 왜 필요한가</a:t>
            </a:r>
          </a:p>
        </p:txBody>
      </p:sp>
    </p:spTree>
    <p:extLst>
      <p:ext uri="{BB962C8B-B14F-4D97-AF65-F5344CB8AC3E}">
        <p14:creationId xmlns:p14="http://schemas.microsoft.com/office/powerpoint/2010/main" val="21787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4161B5-9A79-4947-8AFA-AC09E008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34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예를 들어 다음과 같은 출력을 한다고 하자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반복을 사용하지 않는 코드는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4C1D38-EB2A-4850-994E-1CB64D09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반복구조가 왜 필요한가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E00E92-9C79-4E3E-A0FB-C813F9153D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03848" y="2032205"/>
          <a:ext cx="1800200" cy="15841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World!!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World!!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World!!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World!!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World!!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ABEB03-6F9F-4FA2-AE94-1DFED25B353A}"/>
              </a:ext>
            </a:extLst>
          </p:cNvPr>
          <p:cNvSpPr txBox="1"/>
          <p:nvPr/>
        </p:nvSpPr>
        <p:spPr>
          <a:xfrm>
            <a:off x="1835696" y="4653136"/>
            <a:ext cx="529258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697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B19AB0-0C40-4BC8-BADF-5C253219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그런데 </a:t>
            </a:r>
            <a:r>
              <a:rPr lang="en-US" altLang="ko-KR" sz="2400" dirty="0"/>
              <a:t>1000</a:t>
            </a:r>
            <a:r>
              <a:rPr lang="ko-KR" altLang="en-US" sz="2400" dirty="0"/>
              <a:t>줄을 출력한다고 하면</a:t>
            </a:r>
            <a:r>
              <a:rPr lang="en-US" altLang="ko-KR" sz="2400" dirty="0"/>
              <a:t>??</a:t>
            </a:r>
          </a:p>
          <a:p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사용하면 이렇게 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이처럼 반복문을 사용하면 반복적으로 수행하는 번거로운 작업을 손쉽게 해결할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D47FA4-259E-4AA8-80BE-63A15B2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반복구조가 왜 필요한가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2B664-C694-4928-AF68-2B6B0C0253AB}"/>
              </a:ext>
            </a:extLst>
          </p:cNvPr>
          <p:cNvSpPr txBox="1"/>
          <p:nvPr/>
        </p:nvSpPr>
        <p:spPr>
          <a:xfrm>
            <a:off x="1925706" y="3212976"/>
            <a:ext cx="529258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58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989129-5D5A-4E0D-A64A-416F8F8C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반복문은 두가지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196C05-4BEA-4792-B69D-6B5AE45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6BFB73-818C-4744-959C-E23650140C2A}"/>
              </a:ext>
            </a:extLst>
          </p:cNvPr>
          <p:cNvSpPr/>
          <p:nvPr/>
        </p:nvSpPr>
        <p:spPr>
          <a:xfrm>
            <a:off x="3779912" y="2844732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while</a:t>
            </a:r>
            <a:r>
              <a:rPr lang="ko-KR" altLang="en-US" sz="2400" dirty="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E9EEF-DA31-4055-82F3-0EB0747DB749}"/>
              </a:ext>
            </a:extLst>
          </p:cNvPr>
          <p:cNvSpPr/>
          <p:nvPr/>
        </p:nvSpPr>
        <p:spPr>
          <a:xfrm>
            <a:off x="3954639" y="4691598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F4CD3-A7CC-49B3-92AC-AC67F693570D}"/>
              </a:ext>
            </a:extLst>
          </p:cNvPr>
          <p:cNvSpPr/>
          <p:nvPr/>
        </p:nvSpPr>
        <p:spPr>
          <a:xfrm>
            <a:off x="1120756" y="375764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44AEAAC-D7E3-4066-B691-DA615011BDE8}"/>
              </a:ext>
            </a:extLst>
          </p:cNvPr>
          <p:cNvSpPr/>
          <p:nvPr/>
        </p:nvSpPr>
        <p:spPr>
          <a:xfrm rot="19908251">
            <a:off x="2167511" y="3440991"/>
            <a:ext cx="1587300" cy="16117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734A943-ACB6-483D-A7DE-3B226170E2CC}"/>
              </a:ext>
            </a:extLst>
          </p:cNvPr>
          <p:cNvSpPr/>
          <p:nvPr/>
        </p:nvSpPr>
        <p:spPr>
          <a:xfrm rot="1813767">
            <a:off x="2143456" y="4372644"/>
            <a:ext cx="1587300" cy="16117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63B071E-E07F-4296-A266-0EF2047453B6}"/>
              </a:ext>
            </a:extLst>
          </p:cNvPr>
          <p:cNvSpPr/>
          <p:nvPr/>
        </p:nvSpPr>
        <p:spPr>
          <a:xfrm>
            <a:off x="5520514" y="2707810"/>
            <a:ext cx="2312913" cy="1049839"/>
          </a:xfrm>
          <a:prstGeom prst="wedgeRoundRectCallout">
            <a:avLst>
              <a:gd name="adj1" fmla="val -65001"/>
              <a:gd name="adj2" fmla="val -14893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조건 제어 반복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특정한 조건이 만족되면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계속 반복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59CB016-A4D1-4353-86BF-54F1EA1D4A78}"/>
              </a:ext>
            </a:extLst>
          </p:cNvPr>
          <p:cNvSpPr/>
          <p:nvPr/>
        </p:nvSpPr>
        <p:spPr>
          <a:xfrm>
            <a:off x="5544568" y="4509120"/>
            <a:ext cx="2312913" cy="1049839"/>
          </a:xfrm>
          <a:prstGeom prst="wedgeRoundRectCallout">
            <a:avLst>
              <a:gd name="adj1" fmla="val -64651"/>
              <a:gd name="adj2" fmla="val -1566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횟수 제어 반복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보통 횟수를 정해 놓고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50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28835</TotalTime>
  <Words>3395</Words>
  <Application>Microsoft Office PowerPoint</Application>
  <PresentationFormat>화면 슬라이드 쇼(4:3)</PresentationFormat>
  <Paragraphs>516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1" baseType="lpstr">
      <vt:lpstr>굴림</vt:lpstr>
      <vt:lpstr>맑은 고딕</vt:lpstr>
      <vt:lpstr>함초롬바탕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반복문 - while문</vt:lpstr>
      <vt:lpstr>프로그램의 기본 제어 구조</vt:lpstr>
      <vt:lpstr>프로그램의 기본 제어 구조</vt:lpstr>
      <vt:lpstr>반복구조가 왜 필요한가</vt:lpstr>
      <vt:lpstr>반복구조가 왜 필요한가</vt:lpstr>
      <vt:lpstr>반복구조가 왜 필요한가</vt:lpstr>
      <vt:lpstr>반복문의 종류</vt:lpstr>
      <vt:lpstr>while문</vt:lpstr>
      <vt:lpstr>while문</vt:lpstr>
      <vt:lpstr>while문</vt:lpstr>
      <vt:lpstr>PowerPoint 프레젠테이션</vt:lpstr>
      <vt:lpstr>while문</vt:lpstr>
      <vt:lpstr>무한루프 종료</vt:lpstr>
      <vt:lpstr>&lt;실습&gt;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누적합 구하기</vt:lpstr>
      <vt:lpstr>예제 – 누적합 구하기</vt:lpstr>
      <vt:lpstr>&lt;실습&gt; while문을 이용한 합계</vt:lpstr>
      <vt:lpstr>소스코드</vt:lpstr>
      <vt:lpstr>&lt;실습&gt;</vt:lpstr>
      <vt:lpstr>소스코드</vt:lpstr>
      <vt:lpstr>&lt;실습&gt;</vt:lpstr>
      <vt:lpstr>소스코드</vt:lpstr>
      <vt:lpstr>보초값 사용</vt:lpstr>
      <vt:lpstr>예제 – 성적들의 평균 구하기 </vt:lpstr>
      <vt:lpstr>PowerPoint 프레젠테이션</vt:lpstr>
      <vt:lpstr>최대값 구하기 알고리즘</vt:lpstr>
      <vt:lpstr>PowerPoint 프레젠테이션</vt:lpstr>
      <vt:lpstr>난수</vt:lpstr>
      <vt:lpstr>예제</vt:lpstr>
      <vt:lpstr>&lt;실습&gt;</vt:lpstr>
      <vt:lpstr>소스코드</vt:lpstr>
      <vt:lpstr>&lt;실습&gt;</vt:lpstr>
      <vt:lpstr>PowerPoint 프레젠테이션</vt:lpstr>
      <vt:lpstr>&lt;실습&gt;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724</cp:revision>
  <cp:lastPrinted>2012-08-28T03:39:37Z</cp:lastPrinted>
  <dcterms:created xsi:type="dcterms:W3CDTF">2012-03-04T03:38:42Z</dcterms:created>
  <dcterms:modified xsi:type="dcterms:W3CDTF">2022-01-18T11:39:55Z</dcterms:modified>
</cp:coreProperties>
</file>