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63"/>
  </p:notesMasterIdLst>
  <p:handoutMasterIdLst>
    <p:handoutMasterId r:id="rId64"/>
  </p:handoutMasterIdLst>
  <p:sldIdLst>
    <p:sldId id="256" r:id="rId3"/>
    <p:sldId id="1559" r:id="rId4"/>
    <p:sldId id="258" r:id="rId5"/>
    <p:sldId id="1747" r:id="rId6"/>
    <p:sldId id="1807" r:id="rId7"/>
    <p:sldId id="1748" r:id="rId8"/>
    <p:sldId id="1809" r:id="rId9"/>
    <p:sldId id="1810" r:id="rId10"/>
    <p:sldId id="1811" r:id="rId11"/>
    <p:sldId id="1812" r:id="rId12"/>
    <p:sldId id="1813" r:id="rId13"/>
    <p:sldId id="1814" r:id="rId14"/>
    <p:sldId id="1815" r:id="rId15"/>
    <p:sldId id="1816" r:id="rId16"/>
    <p:sldId id="1817" r:id="rId17"/>
    <p:sldId id="1818" r:id="rId18"/>
    <p:sldId id="1819" r:id="rId19"/>
    <p:sldId id="1820" r:id="rId20"/>
    <p:sldId id="1821" r:id="rId21"/>
    <p:sldId id="1822" r:id="rId22"/>
    <p:sldId id="1823" r:id="rId23"/>
    <p:sldId id="1824" r:id="rId24"/>
    <p:sldId id="1827" r:id="rId25"/>
    <p:sldId id="1825" r:id="rId26"/>
    <p:sldId id="1826" r:id="rId27"/>
    <p:sldId id="1828" r:id="rId28"/>
    <p:sldId id="1829" r:id="rId29"/>
    <p:sldId id="1830" r:id="rId30"/>
    <p:sldId id="1831" r:id="rId31"/>
    <p:sldId id="1834" r:id="rId32"/>
    <p:sldId id="1835" r:id="rId33"/>
    <p:sldId id="1838" r:id="rId34"/>
    <p:sldId id="1839" r:id="rId35"/>
    <p:sldId id="1840" r:id="rId36"/>
    <p:sldId id="1841" r:id="rId37"/>
    <p:sldId id="1842" r:id="rId38"/>
    <p:sldId id="1843" r:id="rId39"/>
    <p:sldId id="1844" r:id="rId40"/>
    <p:sldId id="1845" r:id="rId41"/>
    <p:sldId id="1846" r:id="rId42"/>
    <p:sldId id="318" r:id="rId43"/>
    <p:sldId id="1847" r:id="rId44"/>
    <p:sldId id="1848" r:id="rId45"/>
    <p:sldId id="1850" r:id="rId46"/>
    <p:sldId id="1849" r:id="rId47"/>
    <p:sldId id="1851" r:id="rId48"/>
    <p:sldId id="1852" r:id="rId49"/>
    <p:sldId id="1836" r:id="rId50"/>
    <p:sldId id="1853" r:id="rId51"/>
    <p:sldId id="1854" r:id="rId52"/>
    <p:sldId id="1856" r:id="rId53"/>
    <p:sldId id="1855" r:id="rId54"/>
    <p:sldId id="1857" r:id="rId55"/>
    <p:sldId id="1859" r:id="rId56"/>
    <p:sldId id="1860" r:id="rId57"/>
    <p:sldId id="1861" r:id="rId58"/>
    <p:sldId id="1862" r:id="rId59"/>
    <p:sldId id="1863" r:id="rId60"/>
    <p:sldId id="1864" r:id="rId61"/>
    <p:sldId id="260" r:id="rId6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6" autoAdjust="0"/>
    <p:restoredTop sz="94504" autoAdjust="0"/>
  </p:normalViewPr>
  <p:slideViewPr>
    <p:cSldViewPr>
      <p:cViewPr varScale="1">
        <p:scale>
          <a:sx n="86" d="100"/>
          <a:sy n="86" d="100"/>
        </p:scale>
        <p:origin x="432" y="72"/>
      </p:cViewPr>
      <p:guideLst>
        <p:guide orient="horz" pos="981"/>
        <p:guide orient="horz" pos="9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6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827D7F-7BEC-4DE7-8F81-513A33DB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5AF5C-4370-498A-8349-4C31E4447C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43F5-23A6-4AA6-B4F6-B14D2822D97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6C2F-C31E-462E-911B-F82069F319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CC700-BA3E-4F8A-ABB4-5F2DC9B5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8BE5-A7F8-4240-B2F6-231E71C5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FE5D638-838C-4871-B4F7-0053A62A0D0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8AD2F6-256C-4214-86F8-79EA875AA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9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5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6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b="1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2017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24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7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2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4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8F4EB-0DD9-4282-AFF2-A56CF4B742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7DCE8-E371-4428-B5C8-D12EC56F28D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6E59623-D4D1-4865-A1EE-D25EE294B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700"/>
            <a:ext cx="9144000" cy="124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F221FD-AC0E-4696-83C6-ECB3E08A3A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964" y="36476"/>
            <a:ext cx="1027376" cy="459206"/>
          </a:xfrm>
          <a:prstGeom prst="rect">
            <a:avLst/>
          </a:prstGeom>
        </p:spPr>
      </p:pic>
      <p:sp>
        <p:nvSpPr>
          <p:cNvPr id="13" name="제목 6">
            <a:extLst>
              <a:ext uri="{FF2B5EF4-FFF2-40B4-BE49-F238E27FC236}">
                <a16:creationId xmlns:a16="http://schemas.microsoft.com/office/drawing/2014/main" id="{82C94F7A-C6E3-40AC-9B37-95F6C3C4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138ED55B-DFC1-4FA0-A363-8AD05D248A88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6BD0333B-3DE1-4047-9056-8989378AD8D7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altLang="en-US" sz="4200" b="1" kern="1200" dirty="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n-lt"/>
          <a:ea typeface="+mn-ea"/>
          <a:cs typeface="+mn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09" y="3429000"/>
            <a:ext cx="7888180" cy="1006045"/>
          </a:xfrm>
        </p:spPr>
        <p:txBody>
          <a:bodyPr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컴퓨팅사고와 </a:t>
            </a:r>
            <a:r>
              <a:rPr lang="en-US" altLang="ko-KR" dirty="0">
                <a:sym typeface="Wingdings" panose="05000000000000000000" pitchFamily="2" charset="2"/>
              </a:rPr>
              <a:t>SW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891141"/>
            <a:ext cx="9143999" cy="75810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err="1">
                <a:latin typeface="+mn-ea"/>
              </a:rPr>
              <a:t>반복문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 for</a:t>
            </a:r>
            <a:r>
              <a:rPr lang="ko-KR" altLang="en-US" dirty="0">
                <a:latin typeface="+mn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2CA0B7-9699-427F-A6E1-2BB19B66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시퀀스 자리에는 리스트나 문자열도 올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A092B6-A543-4FA0-A30C-92AEC907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4472-D7C8-41CB-B7CC-C2184040BA8E}"/>
              </a:ext>
            </a:extLst>
          </p:cNvPr>
          <p:cNvSpPr txBox="1"/>
          <p:nvPr/>
        </p:nvSpPr>
        <p:spPr>
          <a:xfrm>
            <a:off x="891152" y="2421007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6E07E-2D00-4B0D-BD39-26453A6E18BF}"/>
              </a:ext>
            </a:extLst>
          </p:cNvPr>
          <p:cNvSpPr txBox="1"/>
          <p:nvPr/>
        </p:nvSpPr>
        <p:spPr>
          <a:xfrm>
            <a:off x="891152" y="3810283"/>
            <a:ext cx="7488832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0C3797-1268-4FD6-AC54-4BDF6E8CFFE2}"/>
              </a:ext>
            </a:extLst>
          </p:cNvPr>
          <p:cNvSpPr/>
          <p:nvPr/>
        </p:nvSpPr>
        <p:spPr>
          <a:xfrm>
            <a:off x="2098485" y="2464619"/>
            <a:ext cx="1188375" cy="288112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A9A81-8ACE-445F-8CB9-8FFE01AAAA26}"/>
              </a:ext>
            </a:extLst>
          </p:cNvPr>
          <p:cNvSpPr txBox="1"/>
          <p:nvPr/>
        </p:nvSpPr>
        <p:spPr>
          <a:xfrm>
            <a:off x="891152" y="5229200"/>
            <a:ext cx="748883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590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2CA0B7-9699-427F-A6E1-2BB19B66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ko-KR" altLang="en-US"/>
              <a:t>시퀀스 자리에는 리스트나 문자열도 올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A092B6-A543-4FA0-A30C-92AEC907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4097"/>
            <a:ext cx="8229600" cy="1066130"/>
          </a:xfrm>
        </p:spPr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4472-D7C8-41CB-B7CC-C2184040BA8E}"/>
              </a:ext>
            </a:extLst>
          </p:cNvPr>
          <p:cNvSpPr txBox="1"/>
          <p:nvPr/>
        </p:nvSpPr>
        <p:spPr>
          <a:xfrm>
            <a:off x="891152" y="2574085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86008-8BBC-40F4-8DC0-374DB32ECC81}"/>
              </a:ext>
            </a:extLst>
          </p:cNvPr>
          <p:cNvSpPr txBox="1"/>
          <p:nvPr/>
        </p:nvSpPr>
        <p:spPr>
          <a:xfrm>
            <a:off x="881992" y="3557994"/>
            <a:ext cx="7488832" cy="147732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</a:t>
            </a:r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9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8487A6-AF05-4DF8-B6F4-92948B08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튜플도</a:t>
            </a:r>
            <a:r>
              <a:rPr lang="ko-KR" altLang="en-US"/>
              <a:t> 마찬가지로 </a:t>
            </a:r>
            <a:r>
              <a:rPr lang="ko-KR" altLang="en-US" err="1"/>
              <a:t>튜플의</a:t>
            </a:r>
            <a:r>
              <a:rPr lang="ko-KR" altLang="en-US"/>
              <a:t> 요소를 꺼내면서 반복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BB3F4E-993B-4CAF-B4F4-55E53CD0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5945F-90EA-4521-BEE0-0092ABEA33C1}"/>
              </a:ext>
            </a:extLst>
          </p:cNvPr>
          <p:cNvSpPr txBox="1"/>
          <p:nvPr/>
        </p:nvSpPr>
        <p:spPr>
          <a:xfrm>
            <a:off x="891152" y="2574085"/>
            <a:ext cx="7488832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fruits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'grape'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fruits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1665C-146D-4A5D-A0A5-5CAD2A2B307F}"/>
              </a:ext>
            </a:extLst>
          </p:cNvPr>
          <p:cNvSpPr txBox="1"/>
          <p:nvPr/>
        </p:nvSpPr>
        <p:spPr>
          <a:xfrm>
            <a:off x="892320" y="4073860"/>
            <a:ext cx="748883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apple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orange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grape</a:t>
            </a:r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7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74FDFFA-FE46-4D75-B37E-EBBF711E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for</a:t>
            </a:r>
            <a:r>
              <a:rPr lang="ko-KR" altLang="en-US"/>
              <a:t>문 출력 방식을 사용하여 다음과 같이 구구단 </a:t>
            </a:r>
            <a:r>
              <a:rPr lang="en-US" altLang="ko-KR"/>
              <a:t>5</a:t>
            </a:r>
            <a:r>
              <a:rPr lang="ko-KR" altLang="en-US"/>
              <a:t>단을 반복문으로 출력하는 프로그램을 작성해 보세요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32C032-F4B8-47D4-9B2F-E390931F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97FDA-DD9D-4930-84BF-38368D6DDB69}"/>
              </a:ext>
            </a:extLst>
          </p:cNvPr>
          <p:cNvSpPr txBox="1"/>
          <p:nvPr/>
        </p:nvSpPr>
        <p:spPr>
          <a:xfrm>
            <a:off x="827584" y="3585706"/>
            <a:ext cx="7488832" cy="258532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1 = 5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2 = 10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3 = 15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4 = 20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5 = 25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6 = 30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7 = 35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8 = 40</a:t>
            </a:r>
          </a:p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9 = 45</a:t>
            </a:r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0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238358-7C86-4BD5-A944-74C70094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5C8F4-26C3-4428-B8BB-B9DA8BC8F685}"/>
              </a:ext>
            </a:extLst>
          </p:cNvPr>
          <p:cNvSpPr txBox="1"/>
          <p:nvPr/>
        </p:nvSpPr>
        <p:spPr>
          <a:xfrm>
            <a:off x="891152" y="2574085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"5 *"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"="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266A7E-DF15-4D1C-B91A-24C65395D24B}"/>
              </a:ext>
            </a:extLst>
          </p:cNvPr>
          <p:cNvSpPr/>
          <p:nvPr/>
        </p:nvSpPr>
        <p:spPr>
          <a:xfrm>
            <a:off x="2228119" y="2626298"/>
            <a:ext cx="3135969" cy="2802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D19A92-32CF-4D81-9D60-1FA9A6F1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score </a:t>
            </a:r>
            <a:r>
              <a:rPr lang="ko-KR" altLang="en-US"/>
              <a:t>리스트에 있는 점수를 꺼내서 </a:t>
            </a:r>
            <a:r>
              <a:rPr lang="en-US" altLang="ko-KR"/>
              <a:t>70</a:t>
            </a:r>
            <a:r>
              <a:rPr lang="ko-KR" altLang="en-US"/>
              <a:t>점 이상이면 합격</a:t>
            </a:r>
            <a:r>
              <a:rPr lang="en-US" altLang="ko-KR"/>
              <a:t>, </a:t>
            </a:r>
            <a:r>
              <a:rPr lang="ko-KR" altLang="en-US"/>
              <a:t>이하면 불합격 하도록 출력하는 프로그램을 작성하세요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74DB13-AB15-422E-BEC6-CBD6A358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368E3-BC56-4CF9-8452-128D6965DA9D}"/>
              </a:ext>
            </a:extLst>
          </p:cNvPr>
          <p:cNvSpPr txBox="1"/>
          <p:nvPr/>
        </p:nvSpPr>
        <p:spPr>
          <a:xfrm>
            <a:off x="827584" y="3789040"/>
            <a:ext cx="7488832" cy="147732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 학생 점수는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90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이고 합격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 학생 점수는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35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이고 불합격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 학생 점수는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75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이고 합격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 학생 점수는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69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이고 불합격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 학생 점수는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80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이고 합격</a:t>
            </a:r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7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3FF4228-7C2B-412B-B80F-41A759E1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E2E7BD-9752-47C5-A93E-208E50A5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0BED1-504C-45B3-99C4-B0DA6DE35026}"/>
              </a:ext>
            </a:extLst>
          </p:cNvPr>
          <p:cNvSpPr txBox="1"/>
          <p:nvPr/>
        </p:nvSpPr>
        <p:spPr>
          <a:xfrm>
            <a:off x="899592" y="2060848"/>
            <a:ext cx="7488832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75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69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번 학생 점수는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이고 합격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번 학생 점수는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이고 불합격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490E0-3C55-4C04-85D7-1974A7E6BB4B}"/>
              </a:ext>
            </a:extLst>
          </p:cNvPr>
          <p:cNvSpPr/>
          <p:nvPr/>
        </p:nvSpPr>
        <p:spPr>
          <a:xfrm>
            <a:off x="1487455" y="3485834"/>
            <a:ext cx="6083777" cy="11318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4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21A8D22-E889-4F53-8C95-531BAA3B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문과 </a:t>
            </a:r>
            <a:r>
              <a:rPr lang="en-US" altLang="ko-KR"/>
              <a:t>range()</a:t>
            </a:r>
            <a:r>
              <a:rPr lang="ko-KR" altLang="en-US"/>
              <a:t>함수는 아주 유용하게 쓰임</a:t>
            </a:r>
            <a:endParaRPr lang="en-US" altLang="ko-KR"/>
          </a:p>
          <a:p>
            <a:pPr marL="393192" lvl="1" indent="0">
              <a:buNone/>
            </a:pPr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6945CA-939A-41C1-9455-78DDB8A3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for</a:t>
            </a:r>
            <a:r>
              <a:rPr lang="ko-KR" altLang="en-US"/>
              <a:t>문과 </a:t>
            </a:r>
            <a:r>
              <a:rPr lang="en-US" altLang="ko-KR"/>
              <a:t>range() </a:t>
            </a:r>
            <a:r>
              <a:rPr lang="ko-KR" altLang="en-US"/>
              <a:t>사용하기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FD6861-0C52-408A-A5FC-D72DEF9C42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99792" y="3068960"/>
          <a:ext cx="3384376" cy="1368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  range(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횟수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문장</a:t>
                      </a:r>
                      <a:endParaRPr lang="en-US" altLang="ko-KR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문장</a:t>
                      </a:r>
                      <a:endParaRPr lang="en-US" altLang="ko-KR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22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1B7DDD-C33F-4135-88A0-A68B37B0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‘Hello World’ 100</a:t>
            </a:r>
            <a:r>
              <a:rPr lang="ko-KR" altLang="en-US"/>
              <a:t>번 출력하기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0</a:t>
            </a:r>
            <a:r>
              <a:rPr lang="ko-KR" altLang="en-US"/>
              <a:t>에서 </a:t>
            </a:r>
            <a:r>
              <a:rPr lang="en-US" altLang="ko-KR"/>
              <a:t>2</a:t>
            </a:r>
            <a:r>
              <a:rPr lang="ko-KR" altLang="en-US"/>
              <a:t>까지 출력하기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EBDB24-B1E0-482A-9CF9-9D618709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문과 </a:t>
            </a:r>
            <a:r>
              <a:rPr lang="en-US" altLang="ko-KR"/>
              <a:t>range() </a:t>
            </a:r>
            <a:r>
              <a:rPr lang="ko-KR" altLang="en-US"/>
              <a:t>사용하기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B94BD-24F4-4418-8AB9-0A4ED7CDC613}"/>
              </a:ext>
            </a:extLst>
          </p:cNvPr>
          <p:cNvSpPr txBox="1"/>
          <p:nvPr/>
        </p:nvSpPr>
        <p:spPr>
          <a:xfrm>
            <a:off x="899592" y="2241738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D71B3-2E2B-4C7E-B8FC-7C351B1BD52C}"/>
              </a:ext>
            </a:extLst>
          </p:cNvPr>
          <p:cNvSpPr txBox="1"/>
          <p:nvPr/>
        </p:nvSpPr>
        <p:spPr>
          <a:xfrm>
            <a:off x="899592" y="4293096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B36B1A8E-5010-4181-ACDF-396BB46DEED1}"/>
              </a:ext>
            </a:extLst>
          </p:cNvPr>
          <p:cNvSpPr/>
          <p:nvPr/>
        </p:nvSpPr>
        <p:spPr>
          <a:xfrm>
            <a:off x="5950496" y="1844823"/>
            <a:ext cx="2736304" cy="799549"/>
          </a:xfrm>
          <a:prstGeom prst="wedgeRoundRectCallout">
            <a:avLst>
              <a:gd name="adj1" fmla="val -60615"/>
              <a:gd name="adj2" fmla="val 2540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/>
              <a:t>range()</a:t>
            </a:r>
            <a:r>
              <a:rPr lang="ko-KR" altLang="en-US" sz="1600"/>
              <a:t>를 횟수로만 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사용하는 방법</a:t>
            </a:r>
            <a:endParaRPr lang="en-US" altLang="ko-KR" sz="1600"/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C832948A-EFDF-4009-B581-FD6526A2DA22}"/>
              </a:ext>
            </a:extLst>
          </p:cNvPr>
          <p:cNvSpPr/>
          <p:nvPr/>
        </p:nvSpPr>
        <p:spPr>
          <a:xfrm>
            <a:off x="5950496" y="3851119"/>
            <a:ext cx="2736304" cy="799549"/>
          </a:xfrm>
          <a:prstGeom prst="wedgeRoundRectCallout">
            <a:avLst>
              <a:gd name="adj1" fmla="val -60615"/>
              <a:gd name="adj2" fmla="val 2540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/>
              <a:t>range() </a:t>
            </a:r>
            <a:r>
              <a:rPr lang="ko-KR" altLang="en-US" sz="1600"/>
              <a:t>안의 요소 값을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숫자로 사용하는 방법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81474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2F347E-04A4-4240-BF6C-6140725C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range() 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r>
              <a:rPr lang="ko-KR" altLang="en-US"/>
              <a:t>연속된 숫자를 생성하는 함수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start </a:t>
            </a:r>
            <a:r>
              <a:rPr lang="ko-KR" altLang="en-US"/>
              <a:t>은 시작</a:t>
            </a:r>
            <a:r>
              <a:rPr lang="en-US" altLang="ko-KR"/>
              <a:t>, stop</a:t>
            </a:r>
            <a:r>
              <a:rPr lang="ko-KR" altLang="en-US"/>
              <a:t>은 끝</a:t>
            </a:r>
            <a:r>
              <a:rPr lang="en-US" altLang="ko-KR"/>
              <a:t>, step</a:t>
            </a:r>
            <a:r>
              <a:rPr lang="ko-KR" altLang="en-US"/>
              <a:t>은 </a:t>
            </a:r>
            <a:r>
              <a:rPr lang="ko-KR" altLang="en-US" err="1"/>
              <a:t>증감값</a:t>
            </a:r>
            <a:endParaRPr lang="en-US" altLang="ko-KR"/>
          </a:p>
          <a:p>
            <a:pPr lvl="1"/>
            <a:r>
              <a:rPr lang="en-US" altLang="ko-KR"/>
              <a:t>start, step</a:t>
            </a:r>
            <a:r>
              <a:rPr lang="ko-KR" altLang="en-US"/>
              <a:t>은 생략 가능</a:t>
            </a:r>
            <a:r>
              <a:rPr lang="en-US" altLang="ko-KR"/>
              <a:t>, </a:t>
            </a:r>
            <a:r>
              <a:rPr lang="en-US" altLang="ko-KR">
                <a:solidFill>
                  <a:srgbClr val="FF0000"/>
                </a:solidFill>
              </a:rPr>
              <a:t>stop</a:t>
            </a:r>
            <a:r>
              <a:rPr lang="ko-KR" altLang="en-US">
                <a:solidFill>
                  <a:srgbClr val="FF0000"/>
                </a:solidFill>
              </a:rPr>
              <a:t>은 반드시 지정 해야함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start </a:t>
            </a:r>
            <a:r>
              <a:rPr lang="ko-KR" altLang="en-US"/>
              <a:t>부터 </a:t>
            </a:r>
            <a:r>
              <a:rPr lang="en-US" altLang="ko-KR">
                <a:solidFill>
                  <a:srgbClr val="FF0000"/>
                </a:solidFill>
              </a:rPr>
              <a:t>step-1</a:t>
            </a:r>
            <a:r>
              <a:rPr lang="en-US" altLang="ko-KR"/>
              <a:t> </a:t>
            </a:r>
            <a:r>
              <a:rPr lang="ko-KR" altLang="en-US"/>
              <a:t>까지의 숫자 생성</a:t>
            </a:r>
            <a:r>
              <a:rPr lang="en-US" altLang="ko-KR"/>
              <a:t>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1BB7C1-7887-42AB-B4CF-99EA25E4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range()</a:t>
            </a:r>
            <a:r>
              <a:rPr lang="ko-KR" altLang="en-US"/>
              <a:t> 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97BBE4-3826-4F87-A7ED-ED03BB5351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7664" y="2888940"/>
          <a:ext cx="3384376" cy="5400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range(start=0, stop, step = 1)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4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067014-935C-45DC-AA80-FFAA519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4" y="1508945"/>
            <a:ext cx="388134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씩 실행할 때는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터미널에서 인터프리터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3490C6-6EED-449C-B141-525CB5C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실습 진행하면서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E9C85-49E0-4BF4-8D75-3E447E658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39"/>
          <a:stretch/>
        </p:blipFill>
        <p:spPr>
          <a:xfrm>
            <a:off x="657024" y="2762623"/>
            <a:ext cx="3539139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B082638-4FB7-437A-9BCC-4DB76088836E}"/>
              </a:ext>
            </a:extLst>
          </p:cNvPr>
          <p:cNvSpPr txBox="1">
            <a:spLocks/>
          </p:cNvSpPr>
          <p:nvPr/>
        </p:nvSpPr>
        <p:spPr>
          <a:xfrm>
            <a:off x="4596358" y="1498404"/>
            <a:ext cx="3466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/>
              <a:t>여러 줄을 작성할 때는</a:t>
            </a:r>
            <a:endParaRPr lang="en-US" altLang="ko-KR" sz="2000"/>
          </a:p>
          <a:p>
            <a:pPr marL="109728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편집기를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E4FA88-3BE5-4155-8E19-67896898C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2" t="5721" r="55571" b="56148"/>
          <a:stretch/>
        </p:blipFill>
        <p:spPr>
          <a:xfrm>
            <a:off x="4953119" y="2762624"/>
            <a:ext cx="3145363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84D8E228-D271-4E3B-8B10-B3E5AABC7095}"/>
              </a:ext>
            </a:extLst>
          </p:cNvPr>
          <p:cNvSpPr/>
          <p:nvPr/>
        </p:nvSpPr>
        <p:spPr>
          <a:xfrm>
            <a:off x="5868144" y="5052747"/>
            <a:ext cx="3145364" cy="1123653"/>
          </a:xfrm>
          <a:prstGeom prst="wedgeRoundRectCallout">
            <a:avLst>
              <a:gd name="adj1" fmla="val -21131"/>
              <a:gd name="adj2" fmla="val -6595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이 경우 터미널 인터프리터는</a:t>
            </a:r>
            <a:r>
              <a:rPr lang="en-US" altLang="ko-KR" sz="1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종료 시켜야 결과를 볼 수 있음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&gt;&gt;&gt; exit()</a:t>
            </a:r>
            <a:r>
              <a:rPr lang="ko-KR" altLang="en-US" sz="1600" dirty="0"/>
              <a:t>  또는 </a:t>
            </a:r>
            <a:r>
              <a:rPr lang="en-US" altLang="ko-KR" sz="1600" dirty="0" err="1"/>
              <a:t>Ctrl+z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엔터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815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B74DFC-B3DD-4526-8CAD-17A1C017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예를 들어</a:t>
            </a:r>
            <a:endParaRPr lang="en-US" altLang="ko-KR"/>
          </a:p>
          <a:p>
            <a:pPr lvl="1"/>
            <a:r>
              <a:rPr lang="en-US" altLang="ko-KR"/>
              <a:t>range(3)    </a:t>
            </a:r>
            <a:r>
              <a:rPr lang="en-US" altLang="ko-KR">
                <a:sym typeface="Wingdings" panose="05000000000000000000" pitchFamily="2" charset="2"/>
              </a:rPr>
              <a:t>   0, 1, 2 </a:t>
            </a:r>
            <a:r>
              <a:rPr lang="ko-KR" altLang="en-US">
                <a:sym typeface="Wingdings" panose="05000000000000000000" pitchFamily="2" charset="2"/>
              </a:rPr>
              <a:t>이 생성됨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이렇게 사용하면 생성된 시퀀스를 </a:t>
            </a:r>
            <a:r>
              <a:rPr lang="en-US" altLang="ko-KR">
                <a:sym typeface="Wingdings" panose="05000000000000000000" pitchFamily="2" charset="2"/>
              </a:rPr>
              <a:t>for</a:t>
            </a:r>
            <a:r>
              <a:rPr lang="ko-KR" altLang="en-US">
                <a:sym typeface="Wingdings" panose="05000000000000000000" pitchFamily="2" charset="2"/>
              </a:rPr>
              <a:t>문에서 바로 이용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변수 </a:t>
            </a:r>
            <a:r>
              <a:rPr lang="en-US" altLang="ko-KR" err="1">
                <a:sym typeface="Wingdings" panose="05000000000000000000" pitchFamily="2" charset="2"/>
              </a:rPr>
              <a:t>i</a:t>
            </a:r>
            <a:r>
              <a:rPr lang="ko-KR" altLang="en-US">
                <a:sym typeface="Wingdings" panose="05000000000000000000" pitchFamily="2" charset="2"/>
              </a:rPr>
              <a:t> 에 </a:t>
            </a:r>
            <a:r>
              <a:rPr lang="en-US" altLang="ko-KR">
                <a:sym typeface="Wingdings" panose="05000000000000000000" pitchFamily="2" charset="2"/>
              </a:rPr>
              <a:t>0 </a:t>
            </a:r>
            <a:r>
              <a:rPr lang="ko-KR" altLang="en-US">
                <a:sym typeface="Wingdings" panose="05000000000000000000" pitchFamily="2" charset="2"/>
              </a:rPr>
              <a:t>으로 반복</a:t>
            </a:r>
            <a:r>
              <a:rPr lang="en-US" altLang="ko-KR">
                <a:sym typeface="Wingdings" panose="05000000000000000000" pitchFamily="2" charset="2"/>
              </a:rPr>
              <a:t>, 1</a:t>
            </a:r>
            <a:r>
              <a:rPr lang="ko-KR" altLang="en-US">
                <a:sym typeface="Wingdings" panose="05000000000000000000" pitchFamily="2" charset="2"/>
              </a:rPr>
              <a:t>로 반복</a:t>
            </a:r>
            <a:r>
              <a:rPr lang="en-US" altLang="ko-KR">
                <a:sym typeface="Wingdings" panose="05000000000000000000" pitchFamily="2" charset="2"/>
              </a:rPr>
              <a:t>, 2</a:t>
            </a:r>
            <a:r>
              <a:rPr lang="ko-KR" altLang="en-US">
                <a:sym typeface="Wingdings" panose="05000000000000000000" pitchFamily="2" charset="2"/>
              </a:rPr>
              <a:t>로 반복 하고 끝</a:t>
            </a:r>
            <a:r>
              <a:rPr lang="en-US" altLang="ko-KR">
                <a:sym typeface="Wingdings" panose="05000000000000000000" pitchFamily="2" charset="2"/>
              </a:rPr>
              <a:t>~</a:t>
            </a:r>
            <a:endParaRPr lang="en-US" altLang="ko-KR"/>
          </a:p>
          <a:p>
            <a:pPr marL="109728" indent="0">
              <a:buNone/>
            </a:pPr>
            <a:r>
              <a:rPr lang="en-US" altLang="ko-KR"/>
              <a:t>  </a:t>
            </a:r>
          </a:p>
          <a:p>
            <a:pPr marL="109728" indent="0">
              <a:buNone/>
            </a:pPr>
            <a:endParaRPr lang="en-US" altLang="ko-KR"/>
          </a:p>
          <a:p>
            <a:pPr marL="109728" indent="0">
              <a:buNone/>
            </a:pP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A73929-7EFA-43B5-BF03-83D89898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range()</a:t>
            </a:r>
            <a:r>
              <a:rPr lang="ko-KR" altLang="en-US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81D6-5E96-402B-ACD8-888E80A04AF7}"/>
              </a:ext>
            </a:extLst>
          </p:cNvPr>
          <p:cNvSpPr txBox="1"/>
          <p:nvPr/>
        </p:nvSpPr>
        <p:spPr>
          <a:xfrm>
            <a:off x="827584" y="3105834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87321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E1C740-733E-45E4-8DD4-C7BF0370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사실은</a:t>
            </a:r>
            <a:endParaRPr lang="en-US" altLang="ko-KR"/>
          </a:p>
          <a:p>
            <a:pPr lvl="1"/>
            <a:r>
              <a:rPr lang="en-US" altLang="ko-KR"/>
              <a:t>range()</a:t>
            </a:r>
            <a:r>
              <a:rPr lang="ko-KR" altLang="en-US"/>
              <a:t>에서 반환하는 것은 </a:t>
            </a:r>
            <a:r>
              <a:rPr lang="en-US" altLang="ko-KR"/>
              <a:t>range</a:t>
            </a:r>
            <a:r>
              <a:rPr lang="ko-KR" altLang="en-US"/>
              <a:t>형 객체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생성하는 값을 실제로 리스트 자료형으로 보고 싶으면 </a:t>
            </a:r>
            <a:r>
              <a:rPr lang="en-US" altLang="ko-KR"/>
              <a:t>list() </a:t>
            </a:r>
            <a:r>
              <a:rPr lang="ko-KR" altLang="en-US"/>
              <a:t>함수를 사용해야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A19B08-68E3-49DA-B788-97CF424F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range() </a:t>
            </a:r>
            <a:r>
              <a:rPr lang="ko-KR" altLang="en-US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EBF35-A2F9-466F-80C6-822D14533472}"/>
              </a:ext>
            </a:extLst>
          </p:cNvPr>
          <p:cNvSpPr txBox="1"/>
          <p:nvPr/>
        </p:nvSpPr>
        <p:spPr>
          <a:xfrm>
            <a:off x="885289" y="2721114"/>
            <a:ext cx="7373422" cy="70788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range(3)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range(0,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F357B-E7AE-4572-9DFA-C5E1EDCB5E9D}"/>
              </a:ext>
            </a:extLst>
          </p:cNvPr>
          <p:cNvSpPr txBox="1"/>
          <p:nvPr/>
        </p:nvSpPr>
        <p:spPr>
          <a:xfrm>
            <a:off x="885289" y="5013176"/>
            <a:ext cx="7373422" cy="70788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list(range(3))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[0, 1, 2]</a:t>
            </a: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B0F2FD92-A223-42C3-8830-37D40F8E3C6F}"/>
              </a:ext>
            </a:extLst>
          </p:cNvPr>
          <p:cNvSpPr/>
          <p:nvPr/>
        </p:nvSpPr>
        <p:spPr>
          <a:xfrm>
            <a:off x="5004048" y="5518091"/>
            <a:ext cx="3024336" cy="1065271"/>
          </a:xfrm>
          <a:prstGeom prst="wedgeRoundRectCallout">
            <a:avLst>
              <a:gd name="adj1" fmla="val -36730"/>
              <a:gd name="adj2" fmla="val -6902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/>
              <a:t>for</a:t>
            </a:r>
            <a:r>
              <a:rPr lang="ko-KR" altLang="en-US" sz="1600"/>
              <a:t>문에서 사용할 때는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굳이 </a:t>
            </a:r>
            <a:r>
              <a:rPr lang="en-US" altLang="ko-KR" sz="1600"/>
              <a:t>list </a:t>
            </a:r>
            <a:r>
              <a:rPr lang="ko-KR" altLang="en-US" sz="1600"/>
              <a:t>없이 사용해도 된다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en-US" altLang="ko-KR" sz="1600"/>
              <a:t>(</a:t>
            </a:r>
            <a:r>
              <a:rPr lang="ko-KR" altLang="en-US" sz="1600"/>
              <a:t>사용해도 결과는 동일</a:t>
            </a:r>
            <a:r>
              <a:rPr lang="en-US" altLang="ko-KR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20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FB0DFC-06A5-421B-97DC-3324F721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시작하는 숫자와 끝나는 숫자 지정하기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err="1"/>
              <a:t>증가폭</a:t>
            </a:r>
            <a:r>
              <a:rPr lang="ko-KR" altLang="en-US"/>
              <a:t> 사용하기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9CFA25-FE12-4AEA-A50F-C36A7459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range() </a:t>
            </a:r>
            <a:r>
              <a:rPr lang="ko-KR" altLang="en-US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D0ACA-94ED-4A38-83AF-B46242267120}"/>
              </a:ext>
            </a:extLst>
          </p:cNvPr>
          <p:cNvSpPr txBox="1"/>
          <p:nvPr/>
        </p:nvSpPr>
        <p:spPr>
          <a:xfrm>
            <a:off x="899592" y="2370833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5FD84-6E4E-4317-B628-39AD659F96E1}"/>
              </a:ext>
            </a:extLst>
          </p:cNvPr>
          <p:cNvSpPr txBox="1"/>
          <p:nvPr/>
        </p:nvSpPr>
        <p:spPr>
          <a:xfrm>
            <a:off x="899592" y="3117836"/>
            <a:ext cx="748883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5 6 7 8 9 </a:t>
            </a:r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B971D-B7DF-4ACA-89CD-E4E1C1A24325}"/>
              </a:ext>
            </a:extLst>
          </p:cNvPr>
          <p:cNvSpPr txBox="1"/>
          <p:nvPr/>
        </p:nvSpPr>
        <p:spPr>
          <a:xfrm>
            <a:off x="899592" y="4902958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E47B5-E678-4AB5-9116-AFE078C5E7E6}"/>
              </a:ext>
            </a:extLst>
          </p:cNvPr>
          <p:cNvSpPr txBox="1"/>
          <p:nvPr/>
        </p:nvSpPr>
        <p:spPr>
          <a:xfrm>
            <a:off x="899592" y="5703147"/>
            <a:ext cx="748883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0 2 4 6 8 </a:t>
            </a:r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9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FB0DFC-06A5-421B-97DC-3324F721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숫자를 감소시키기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step</a:t>
            </a:r>
            <a:r>
              <a:rPr lang="ko-KR" altLang="en-US"/>
              <a:t>에 음수를 넣어줘야 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9CFA25-FE12-4AEA-A50F-C36A7459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range() </a:t>
            </a:r>
            <a:r>
              <a:rPr lang="ko-KR" altLang="en-US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D0ACA-94ED-4A38-83AF-B46242267120}"/>
              </a:ext>
            </a:extLst>
          </p:cNvPr>
          <p:cNvSpPr txBox="1"/>
          <p:nvPr/>
        </p:nvSpPr>
        <p:spPr>
          <a:xfrm>
            <a:off x="899592" y="2370833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5FD84-6E4E-4317-B628-39AD659F96E1}"/>
              </a:ext>
            </a:extLst>
          </p:cNvPr>
          <p:cNvSpPr txBox="1"/>
          <p:nvPr/>
        </p:nvSpPr>
        <p:spPr>
          <a:xfrm>
            <a:off x="899592" y="3117836"/>
            <a:ext cx="748883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결과 없음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B971D-B7DF-4ACA-89CD-E4E1C1A24325}"/>
              </a:ext>
            </a:extLst>
          </p:cNvPr>
          <p:cNvSpPr txBox="1"/>
          <p:nvPr/>
        </p:nvSpPr>
        <p:spPr>
          <a:xfrm>
            <a:off x="899592" y="4902958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E47B5-E678-4AB5-9116-AFE078C5E7E6}"/>
              </a:ext>
            </a:extLst>
          </p:cNvPr>
          <p:cNvSpPr txBox="1"/>
          <p:nvPr/>
        </p:nvSpPr>
        <p:spPr>
          <a:xfrm>
            <a:off x="899592" y="5703147"/>
            <a:ext cx="748883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10 9 8 7 6 5 4 3 2 1 </a:t>
            </a:r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11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3A596E-94A5-4076-A038-83AB40C8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step</a:t>
            </a:r>
            <a:r>
              <a:rPr lang="ko-KR" altLang="en-US"/>
              <a:t>을 음수로 하는 방법 말고 </a:t>
            </a:r>
            <a:r>
              <a:rPr lang="en-US" altLang="ko-KR"/>
              <a:t>reversed() </a:t>
            </a:r>
            <a:r>
              <a:rPr lang="ko-KR" altLang="en-US"/>
              <a:t>함수를 사용하는 방법도 있음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range(3)    </a:t>
            </a:r>
            <a:r>
              <a:rPr lang="en-US" altLang="ko-KR">
                <a:sym typeface="Wingdings" panose="05000000000000000000" pitchFamily="2" charset="2"/>
              </a:rPr>
              <a:t>   0, 1, 2 </a:t>
            </a:r>
            <a:r>
              <a:rPr lang="ko-KR" altLang="en-US">
                <a:sym typeface="Wingdings" panose="05000000000000000000" pitchFamily="2" charset="2"/>
              </a:rPr>
              <a:t>이 생성됨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reversed(range(3))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2, 1, 0 </a:t>
            </a:r>
            <a:r>
              <a:rPr lang="ko-KR" altLang="en-US"/>
              <a:t>으로 순서 뒤집음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F2FE99-37C2-4BF6-8B33-FF0CE943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range() </a:t>
            </a:r>
            <a:r>
              <a:rPr lang="ko-KR" altLang="en-US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2BBBE-8A6B-4099-8E40-1B15E1C58821}"/>
              </a:ext>
            </a:extLst>
          </p:cNvPr>
          <p:cNvSpPr txBox="1"/>
          <p:nvPr/>
        </p:nvSpPr>
        <p:spPr>
          <a:xfrm>
            <a:off x="899592" y="4902958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reversed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DEC6A-3A74-48B2-BCB2-128E7DBC8692}"/>
              </a:ext>
            </a:extLst>
          </p:cNvPr>
          <p:cNvSpPr txBox="1"/>
          <p:nvPr/>
        </p:nvSpPr>
        <p:spPr>
          <a:xfrm>
            <a:off x="899592" y="5703147"/>
            <a:ext cx="748883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2 1 0 </a:t>
            </a:r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19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642B81-7470-4B90-8E6F-0ECB923F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686800" cy="4525963"/>
          </a:xfrm>
        </p:spPr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문과 </a:t>
            </a:r>
            <a:r>
              <a:rPr lang="en-US" altLang="ko-KR"/>
              <a:t>range()</a:t>
            </a:r>
            <a:r>
              <a:rPr lang="ko-KR" altLang="en-US"/>
              <a:t>함수의 특성을 잘 이해하고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range() </a:t>
            </a:r>
            <a:r>
              <a:rPr lang="ko-KR" altLang="en-US"/>
              <a:t>함수를 반복의 횟수로 사용할 것인지</a:t>
            </a:r>
            <a:r>
              <a:rPr lang="en-US" altLang="ko-KR"/>
              <a:t>, </a:t>
            </a:r>
          </a:p>
          <a:p>
            <a:pPr marL="109728" indent="0">
              <a:buNone/>
            </a:pPr>
            <a:r>
              <a:rPr lang="en-US" altLang="ko-KR"/>
              <a:t>  </a:t>
            </a:r>
            <a:r>
              <a:rPr lang="ko-KR" altLang="en-US"/>
              <a:t>값으로도 사용할 것인지 잘 판단해서 사용해야 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650BFF-843D-460F-9C21-A5C2D431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문과 </a:t>
            </a:r>
            <a:r>
              <a:rPr lang="en-US" altLang="ko-KR"/>
              <a:t>range() </a:t>
            </a:r>
            <a:r>
              <a:rPr lang="ko-KR" altLang="en-US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638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423CE9-9BCC-4B53-A81C-7456792E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문을 이용하여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10</a:t>
            </a:r>
            <a:r>
              <a:rPr lang="ko-KR" altLang="en-US"/>
              <a:t>까지 모든 수의 합을 구하는 프로그램을 작성해보세요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8A37B3-CABD-4500-9BB6-6EA574AE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64019-87FF-433B-AE5F-7FBCF48C581B}"/>
              </a:ext>
            </a:extLst>
          </p:cNvPr>
          <p:cNvSpPr txBox="1"/>
          <p:nvPr/>
        </p:nvSpPr>
        <p:spPr>
          <a:xfrm>
            <a:off x="827584" y="3212976"/>
            <a:ext cx="7488832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nn-NO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n-NO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nn-NO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nn-NO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07AE7-1EB6-4BDD-9DC1-940CEE6CAC54}"/>
              </a:ext>
            </a:extLst>
          </p:cNvPr>
          <p:cNvSpPr txBox="1"/>
          <p:nvPr/>
        </p:nvSpPr>
        <p:spPr>
          <a:xfrm>
            <a:off x="830660" y="5237621"/>
            <a:ext cx="748883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55</a:t>
            </a:r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05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FF0AA8-DC06-4CF2-B673-C4048669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입력한 횟수대로 반복하는 프로그램을 작성해보세요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B11CB6-3E21-4EC7-B3BC-3344FBBD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F1FEA-58F9-4FE1-8E9B-9924CF4A9015}"/>
              </a:ext>
            </a:extLst>
          </p:cNvPr>
          <p:cNvSpPr txBox="1"/>
          <p:nvPr/>
        </p:nvSpPr>
        <p:spPr>
          <a:xfrm>
            <a:off x="827584" y="3014125"/>
            <a:ext cx="7488832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반복할 횟수를 입력하세요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7D0F7-8764-496B-A370-7C731A62F672}"/>
              </a:ext>
            </a:extLst>
          </p:cNvPr>
          <p:cNvSpPr txBox="1"/>
          <p:nvPr/>
        </p:nvSpPr>
        <p:spPr>
          <a:xfrm>
            <a:off x="818828" y="4484772"/>
            <a:ext cx="748883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 0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 1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 World 2</a:t>
            </a:r>
          </a:p>
        </p:txBody>
      </p:sp>
    </p:spTree>
    <p:extLst>
      <p:ext uri="{BB962C8B-B14F-4D97-AF65-F5344CB8AC3E}">
        <p14:creationId xmlns:p14="http://schemas.microsoft.com/office/powerpoint/2010/main" val="195825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2A88F2-D309-4AFC-8822-AE764A66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다음과 같이 정수 하나를 입력 받아 </a:t>
            </a:r>
            <a:r>
              <a:rPr lang="en-US" altLang="ko-KR"/>
              <a:t>1</a:t>
            </a:r>
            <a:r>
              <a:rPr lang="ko-KR" altLang="en-US"/>
              <a:t>부터 해당 숫자까지 더하는 프로그램을 작성해 보세요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A68F4C-E370-4B52-B065-5240F44B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3FC20-699B-49AA-B33B-89C6C5124295}"/>
              </a:ext>
            </a:extLst>
          </p:cNvPr>
          <p:cNvSpPr txBox="1"/>
          <p:nvPr/>
        </p:nvSpPr>
        <p:spPr>
          <a:xfrm>
            <a:off x="824632" y="3668285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어디까지 계산할까요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까지의 정수의 합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58613-62AB-47FD-A03F-64747E75042E}"/>
              </a:ext>
            </a:extLst>
          </p:cNvPr>
          <p:cNvSpPr txBox="1"/>
          <p:nvPr/>
        </p:nvSpPr>
        <p:spPr>
          <a:xfrm>
            <a:off x="827584" y="5013176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어디까지 계산할까요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까지의 정수의 합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15</a:t>
            </a:r>
          </a:p>
        </p:txBody>
      </p:sp>
    </p:spTree>
    <p:extLst>
      <p:ext uri="{BB962C8B-B14F-4D97-AF65-F5344CB8AC3E}">
        <p14:creationId xmlns:p14="http://schemas.microsoft.com/office/powerpoint/2010/main" val="481164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FF7E43-CEDC-41A3-AEAA-4050F0FB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A1EE9-BDED-4E76-954D-BE90A38D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EACFE-B292-47C3-8B77-C31618788BF4}"/>
              </a:ext>
            </a:extLst>
          </p:cNvPr>
          <p:cNvSpPr txBox="1"/>
          <p:nvPr/>
        </p:nvSpPr>
        <p:spPr>
          <a:xfrm>
            <a:off x="827584" y="2460128"/>
            <a:ext cx="7488832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 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반복을 이용한 </a:t>
            </a:r>
            <a:r>
              <a:rPr lang="ko-KR" altLang="en-US" err="1">
                <a:solidFill>
                  <a:srgbClr val="008000"/>
                </a:solidFill>
                <a:latin typeface="Consolas" panose="020B0609020204030204" pitchFamily="49" charset="0"/>
              </a:rPr>
              <a:t>정수합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프로그램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어디까지 계산할까요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       </a:t>
            </a:r>
          </a:p>
          <a:p>
            <a:b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"1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부터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까지의 정수의 합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8CB88A-6A92-4515-B59F-0B501FB2E533}"/>
              </a:ext>
            </a:extLst>
          </p:cNvPr>
          <p:cNvSpPr/>
          <p:nvPr/>
        </p:nvSpPr>
        <p:spPr>
          <a:xfrm>
            <a:off x="683568" y="2297114"/>
            <a:ext cx="7704856" cy="26440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반복문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- for</a:t>
            </a:r>
            <a:r>
              <a:rPr lang="ko-KR" altLang="en-US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529" y="3648074"/>
            <a:ext cx="5299075" cy="27332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+mn-ea"/>
              </a:rPr>
              <a:t>for</a:t>
            </a:r>
            <a:r>
              <a:rPr lang="ko-KR" altLang="en-US" sz="2000" dirty="0">
                <a:latin typeface="+mn-ea"/>
              </a:rPr>
              <a:t>문 동작의 이해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latin typeface="+mn-ea"/>
              </a:rPr>
              <a:t>for</a:t>
            </a:r>
            <a:r>
              <a:rPr lang="ko-KR" altLang="en-US" sz="2000" dirty="0">
                <a:latin typeface="+mn-ea"/>
              </a:rPr>
              <a:t>문과 </a:t>
            </a:r>
            <a:r>
              <a:rPr lang="en-US" altLang="ko-KR" sz="2000" dirty="0">
                <a:latin typeface="+mn-ea"/>
              </a:rPr>
              <a:t>range() </a:t>
            </a:r>
            <a:r>
              <a:rPr lang="ko-KR" altLang="en-US" sz="2000" dirty="0">
                <a:latin typeface="+mn-ea"/>
              </a:rPr>
              <a:t>사용하기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latin typeface="+mn-ea"/>
              </a:rPr>
              <a:t>break, continue</a:t>
            </a:r>
            <a:r>
              <a:rPr lang="ko-KR" altLang="en-US" sz="2000" dirty="0">
                <a:latin typeface="+mn-ea"/>
              </a:rPr>
              <a:t>로 </a:t>
            </a:r>
            <a:r>
              <a:rPr lang="ko-KR" altLang="en-US" sz="2000" dirty="0" err="1">
                <a:latin typeface="+mn-ea"/>
              </a:rPr>
              <a:t>반복문</a:t>
            </a:r>
            <a:r>
              <a:rPr lang="ko-KR" altLang="en-US" sz="2000" dirty="0">
                <a:latin typeface="+mn-ea"/>
              </a:rPr>
              <a:t> 제어하기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중첩 </a:t>
            </a:r>
            <a:r>
              <a:rPr lang="ko-KR" altLang="en-US" sz="2000" dirty="0" err="1">
                <a:latin typeface="+mn-ea"/>
              </a:rPr>
              <a:t>반복문</a:t>
            </a:r>
            <a:endParaRPr lang="ko-KR" altLang="en-US" sz="20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2000" dirty="0">
                <a:latin typeface="+mn-ea"/>
              </a:rPr>
              <a:t>for</a:t>
            </a:r>
            <a:r>
              <a:rPr lang="ko-KR" altLang="en-US" sz="2000" dirty="0">
                <a:latin typeface="+mn-ea"/>
              </a:rPr>
              <a:t>문 실습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74FDFFA-FE46-4D75-B37E-EBBF711E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다음과 같이 구구단 단수를 입력 받아 해당 단을 반복문으로 출력하는 프로그램을 작성해 보세요</a:t>
            </a:r>
            <a:r>
              <a:rPr lang="en-US" altLang="ko-KR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32C032-F4B8-47D4-9B2F-E390931F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97FDA-DD9D-4930-84BF-38368D6DDB69}"/>
              </a:ext>
            </a:extLst>
          </p:cNvPr>
          <p:cNvSpPr txBox="1"/>
          <p:nvPr/>
        </p:nvSpPr>
        <p:spPr>
          <a:xfrm>
            <a:off x="827584" y="3059647"/>
            <a:ext cx="7488832" cy="286232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단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1 = 5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2 = 10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3 = 15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4 = 20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5 = 25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6 = 30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7 = 35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8 = 40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* 9 = 45</a:t>
            </a:r>
          </a:p>
        </p:txBody>
      </p:sp>
    </p:spTree>
    <p:extLst>
      <p:ext uri="{BB962C8B-B14F-4D97-AF65-F5344CB8AC3E}">
        <p14:creationId xmlns:p14="http://schemas.microsoft.com/office/powerpoint/2010/main" val="222050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238358-7C86-4BD5-A944-74C70094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5C8F4-26C3-4428-B8BB-B9DA8BC8F685}"/>
              </a:ext>
            </a:extLst>
          </p:cNvPr>
          <p:cNvSpPr txBox="1"/>
          <p:nvPr/>
        </p:nvSpPr>
        <p:spPr>
          <a:xfrm>
            <a:off x="891152" y="2574085"/>
            <a:ext cx="7488832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dan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단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dan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"="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dan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266A7E-DF15-4D1C-B91A-24C65395D24B}"/>
              </a:ext>
            </a:extLst>
          </p:cNvPr>
          <p:cNvSpPr/>
          <p:nvPr/>
        </p:nvSpPr>
        <p:spPr>
          <a:xfrm>
            <a:off x="764016" y="2433958"/>
            <a:ext cx="7922784" cy="15711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다음과 같이 양의 정수를 하나 입력 받아</a:t>
            </a:r>
            <a:r>
              <a:rPr lang="en-US" altLang="ko-KR"/>
              <a:t>, </a:t>
            </a:r>
            <a:r>
              <a:rPr lang="ko-KR" altLang="en-US"/>
              <a:t>그 값 이하의 짝수를 오름차순으로 출력하는 프로그램을 작성하세요</a:t>
            </a:r>
            <a:r>
              <a:rPr lang="en-US" altLang="ko-KR"/>
              <a:t>. (for</a:t>
            </a:r>
            <a:r>
              <a:rPr lang="ko-KR" altLang="en-US"/>
              <a:t>문 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755576" y="3933056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19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2 4 6 8 10 12 14 16 18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56150-ACC6-46F8-B893-9BD7EE31D8AA}"/>
              </a:ext>
            </a:extLst>
          </p:cNvPr>
          <p:cNvSpPr txBox="1"/>
          <p:nvPr/>
        </p:nvSpPr>
        <p:spPr>
          <a:xfrm>
            <a:off x="755576" y="5013176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2 4 6 8 10 </a:t>
            </a:r>
          </a:p>
        </p:txBody>
      </p:sp>
    </p:spTree>
    <p:extLst>
      <p:ext uri="{BB962C8B-B14F-4D97-AF65-F5344CB8AC3E}">
        <p14:creationId xmlns:p14="http://schemas.microsoft.com/office/powerpoint/2010/main" val="1947613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2780928"/>
            <a:ext cx="7488832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양의 정수 입력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683568" y="2390154"/>
            <a:ext cx="7776864" cy="24482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다음과 같이 양의 정수를 하나 입력 받아</a:t>
            </a:r>
            <a:r>
              <a:rPr lang="en-US" altLang="ko-KR"/>
              <a:t>, </a:t>
            </a:r>
            <a:r>
              <a:rPr lang="ko-KR" altLang="en-US"/>
              <a:t>그 수 만큼 </a:t>
            </a:r>
            <a:r>
              <a:rPr lang="en-US" altLang="ko-KR"/>
              <a:t>3</a:t>
            </a:r>
            <a:r>
              <a:rPr lang="ko-KR" altLang="en-US"/>
              <a:t>의 배수를 출력하는 프로그램을 작성하세요</a:t>
            </a:r>
            <a:r>
              <a:rPr lang="en-US" altLang="ko-KR"/>
              <a:t>.</a:t>
            </a:r>
          </a:p>
          <a:p>
            <a:pPr marL="109728" indent="0">
              <a:buNone/>
            </a:pPr>
            <a:r>
              <a:rPr lang="en-US" altLang="ko-KR"/>
              <a:t>  (for</a:t>
            </a:r>
            <a:r>
              <a:rPr lang="ko-KR" altLang="en-US"/>
              <a:t>문 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827584" y="3614290"/>
            <a:ext cx="7488832" cy="175432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양의 정수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12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88715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2420888"/>
            <a:ext cx="7488832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양의 정수 입력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827584" y="1880828"/>
            <a:ext cx="7776864" cy="30963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다음과 같이 정수 두 개를 입력 받아</a:t>
            </a:r>
            <a:r>
              <a:rPr lang="en-US" altLang="ko-KR"/>
              <a:t>, </a:t>
            </a:r>
            <a:r>
              <a:rPr lang="ko-KR" altLang="en-US"/>
              <a:t>둘 중 큰 수에서 작은 수 사이를 카운트 다운 하는 프로그램을 작성하세요</a:t>
            </a:r>
            <a:r>
              <a:rPr lang="en-US" altLang="ko-KR"/>
              <a:t>. (for</a:t>
            </a:r>
            <a:r>
              <a:rPr lang="ko-KR" altLang="en-US"/>
              <a:t>문 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827584" y="3429000"/>
            <a:ext cx="7488832" cy="230832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69641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1772816"/>
            <a:ext cx="7488832" cy="369331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539552" y="1371177"/>
            <a:ext cx="7776864" cy="4752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99AD4-1EE7-4F07-A7B9-1539A34C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다음과 같이 정수 두 개를 입력 받아</a:t>
            </a:r>
            <a:r>
              <a:rPr lang="en-US" altLang="ko-KR"/>
              <a:t>, </a:t>
            </a:r>
            <a:r>
              <a:rPr lang="ko-KR" altLang="en-US"/>
              <a:t>둘 중 작은 수 부터 큰 수까지의 합을 출력하는 프로그램을 작성하세요</a:t>
            </a:r>
            <a:r>
              <a:rPr lang="en-US" altLang="ko-KR"/>
              <a:t>. (for</a:t>
            </a:r>
            <a:r>
              <a:rPr lang="ko-KR" altLang="en-US"/>
              <a:t>문 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6DF789-6EA4-4585-98D3-28EB324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7FF4-60CD-4A61-9282-7500E29F4633}"/>
              </a:ext>
            </a:extLst>
          </p:cNvPr>
          <p:cNvSpPr txBox="1"/>
          <p:nvPr/>
        </p:nvSpPr>
        <p:spPr>
          <a:xfrm>
            <a:off x="847056" y="3808325"/>
            <a:ext cx="748883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까지 더하면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39310-D01C-4464-BE6A-48806AA9DDE3}"/>
              </a:ext>
            </a:extLst>
          </p:cNvPr>
          <p:cNvSpPr txBox="1"/>
          <p:nvPr/>
        </p:nvSpPr>
        <p:spPr>
          <a:xfrm>
            <a:off x="831032" y="5229200"/>
            <a:ext cx="748883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 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까지 더하면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29013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C2E3-B902-4788-8C8D-665148BA23D1}"/>
              </a:ext>
            </a:extLst>
          </p:cNvPr>
          <p:cNvSpPr txBox="1"/>
          <p:nvPr/>
        </p:nvSpPr>
        <p:spPr>
          <a:xfrm>
            <a:off x="827584" y="1772816"/>
            <a:ext cx="7488832" cy="424731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에서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까지 더하면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86264-EE98-4C24-BE78-D588555CF8A5}"/>
              </a:ext>
            </a:extLst>
          </p:cNvPr>
          <p:cNvSpPr/>
          <p:nvPr/>
        </p:nvSpPr>
        <p:spPr>
          <a:xfrm>
            <a:off x="683568" y="1520210"/>
            <a:ext cx="7776864" cy="4752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9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3989129-5D5A-4E0D-A64A-416F8F8C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반복문은 두가지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196C05-4BEA-4792-B69D-6B5AE457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반복문의 종류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6BFB73-818C-4744-959C-E23650140C2A}"/>
              </a:ext>
            </a:extLst>
          </p:cNvPr>
          <p:cNvSpPr/>
          <p:nvPr/>
        </p:nvSpPr>
        <p:spPr>
          <a:xfrm>
            <a:off x="3779912" y="2844732"/>
            <a:ext cx="1271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/>
              <a:t>while</a:t>
            </a:r>
            <a:r>
              <a:rPr lang="ko-KR" altLang="en-US" sz="2400"/>
              <a:t>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CE9EEF-DA31-4055-82F3-0EB0747DB749}"/>
              </a:ext>
            </a:extLst>
          </p:cNvPr>
          <p:cNvSpPr/>
          <p:nvPr/>
        </p:nvSpPr>
        <p:spPr>
          <a:xfrm>
            <a:off x="3954639" y="4691598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/>
              <a:t>for</a:t>
            </a:r>
            <a:r>
              <a:rPr lang="ko-KR" altLang="en-US" sz="2400"/>
              <a:t>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F4CD3-A7CC-49B3-92AC-AC67F693570D}"/>
              </a:ext>
            </a:extLst>
          </p:cNvPr>
          <p:cNvSpPr/>
          <p:nvPr/>
        </p:nvSpPr>
        <p:spPr>
          <a:xfrm>
            <a:off x="1120756" y="375764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err="1"/>
              <a:t>반복문</a:t>
            </a:r>
            <a:endParaRPr lang="ko-KR" altLang="en-US" sz="24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44AEAAC-D7E3-4066-B691-DA615011BDE8}"/>
              </a:ext>
            </a:extLst>
          </p:cNvPr>
          <p:cNvSpPr/>
          <p:nvPr/>
        </p:nvSpPr>
        <p:spPr>
          <a:xfrm rot="19908251">
            <a:off x="2167511" y="3440991"/>
            <a:ext cx="1587300" cy="16117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734A943-ACB6-483D-A7DE-3B226170E2CC}"/>
              </a:ext>
            </a:extLst>
          </p:cNvPr>
          <p:cNvSpPr/>
          <p:nvPr/>
        </p:nvSpPr>
        <p:spPr>
          <a:xfrm rot="1813767">
            <a:off x="2143456" y="4372644"/>
            <a:ext cx="1587300" cy="16117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63B071E-E07F-4296-A266-0EF2047453B6}"/>
              </a:ext>
            </a:extLst>
          </p:cNvPr>
          <p:cNvSpPr/>
          <p:nvPr/>
        </p:nvSpPr>
        <p:spPr>
          <a:xfrm>
            <a:off x="5520514" y="2707810"/>
            <a:ext cx="2312913" cy="1049839"/>
          </a:xfrm>
          <a:prstGeom prst="wedgeRoundRectCallout">
            <a:avLst>
              <a:gd name="adj1" fmla="val -65001"/>
              <a:gd name="adj2" fmla="val -14893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/>
              <a:t>조건 제어 반복</a:t>
            </a:r>
            <a:endParaRPr lang="en-US" altLang="ko-KR" sz="1400" b="1"/>
          </a:p>
          <a:p>
            <a:pPr algn="ctr">
              <a:lnSpc>
                <a:spcPct val="150000"/>
              </a:lnSpc>
            </a:pPr>
            <a:r>
              <a:rPr lang="ko-KR" altLang="en-US" sz="1400"/>
              <a:t>특정한 조건이 만족되면</a:t>
            </a:r>
            <a:endParaRPr lang="en-US" altLang="ko-KR" sz="1400"/>
          </a:p>
          <a:p>
            <a:pPr algn="ctr">
              <a:lnSpc>
                <a:spcPct val="150000"/>
              </a:lnSpc>
            </a:pPr>
            <a:r>
              <a:rPr lang="ko-KR" altLang="en-US" sz="1400"/>
              <a:t>계속 반복</a:t>
            </a:r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559CB016-A4D1-4353-86BF-54F1EA1D4A78}"/>
              </a:ext>
            </a:extLst>
          </p:cNvPr>
          <p:cNvSpPr/>
          <p:nvPr/>
        </p:nvSpPr>
        <p:spPr>
          <a:xfrm>
            <a:off x="5544568" y="4509120"/>
            <a:ext cx="2312913" cy="1049839"/>
          </a:xfrm>
          <a:prstGeom prst="wedgeRoundRectCallout">
            <a:avLst>
              <a:gd name="adj1" fmla="val -64651"/>
              <a:gd name="adj2" fmla="val -15664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/>
              <a:t>횟수 제어 반복</a:t>
            </a:r>
            <a:endParaRPr lang="en-US" altLang="ko-KR" sz="1400" b="1"/>
          </a:p>
          <a:p>
            <a:pPr algn="ctr">
              <a:lnSpc>
                <a:spcPct val="150000"/>
              </a:lnSpc>
            </a:pPr>
            <a:r>
              <a:rPr lang="ko-KR" altLang="en-US" sz="1400"/>
              <a:t>보통 횟수를 정해 놓고</a:t>
            </a:r>
            <a:endParaRPr lang="en-US" altLang="ko-KR" sz="1400"/>
          </a:p>
          <a:p>
            <a:pPr algn="ctr">
              <a:lnSpc>
                <a:spcPct val="150000"/>
              </a:lnSpc>
            </a:pPr>
            <a:r>
              <a:rPr lang="ko-KR" altLang="en-US" sz="1400"/>
              <a:t>반복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03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790B50-BF0A-4A09-A523-8571447B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/>
              <a:t>반복문의 변수에 값을 바꾸면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marL="393192" lvl="1" indent="0">
              <a:buNone/>
            </a:pPr>
            <a:r>
              <a:rPr lang="ko-KR" altLang="en-US"/>
              <a:t>변수 </a:t>
            </a:r>
            <a:r>
              <a:rPr lang="en-US" altLang="ko-KR" err="1"/>
              <a:t>i</a:t>
            </a:r>
            <a:r>
              <a:rPr lang="ko-KR" altLang="en-US"/>
              <a:t> 값을 임으로 변경해도 다시 반복되면서 정상 값이 들어가면서 전체 반복에 영향을 못 끼침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0D9F86-0CB0-435C-A0EC-0E520DB2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ffectLst/>
              </a:rPr>
              <a:t>반복문의 변수를 변경하면</a:t>
            </a:r>
            <a:r>
              <a:rPr lang="en-US" altLang="ko-KR">
                <a:effectLst/>
              </a:rPr>
              <a:t>?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9799F-64AD-4983-B18D-5CA624DF0FDD}"/>
              </a:ext>
            </a:extLst>
          </p:cNvPr>
          <p:cNvSpPr txBox="1"/>
          <p:nvPr/>
        </p:nvSpPr>
        <p:spPr>
          <a:xfrm>
            <a:off x="836340" y="2386310"/>
            <a:ext cx="7488832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            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err="1">
                <a:solidFill>
                  <a:srgbClr val="008000"/>
                </a:solidFill>
                <a:latin typeface="Consolas" panose="020B0609020204030204" pitchFamily="49" charset="0"/>
              </a:rPr>
              <a:t>반복문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변수에 강제로 값 변경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92BEC-08FA-496B-9ECB-BD2825FA4255}"/>
              </a:ext>
            </a:extLst>
          </p:cNvPr>
          <p:cNvSpPr txBox="1"/>
          <p:nvPr/>
        </p:nvSpPr>
        <p:spPr>
          <a:xfrm>
            <a:off x="836340" y="3557117"/>
            <a:ext cx="748883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0 1 2 3 4 5 6 7 8 9 </a:t>
            </a:r>
          </a:p>
        </p:txBody>
      </p:sp>
    </p:spTree>
    <p:extLst>
      <p:ext uri="{BB962C8B-B14F-4D97-AF65-F5344CB8AC3E}">
        <p14:creationId xmlns:p14="http://schemas.microsoft.com/office/powerpoint/2010/main" val="4251305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break, continue</a:t>
            </a:r>
            <a:r>
              <a:rPr lang="ko-KR" altLang="en-US"/>
              <a:t>로 </a:t>
            </a:r>
            <a:r>
              <a:rPr lang="ko-KR" altLang="en-US" err="1"/>
              <a:t>반복문</a:t>
            </a:r>
            <a:r>
              <a:rPr lang="ko-KR" altLang="en-US"/>
              <a:t> 제어하기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break</a:t>
            </a:r>
          </a:p>
          <a:p>
            <a:pPr lvl="1"/>
            <a:r>
              <a:rPr lang="ko-KR" altLang="en-US" err="1"/>
              <a:t>반복문</a:t>
            </a:r>
            <a:r>
              <a:rPr lang="ko-KR" altLang="en-US"/>
              <a:t> 동작 중간에 종료하고 나오고 싶을 때 사용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제어흐름 중단</a:t>
            </a:r>
          </a:p>
          <a:p>
            <a:endParaRPr lang="en-US" altLang="ko-KR"/>
          </a:p>
          <a:p>
            <a:r>
              <a:rPr lang="en-US" altLang="ko-KR"/>
              <a:t>continue </a:t>
            </a:r>
          </a:p>
          <a:p>
            <a:pPr lvl="1"/>
            <a:r>
              <a:rPr lang="ko-KR" altLang="en-US"/>
              <a:t>반복문을 실행할 때 입력 조건을 검사해서 조건에 맞지 않으면 맨 처음으로 다시 돌아가게 할 때 사용</a:t>
            </a:r>
            <a:endParaRPr lang="en-US" altLang="ko-KR"/>
          </a:p>
          <a:p>
            <a:pPr lvl="1"/>
            <a:r>
              <a:rPr lang="ko-KR" altLang="en-US"/>
              <a:t>제어흐름 유지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49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E62296-CD27-471B-9335-15871A5F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무한루프와 </a:t>
            </a:r>
            <a:r>
              <a:rPr lang="en-US" altLang="ko-KR" dirty="0"/>
              <a:t>break</a:t>
            </a:r>
            <a:r>
              <a:rPr lang="ko-KR" altLang="en-US" dirty="0"/>
              <a:t>로 빠져나가기</a:t>
            </a:r>
            <a:endParaRPr lang="en-US" altLang="ko-KR" dirty="0"/>
          </a:p>
          <a:p>
            <a:pPr lvl="1"/>
            <a:r>
              <a:rPr lang="ko-KR" altLang="en-US" dirty="0"/>
              <a:t>무한루프 </a:t>
            </a:r>
            <a:r>
              <a:rPr lang="en-US" altLang="ko-KR" dirty="0"/>
              <a:t>: </a:t>
            </a:r>
            <a:r>
              <a:rPr lang="ko-KR" altLang="en-US" dirty="0"/>
              <a:t>반복문의 조건이 항상 참으로 무한히 반복</a:t>
            </a: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루프의 조건에 </a:t>
            </a:r>
            <a:r>
              <a:rPr lang="en-US" altLang="ko-KR" dirty="0"/>
              <a:t>True</a:t>
            </a:r>
            <a:r>
              <a:rPr lang="ko-KR" altLang="en-US" dirty="0"/>
              <a:t>를 넣으면 무한루프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무한루프로 만들어 놓고 특정 조건이 만족하면 </a:t>
            </a:r>
            <a:r>
              <a:rPr lang="en-US" altLang="ko-KR" dirty="0"/>
              <a:t>break</a:t>
            </a:r>
            <a:r>
              <a:rPr lang="ko-KR" altLang="en-US" dirty="0"/>
              <a:t>로 빠져나오는 방식으로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2A9003-E56E-4344-9B94-2208DDF5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</a:t>
            </a:r>
            <a:r>
              <a:rPr lang="ko-KR" altLang="en-US"/>
              <a:t>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AA24B3-77AA-4BF4-838F-96EB1FA1D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34625"/>
              </p:ext>
            </p:extLst>
          </p:nvPr>
        </p:nvGraphicFramePr>
        <p:xfrm>
          <a:off x="2267744" y="3284984"/>
          <a:ext cx="3384376" cy="9361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계속 반복되는 부분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795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08C4EB-3488-4F27-9F36-376BFDDD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while</a:t>
            </a:r>
            <a:r>
              <a:rPr lang="ko-KR" altLang="en-US"/>
              <a:t>에서 </a:t>
            </a:r>
            <a:r>
              <a:rPr lang="en-US" altLang="ko-KR"/>
              <a:t>break </a:t>
            </a:r>
            <a:r>
              <a:rPr lang="ko-KR" altLang="en-US"/>
              <a:t>사용하기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A007FF-10A4-4C6E-9FBE-6AAA87CE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</a:t>
            </a:r>
            <a:r>
              <a:rPr lang="ko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80FC5-8AB2-44EB-BF79-76B36CAC5A66}"/>
              </a:ext>
            </a:extLst>
          </p:cNvPr>
          <p:cNvSpPr txBox="1"/>
          <p:nvPr/>
        </p:nvSpPr>
        <p:spPr>
          <a:xfrm>
            <a:off x="827584" y="2314658"/>
            <a:ext cx="7488832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      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무한 루프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         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특정 조건 만족하면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    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err="1">
                <a:solidFill>
                  <a:srgbClr val="008000"/>
                </a:solidFill>
                <a:latin typeface="Consolas" panose="020B0609020204030204" pitchFamily="49" charset="0"/>
              </a:rPr>
              <a:t>반복문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종료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무한루프 탈출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345D4-B943-42CF-92C6-A716E5390155}"/>
              </a:ext>
            </a:extLst>
          </p:cNvPr>
          <p:cNvSpPr txBox="1"/>
          <p:nvPr/>
        </p:nvSpPr>
        <p:spPr>
          <a:xfrm>
            <a:off x="827584" y="5266986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0 1 2 3 4 5 6 7 8 9 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무한루프 탈출</a:t>
            </a:r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E1F741A7-2017-4331-9B40-A9146735DD8D}"/>
              </a:ext>
            </a:extLst>
          </p:cNvPr>
          <p:cNvSpPr/>
          <p:nvPr/>
        </p:nvSpPr>
        <p:spPr>
          <a:xfrm>
            <a:off x="2855744" y="3813176"/>
            <a:ext cx="399008" cy="677544"/>
          </a:xfrm>
          <a:prstGeom prst="curvedLeftArrow">
            <a:avLst>
              <a:gd name="adj1" fmla="val 25000"/>
              <a:gd name="adj2" fmla="val 44400"/>
              <a:gd name="adj3" fmla="val 25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62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08C4EB-3488-4F27-9F36-376BFDDD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에서 </a:t>
            </a:r>
            <a:r>
              <a:rPr lang="en-US" altLang="ko-KR"/>
              <a:t>break </a:t>
            </a:r>
            <a:r>
              <a:rPr lang="ko-KR" altLang="en-US"/>
              <a:t>사용하기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A007FF-10A4-4C6E-9FBE-6AAA87CE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</a:t>
            </a:r>
            <a:r>
              <a:rPr lang="ko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80FC5-8AB2-44EB-BF79-76B36CAC5A66}"/>
              </a:ext>
            </a:extLst>
          </p:cNvPr>
          <p:cNvSpPr txBox="1"/>
          <p:nvPr/>
        </p:nvSpPr>
        <p:spPr>
          <a:xfrm>
            <a:off x="827584" y="2314658"/>
            <a:ext cx="7488832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): 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0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9999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까지 반복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       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특정 조건 만족하면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         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err="1">
                <a:solidFill>
                  <a:srgbClr val="008000"/>
                </a:solidFill>
                <a:latin typeface="Consolas" panose="020B0609020204030204" pitchFamily="49" charset="0"/>
              </a:rPr>
              <a:t>반복문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종료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err="1">
                <a:solidFill>
                  <a:srgbClr val="A31515"/>
                </a:solidFill>
                <a:latin typeface="Consolas" panose="020B0609020204030204" pitchFamily="49" charset="0"/>
              </a:rPr>
              <a:t>반복문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탈출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345D4-B943-42CF-92C6-A716E5390155}"/>
              </a:ext>
            </a:extLst>
          </p:cNvPr>
          <p:cNvSpPr txBox="1"/>
          <p:nvPr/>
        </p:nvSpPr>
        <p:spPr>
          <a:xfrm>
            <a:off x="833696" y="4691169"/>
            <a:ext cx="748883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0 1 2 3 4 5 6 7 8 9 10 </a:t>
            </a:r>
          </a:p>
          <a:p>
            <a:r>
              <a:rPr lang="ko-KR" altLang="en-US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반복문</a:t>
            </a:r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탈출</a:t>
            </a:r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5F4CFA5E-15E3-4AF8-B452-BF228AA0F0EA}"/>
              </a:ext>
            </a:extLst>
          </p:cNvPr>
          <p:cNvSpPr/>
          <p:nvPr/>
        </p:nvSpPr>
        <p:spPr>
          <a:xfrm>
            <a:off x="2915816" y="3275518"/>
            <a:ext cx="399008" cy="677544"/>
          </a:xfrm>
          <a:prstGeom prst="curvedLeftArrow">
            <a:avLst>
              <a:gd name="adj1" fmla="val 25000"/>
              <a:gd name="adj2" fmla="val 44400"/>
              <a:gd name="adj3" fmla="val 25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98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3D7C15-F326-462B-97DE-1BE43A6E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while</a:t>
            </a:r>
            <a:r>
              <a:rPr lang="ko-KR" altLang="en-US"/>
              <a:t> 반복문에서 </a:t>
            </a:r>
            <a:r>
              <a:rPr lang="en-US" altLang="ko-KR"/>
              <a:t>continue</a:t>
            </a:r>
            <a:r>
              <a:rPr lang="ko-KR" altLang="en-US"/>
              <a:t>로 코드실행 건너뛰기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AF7296D-7062-4C2C-B255-8DE92EC3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continue</a:t>
            </a:r>
            <a:r>
              <a:rPr lang="ko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3E3EB-7356-42FB-B75E-0BB331B57CE3}"/>
              </a:ext>
            </a:extLst>
          </p:cNvPr>
          <p:cNvSpPr txBox="1"/>
          <p:nvPr/>
        </p:nvSpPr>
        <p:spPr>
          <a:xfrm>
            <a:off x="815048" y="2551837"/>
            <a:ext cx="7488832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       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           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     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아래 코드를 실행하지 않고 건너뜀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B6076-53E7-4C24-800C-045E9B825679}"/>
              </a:ext>
            </a:extLst>
          </p:cNvPr>
          <p:cNvSpPr txBox="1"/>
          <p:nvPr/>
        </p:nvSpPr>
        <p:spPr>
          <a:xfrm>
            <a:off x="833696" y="4691169"/>
            <a:ext cx="748883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1 3 5 7 9 </a:t>
            </a:r>
          </a:p>
        </p:txBody>
      </p: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6C1CB239-7385-4AB4-A047-EF4F27E4CFD6}"/>
              </a:ext>
            </a:extLst>
          </p:cNvPr>
          <p:cNvSpPr/>
          <p:nvPr/>
        </p:nvSpPr>
        <p:spPr>
          <a:xfrm rot="21004268" flipV="1">
            <a:off x="3112409" y="2845966"/>
            <a:ext cx="432048" cy="1008112"/>
          </a:xfrm>
          <a:prstGeom prst="curvedLeftArrow">
            <a:avLst>
              <a:gd name="adj1" fmla="val 25000"/>
              <a:gd name="adj2" fmla="val 44400"/>
              <a:gd name="adj3" fmla="val 25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24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470574-91A7-4EF1-A5E7-C71D61FD6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 반복문에서 </a:t>
            </a:r>
            <a:r>
              <a:rPr lang="en-US" altLang="ko-KR"/>
              <a:t>continue</a:t>
            </a:r>
            <a:r>
              <a:rPr lang="ko-KR" altLang="en-US"/>
              <a:t>로 코드실행 건너뛰기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EA0BD2-71F5-430D-817F-12734EBD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continue</a:t>
            </a:r>
            <a:r>
              <a:rPr lang="ko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2A70A-75C9-464B-BC32-268131AC6D62}"/>
              </a:ext>
            </a:extLst>
          </p:cNvPr>
          <p:cNvSpPr txBox="1"/>
          <p:nvPr/>
        </p:nvSpPr>
        <p:spPr>
          <a:xfrm>
            <a:off x="815048" y="2551837"/>
            <a:ext cx="7488832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      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아래 코드를 실행하지 않고 건너뜀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5595D-A4D6-4771-BE05-CAECAB7CB5FA}"/>
              </a:ext>
            </a:extLst>
          </p:cNvPr>
          <p:cNvSpPr txBox="1"/>
          <p:nvPr/>
        </p:nvSpPr>
        <p:spPr>
          <a:xfrm>
            <a:off x="808336" y="4077072"/>
            <a:ext cx="7488832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1 3 5 7 9 </a:t>
            </a:r>
          </a:p>
        </p:txBody>
      </p: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8DB3CAD0-7047-433C-9B86-C3036B80FB49}"/>
              </a:ext>
            </a:extLst>
          </p:cNvPr>
          <p:cNvSpPr/>
          <p:nvPr/>
        </p:nvSpPr>
        <p:spPr>
          <a:xfrm rot="21075101" flipV="1">
            <a:off x="3327160" y="2669414"/>
            <a:ext cx="436763" cy="625790"/>
          </a:xfrm>
          <a:prstGeom prst="curvedLeftArrow">
            <a:avLst>
              <a:gd name="adj1" fmla="val 25000"/>
              <a:gd name="adj2" fmla="val 44400"/>
              <a:gd name="adj3" fmla="val 25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09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9C25AF-552F-4CF4-A9A7-11B12880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for, while</a:t>
            </a:r>
            <a:r>
              <a:rPr lang="ko-KR" altLang="en-US" sz="2400"/>
              <a:t>의 반복할 코드에서는 아무 일도 하지 않지만</a:t>
            </a:r>
            <a:r>
              <a:rPr lang="en-US" altLang="ko-KR" sz="2400"/>
              <a:t>, </a:t>
            </a:r>
            <a:r>
              <a:rPr lang="ko-KR" altLang="en-US" sz="2400"/>
              <a:t>반복문의 형태는 유지하고 싶을 때</a:t>
            </a:r>
            <a:r>
              <a:rPr lang="en-US" altLang="ko-KR" sz="2400"/>
              <a:t> pass</a:t>
            </a:r>
            <a:r>
              <a:rPr lang="ko-KR" altLang="en-US" sz="2400"/>
              <a:t>를 사용</a:t>
            </a:r>
            <a:endParaRPr lang="en-US" altLang="ko-KR" sz="2400"/>
          </a:p>
          <a:p>
            <a:pPr marL="109728" indent="0">
              <a:buNone/>
            </a:pPr>
            <a:r>
              <a:rPr lang="en-US" altLang="ko-KR" sz="2400">
                <a:sym typeface="Wingdings" panose="05000000000000000000" pitchFamily="2" charset="2"/>
              </a:rPr>
              <a:t>   </a:t>
            </a:r>
            <a:r>
              <a:rPr lang="ko-KR" altLang="en-US" sz="2400"/>
              <a:t>나중에 작성해야 할 코드를 표시하는 용도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BD115E-A1FE-47B6-A934-EEC034DA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pass</a:t>
            </a:r>
            <a:r>
              <a:rPr lang="ko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C5CB8-30BA-4F1B-966A-BC27A2409D02}"/>
              </a:ext>
            </a:extLst>
          </p:cNvPr>
          <p:cNvSpPr txBox="1"/>
          <p:nvPr/>
        </p:nvSpPr>
        <p:spPr>
          <a:xfrm>
            <a:off x="683568" y="3429000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):    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pass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             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아무 일도 하지 않음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D219A-8378-459E-840F-F6F8C383BF21}"/>
              </a:ext>
            </a:extLst>
          </p:cNvPr>
          <p:cNvSpPr txBox="1"/>
          <p:nvPr/>
        </p:nvSpPr>
        <p:spPr>
          <a:xfrm>
            <a:off x="683568" y="4509120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pass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     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무한루프 종료하려면 </a:t>
            </a:r>
            <a:r>
              <a:rPr lang="en-US" altLang="ko-KR" err="1">
                <a:solidFill>
                  <a:srgbClr val="008000"/>
                </a:solidFill>
                <a:latin typeface="Consolas" panose="020B0609020204030204" pitchFamily="49" charset="0"/>
              </a:rPr>
              <a:t>Ctrl+C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4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21D54F-4B75-4C69-B7F5-D0A97FA7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중첩 </a:t>
            </a:r>
            <a:r>
              <a:rPr lang="ko-KR" altLang="en-US" err="1"/>
              <a:t>반복문</a:t>
            </a:r>
            <a:endParaRPr lang="en-US" altLang="ko-KR"/>
          </a:p>
          <a:p>
            <a:pPr lvl="1"/>
            <a:r>
              <a:rPr lang="ko-KR" altLang="en-US" err="1"/>
              <a:t>반복문</a:t>
            </a:r>
            <a:r>
              <a:rPr lang="ko-KR" altLang="en-US"/>
              <a:t> 안에 반복문이 들어가는 형태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E6B565-B2F6-4717-B5DE-BACB9AEC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0D41BB-C1E9-484A-8679-228DF461D0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43808" y="2924944"/>
          <a:ext cx="3240360" cy="230952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27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in range(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횟수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for j in range(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횟수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안쪽 루프 반복구문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안쪽 루프 반복구문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바깥쪽 루프 반복구문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302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3E3CBB-B986-4F38-B2B9-526A9C50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5560"/>
            <a:ext cx="8229600" cy="4525963"/>
          </a:xfrm>
        </p:spPr>
        <p:txBody>
          <a:bodyPr/>
          <a:lstStyle/>
          <a:p>
            <a:r>
              <a:rPr lang="ko-KR" altLang="en-US" dirty="0"/>
              <a:t>동작원리를 잘 생각해 보자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276992-E6AA-470D-AAB0-19FF1731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06B43-3DE9-4FA0-B35C-D5B2341DA318}"/>
              </a:ext>
            </a:extLst>
          </p:cNvPr>
          <p:cNvSpPr txBox="1"/>
          <p:nvPr/>
        </p:nvSpPr>
        <p:spPr>
          <a:xfrm>
            <a:off x="827584" y="2228671"/>
            <a:ext cx="7488832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         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        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다음 줄로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넘어감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1D3FE-2B6E-4ABA-BBB1-FC052F5CCA5F}"/>
              </a:ext>
            </a:extLst>
          </p:cNvPr>
          <p:cNvSpPr txBox="1"/>
          <p:nvPr/>
        </p:nvSpPr>
        <p:spPr>
          <a:xfrm>
            <a:off x="827584" y="3844697"/>
            <a:ext cx="748883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</a:t>
            </a:r>
          </a:p>
        </p:txBody>
      </p:sp>
    </p:spTree>
    <p:extLst>
      <p:ext uri="{BB962C8B-B14F-4D97-AF65-F5344CB8AC3E}">
        <p14:creationId xmlns:p14="http://schemas.microsoft.com/office/powerpoint/2010/main" val="409935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EFE05C7-7188-46F2-8C15-00461A95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</a:t>
            </a:r>
            <a:endParaRPr lang="en-US" altLang="ko-KR"/>
          </a:p>
          <a:p>
            <a:pPr lvl="1"/>
            <a:r>
              <a:rPr lang="en-US" altLang="ko-KR"/>
              <a:t>for</a:t>
            </a:r>
            <a:r>
              <a:rPr lang="ko-KR" altLang="en-US"/>
              <a:t>문은 </a:t>
            </a:r>
            <a:r>
              <a:rPr lang="en-US" altLang="ko-KR"/>
              <a:t>while</a:t>
            </a:r>
            <a:r>
              <a:rPr lang="ko-KR" altLang="en-US"/>
              <a:t>문보다 활용 빈도가 높으며 </a:t>
            </a:r>
            <a:r>
              <a:rPr lang="ko-KR" altLang="en-US">
                <a:solidFill>
                  <a:srgbClr val="FF0000"/>
                </a:solidFill>
              </a:rPr>
              <a:t>반복하는 횟수를 정확히 알고 있을 때 </a:t>
            </a:r>
            <a:r>
              <a:rPr lang="ko-KR" altLang="en-US"/>
              <a:t>사용</a:t>
            </a:r>
          </a:p>
          <a:p>
            <a:endParaRPr lang="ko-KR" altLang="en-US"/>
          </a:p>
          <a:p>
            <a:pPr lvl="1"/>
            <a:r>
              <a:rPr lang="ko-KR" altLang="en-US"/>
              <a:t>중첩 반복문을 사용할 경우에는 </a:t>
            </a:r>
            <a:r>
              <a:rPr lang="en-US" altLang="ko-KR"/>
              <a:t>while</a:t>
            </a:r>
            <a:r>
              <a:rPr lang="ko-KR" altLang="en-US"/>
              <a:t>문보다 </a:t>
            </a:r>
            <a:r>
              <a:rPr lang="en-US" altLang="ko-KR"/>
              <a:t>for</a:t>
            </a:r>
            <a:r>
              <a:rPr lang="ko-KR" altLang="en-US"/>
              <a:t>문이 더 간결하게 코딩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9F166A-FC76-42EE-BEA1-8EF2ABAD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82136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FEA09-0DB2-4975-8360-38AA610768FE}"/>
              </a:ext>
            </a:extLst>
          </p:cNvPr>
          <p:cNvSpPr txBox="1"/>
          <p:nvPr/>
        </p:nvSpPr>
        <p:spPr>
          <a:xfrm>
            <a:off x="1259632" y="1954242"/>
            <a:ext cx="6912768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  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552292-8F5F-4AD5-A301-46A81FDECBA4}"/>
              </a:ext>
            </a:extLst>
          </p:cNvPr>
          <p:cNvGrpSpPr/>
          <p:nvPr/>
        </p:nvGrpSpPr>
        <p:grpSpPr>
          <a:xfrm>
            <a:off x="447921" y="1738776"/>
            <a:ext cx="523679" cy="565311"/>
            <a:chOff x="375913" y="784749"/>
            <a:chExt cx="523679" cy="56531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D4C490-39F8-40E3-9BB2-5DB4257795BB}"/>
                </a:ext>
              </a:extLst>
            </p:cNvPr>
            <p:cNvSpPr/>
            <p:nvPr/>
          </p:nvSpPr>
          <p:spPr>
            <a:xfrm>
              <a:off x="598246" y="980728"/>
              <a:ext cx="301346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</a:t>
              </a:r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0AE435-98F2-42BA-BE0A-A87D64949AD3}"/>
                </a:ext>
              </a:extLst>
            </p:cNvPr>
            <p:cNvSpPr/>
            <p:nvPr/>
          </p:nvSpPr>
          <p:spPr>
            <a:xfrm>
              <a:off x="375913" y="784749"/>
              <a:ext cx="2164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/>
                <a:t>i</a:t>
              </a: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BB371D-D886-43D2-AF81-B0A8E7C222D5}"/>
              </a:ext>
            </a:extLst>
          </p:cNvPr>
          <p:cNvSpPr txBox="1"/>
          <p:nvPr/>
        </p:nvSpPr>
        <p:spPr>
          <a:xfrm>
            <a:off x="683568" y="380563"/>
            <a:ext cx="7488832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         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   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FCC98-84B4-4563-A0E5-3520D8393F89}"/>
              </a:ext>
            </a:extLst>
          </p:cNvPr>
          <p:cNvSpPr txBox="1"/>
          <p:nvPr/>
        </p:nvSpPr>
        <p:spPr>
          <a:xfrm>
            <a:off x="1246704" y="2915228"/>
            <a:ext cx="6912768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8E213-CB8E-469B-857D-039A9A22CD59}"/>
              </a:ext>
            </a:extLst>
          </p:cNvPr>
          <p:cNvSpPr txBox="1"/>
          <p:nvPr/>
        </p:nvSpPr>
        <p:spPr>
          <a:xfrm>
            <a:off x="1246704" y="3671786"/>
            <a:ext cx="6912768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   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976446-2E0D-43F4-8AC5-40A81F059448}"/>
              </a:ext>
            </a:extLst>
          </p:cNvPr>
          <p:cNvGrpSpPr/>
          <p:nvPr/>
        </p:nvGrpSpPr>
        <p:grpSpPr>
          <a:xfrm>
            <a:off x="434993" y="3456320"/>
            <a:ext cx="523679" cy="565311"/>
            <a:chOff x="375913" y="784749"/>
            <a:chExt cx="523679" cy="5653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496CDC-45C9-4C21-895A-BA72844147B5}"/>
                </a:ext>
              </a:extLst>
            </p:cNvPr>
            <p:cNvSpPr/>
            <p:nvPr/>
          </p:nvSpPr>
          <p:spPr>
            <a:xfrm>
              <a:off x="598246" y="980728"/>
              <a:ext cx="301346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F1898A-9923-4864-B258-85B37F1D168E}"/>
                </a:ext>
              </a:extLst>
            </p:cNvPr>
            <p:cNvSpPr/>
            <p:nvPr/>
          </p:nvSpPr>
          <p:spPr>
            <a:xfrm>
              <a:off x="375913" y="784749"/>
              <a:ext cx="2164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/>
                <a:t>i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FAC625-39AF-4255-8572-B6DAD6E68053}"/>
              </a:ext>
            </a:extLst>
          </p:cNvPr>
          <p:cNvSpPr txBox="1"/>
          <p:nvPr/>
        </p:nvSpPr>
        <p:spPr>
          <a:xfrm>
            <a:off x="1246704" y="4647359"/>
            <a:ext cx="6912768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E0851-33A8-413E-8D90-6BC6263B5B98}"/>
              </a:ext>
            </a:extLst>
          </p:cNvPr>
          <p:cNvSpPr txBox="1"/>
          <p:nvPr/>
        </p:nvSpPr>
        <p:spPr>
          <a:xfrm>
            <a:off x="1249368" y="5369568"/>
            <a:ext cx="6912768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   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83C8B0-936A-4642-B2EE-DCEC87BB4B46}"/>
              </a:ext>
            </a:extLst>
          </p:cNvPr>
          <p:cNvGrpSpPr/>
          <p:nvPr/>
        </p:nvGrpSpPr>
        <p:grpSpPr>
          <a:xfrm>
            <a:off x="437657" y="5154102"/>
            <a:ext cx="523679" cy="565311"/>
            <a:chOff x="375913" y="784749"/>
            <a:chExt cx="523679" cy="56531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945B24-5284-46A2-B940-FDE65D72B63F}"/>
                </a:ext>
              </a:extLst>
            </p:cNvPr>
            <p:cNvSpPr/>
            <p:nvPr/>
          </p:nvSpPr>
          <p:spPr>
            <a:xfrm>
              <a:off x="598246" y="980728"/>
              <a:ext cx="301346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B5D97B-2601-4CDD-B4CC-5F5181D62BA0}"/>
                </a:ext>
              </a:extLst>
            </p:cNvPr>
            <p:cNvSpPr/>
            <p:nvPr/>
          </p:nvSpPr>
          <p:spPr>
            <a:xfrm>
              <a:off x="375913" y="784749"/>
              <a:ext cx="2164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/>
                <a:t>i</a:t>
              </a:r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FC722B1-9A90-44B4-A560-B980307A9AD4}"/>
              </a:ext>
            </a:extLst>
          </p:cNvPr>
          <p:cNvSpPr txBox="1"/>
          <p:nvPr/>
        </p:nvSpPr>
        <p:spPr>
          <a:xfrm>
            <a:off x="1256864" y="6347158"/>
            <a:ext cx="6912768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92E87C-C9DE-42C9-898E-A64EA86B9DA7}"/>
              </a:ext>
            </a:extLst>
          </p:cNvPr>
          <p:cNvSpPr/>
          <p:nvPr/>
        </p:nvSpPr>
        <p:spPr>
          <a:xfrm>
            <a:off x="1225957" y="682744"/>
            <a:ext cx="2705963" cy="884272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39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3E3CBB-B986-4F38-B2B9-526A9C50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5560"/>
            <a:ext cx="8229600" cy="4525963"/>
          </a:xfrm>
        </p:spPr>
        <p:txBody>
          <a:bodyPr/>
          <a:lstStyle/>
          <a:p>
            <a:r>
              <a:rPr lang="ko-KR" altLang="en-US" dirty="0"/>
              <a:t>사각형 모양 출력하기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276992-E6AA-470D-AAB0-19FF1731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06B43-3DE9-4FA0-B35C-D5B2341DA318}"/>
              </a:ext>
            </a:extLst>
          </p:cNvPr>
          <p:cNvSpPr txBox="1"/>
          <p:nvPr/>
        </p:nvSpPr>
        <p:spPr>
          <a:xfrm>
            <a:off x="827584" y="2317030"/>
            <a:ext cx="7488832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         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1D3FE-2B6E-4ABA-BBB1-FC052F5CCA5F}"/>
              </a:ext>
            </a:extLst>
          </p:cNvPr>
          <p:cNvSpPr txBox="1"/>
          <p:nvPr/>
        </p:nvSpPr>
        <p:spPr>
          <a:xfrm>
            <a:off x="827584" y="3933056"/>
            <a:ext cx="748883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1039932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D86C45-EE50-4AD5-A88C-1BCD15FA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가로와 세로를 입력 받아 직사각형을 그리는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7039BD-E29D-4B41-9A6B-EE7A524B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64194-BE8A-44EC-80F8-58D8011393BF}"/>
              </a:ext>
            </a:extLst>
          </p:cNvPr>
          <p:cNvSpPr txBox="1"/>
          <p:nvPr/>
        </p:nvSpPr>
        <p:spPr>
          <a:xfrm>
            <a:off x="827584" y="3399656"/>
            <a:ext cx="7488832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가로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세로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931426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60F8EA-EDC3-4B87-8D10-047D02E6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A61FF4-D971-46ED-BF0D-DBC8EE99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8C792-A586-4ACC-8613-F41A2AC5A4F6}"/>
              </a:ext>
            </a:extLst>
          </p:cNvPr>
          <p:cNvSpPr txBox="1"/>
          <p:nvPr/>
        </p:nvSpPr>
        <p:spPr>
          <a:xfrm>
            <a:off x="827584" y="2204864"/>
            <a:ext cx="7488832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가로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세로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         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10E4B4-1F71-4EAF-879D-9AC78F30A7B2}"/>
              </a:ext>
            </a:extLst>
          </p:cNvPr>
          <p:cNvSpPr/>
          <p:nvPr/>
        </p:nvSpPr>
        <p:spPr>
          <a:xfrm>
            <a:off x="703000" y="1938040"/>
            <a:ext cx="7776864" cy="2520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D86C45-EE50-4AD5-A88C-1BCD15FA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층수를 입력 받아 아래와 같은 직각삼각형을 그리는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7039BD-E29D-4B41-9A6B-EE7A524B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64194-BE8A-44EC-80F8-58D8011393BF}"/>
              </a:ext>
            </a:extLst>
          </p:cNvPr>
          <p:cNvSpPr txBox="1"/>
          <p:nvPr/>
        </p:nvSpPr>
        <p:spPr>
          <a:xfrm>
            <a:off x="827584" y="3399656"/>
            <a:ext cx="7488832" cy="175432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층수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3309493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60F8EA-EDC3-4B87-8D10-047D02E6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A61FF4-D971-46ED-BF0D-DBC8EE99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8C792-A586-4ACC-8613-F41A2AC5A4F6}"/>
              </a:ext>
            </a:extLst>
          </p:cNvPr>
          <p:cNvSpPr txBox="1"/>
          <p:nvPr/>
        </p:nvSpPr>
        <p:spPr>
          <a:xfrm>
            <a:off x="827584" y="2204864"/>
            <a:ext cx="7488832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층수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         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10E4B4-1F71-4EAF-879D-9AC78F30A7B2}"/>
              </a:ext>
            </a:extLst>
          </p:cNvPr>
          <p:cNvSpPr/>
          <p:nvPr/>
        </p:nvSpPr>
        <p:spPr>
          <a:xfrm>
            <a:off x="555928" y="1916832"/>
            <a:ext cx="7776864" cy="2520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D86C45-EE50-4AD5-A88C-1BCD15FA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층수를 입력 받아 아래와 같은 직각삼각형을 그리는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7039BD-E29D-4B41-9A6B-EE7A524B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64194-BE8A-44EC-80F8-58D8011393BF}"/>
              </a:ext>
            </a:extLst>
          </p:cNvPr>
          <p:cNvSpPr txBox="1"/>
          <p:nvPr/>
        </p:nvSpPr>
        <p:spPr>
          <a:xfrm>
            <a:off x="827584" y="3399656"/>
            <a:ext cx="7488832" cy="175432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층수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056109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60F8EA-EDC3-4B87-8D10-047D02E6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A61FF4-D971-46ED-BF0D-DBC8EE99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8C792-A586-4ACC-8613-F41A2AC5A4F6}"/>
              </a:ext>
            </a:extLst>
          </p:cNvPr>
          <p:cNvSpPr txBox="1"/>
          <p:nvPr/>
        </p:nvSpPr>
        <p:spPr>
          <a:xfrm>
            <a:off x="827584" y="2204864"/>
            <a:ext cx="7488832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층수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         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10E4B4-1F71-4EAF-879D-9AC78F30A7B2}"/>
              </a:ext>
            </a:extLst>
          </p:cNvPr>
          <p:cNvSpPr/>
          <p:nvPr/>
        </p:nvSpPr>
        <p:spPr>
          <a:xfrm>
            <a:off x="683568" y="1916832"/>
            <a:ext cx="7776864" cy="25202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D86C45-EE50-4AD5-A88C-1BCD15FA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단까지의 구구단을 모두 출력하세요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7039BD-E29D-4B41-9A6B-EE7A524B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64194-BE8A-44EC-80F8-58D8011393BF}"/>
              </a:ext>
            </a:extLst>
          </p:cNvPr>
          <p:cNvSpPr txBox="1"/>
          <p:nvPr/>
        </p:nvSpPr>
        <p:spPr>
          <a:xfrm>
            <a:off x="755576" y="3029683"/>
            <a:ext cx="7488832" cy="286232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* 1 = 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* 2 = 4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* 3 = 6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…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 * 6 = 54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 * 7 = 63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 * 8 = 72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 * 9 = 81</a:t>
            </a:r>
          </a:p>
        </p:txBody>
      </p:sp>
    </p:spTree>
    <p:extLst>
      <p:ext uri="{BB962C8B-B14F-4D97-AF65-F5344CB8AC3E}">
        <p14:creationId xmlns:p14="http://schemas.microsoft.com/office/powerpoint/2010/main" val="33458127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60F8EA-EDC3-4B87-8D10-047D02E6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A61FF4-D971-46ED-BF0D-DBC8EE99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8C792-A586-4ACC-8613-F41A2AC5A4F6}"/>
              </a:ext>
            </a:extLst>
          </p:cNvPr>
          <p:cNvSpPr txBox="1"/>
          <p:nvPr/>
        </p:nvSpPr>
        <p:spPr>
          <a:xfrm>
            <a:off x="752128" y="2560412"/>
            <a:ext cx="7488832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         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10E4B4-1F71-4EAF-879D-9AC78F30A7B2}"/>
              </a:ext>
            </a:extLst>
          </p:cNvPr>
          <p:cNvSpPr/>
          <p:nvPr/>
        </p:nvSpPr>
        <p:spPr>
          <a:xfrm>
            <a:off x="608112" y="2420888"/>
            <a:ext cx="7776864" cy="16561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4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E6A3F4F-8FF9-4670-A8E8-B8CED952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263F2652-40F3-4BBC-B248-245F4FC24738}"/>
              </a:ext>
            </a:extLst>
          </p:cNvPr>
          <p:cNvSpPr/>
          <p:nvPr/>
        </p:nvSpPr>
        <p:spPr>
          <a:xfrm>
            <a:off x="3347864" y="2132856"/>
            <a:ext cx="2376264" cy="792088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in </a:t>
            </a:r>
            <a:r>
              <a:rPr lang="ko-KR" altLang="en-US" sz="1050"/>
              <a:t>시퀀스에</a:t>
            </a:r>
            <a:endParaRPr lang="en-US" altLang="ko-KR" sz="1050"/>
          </a:p>
          <a:p>
            <a:pPr algn="ctr"/>
            <a:r>
              <a:rPr lang="ko-KR" altLang="en-US" sz="1050"/>
              <a:t>항목이 남아있나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7D1CB9C1-5224-44DE-A096-4F20FE704741}"/>
              </a:ext>
            </a:extLst>
          </p:cNvPr>
          <p:cNvSpPr/>
          <p:nvPr/>
        </p:nvSpPr>
        <p:spPr>
          <a:xfrm>
            <a:off x="3613934" y="3320988"/>
            <a:ext cx="1844124" cy="666506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반복 실행될 명령문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EF9E7E7-7AF6-4946-8433-1392967F2499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5400000" flipH="1">
            <a:off x="3212633" y="2664131"/>
            <a:ext cx="1458594" cy="1188132"/>
          </a:xfrm>
          <a:prstGeom prst="bentConnector4">
            <a:avLst>
              <a:gd name="adj1" fmla="val -22501"/>
              <a:gd name="adj2" fmla="val 14438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D7CFC6-44E1-4CF5-8F4E-97250E387D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35996" y="2924944"/>
            <a:ext cx="0" cy="3960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3C5937C-6A68-4C71-B0D6-3B5DFD00E365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523254" y="2528900"/>
            <a:ext cx="1200874" cy="3204356"/>
          </a:xfrm>
          <a:prstGeom prst="bentConnector4">
            <a:avLst>
              <a:gd name="adj1" fmla="val -40899"/>
              <a:gd name="adj2" fmla="val 7200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ACED5-5590-4D1D-9FA2-26999E2CA61D}"/>
              </a:ext>
            </a:extLst>
          </p:cNvPr>
          <p:cNvSpPr/>
          <p:nvPr/>
        </p:nvSpPr>
        <p:spPr>
          <a:xfrm>
            <a:off x="5652120" y="222920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거짓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E74B7B-6237-4002-B22F-E24944B0D92C}"/>
              </a:ext>
            </a:extLst>
          </p:cNvPr>
          <p:cNvSpPr/>
          <p:nvPr/>
        </p:nvSpPr>
        <p:spPr>
          <a:xfrm>
            <a:off x="4523254" y="2947643"/>
            <a:ext cx="338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참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A2DD18-B35F-4E49-9034-5B375365FC6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535996" y="1628800"/>
            <a:ext cx="0" cy="50405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F6E77B-2DAD-44E4-BEB4-5A2450FA76AE}"/>
              </a:ext>
            </a:extLst>
          </p:cNvPr>
          <p:cNvSpPr/>
          <p:nvPr/>
        </p:nvSpPr>
        <p:spPr>
          <a:xfrm>
            <a:off x="2093168" y="328416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반복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19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F2E286-018E-46D3-B829-567CC8AC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시퀀스에 항목이 남아있으면 변수에 해당 항목을 넣어서 반복시킨다</a:t>
            </a:r>
            <a:r>
              <a:rPr lang="en-US" altLang="ko-KR"/>
              <a:t>. </a:t>
            </a:r>
            <a:r>
              <a:rPr lang="ko-KR" altLang="en-US"/>
              <a:t>없으면 종료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EB78E3-1609-4E78-B416-99452728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A88254-B8D1-49C1-96C3-51FD013786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7824" y="3350014"/>
          <a:ext cx="2736304" cy="1368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시퀀스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문장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문장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74BD509-13FC-45A9-A2E3-A3D41E362573}"/>
              </a:ext>
            </a:extLst>
          </p:cNvPr>
          <p:cNvSpPr/>
          <p:nvPr/>
        </p:nvSpPr>
        <p:spPr>
          <a:xfrm>
            <a:off x="3347863" y="3903642"/>
            <a:ext cx="1188375" cy="755558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359E27AB-B8DF-4EAE-B570-F6F0430EE34A}"/>
              </a:ext>
            </a:extLst>
          </p:cNvPr>
          <p:cNvSpPr/>
          <p:nvPr/>
        </p:nvSpPr>
        <p:spPr>
          <a:xfrm>
            <a:off x="4788024" y="4913679"/>
            <a:ext cx="2736304" cy="717265"/>
          </a:xfrm>
          <a:prstGeom prst="wedgeRoundRectCallout">
            <a:avLst>
              <a:gd name="adj1" fmla="val -37455"/>
              <a:gd name="adj2" fmla="val -81009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반복되는 블록은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들여쓰기가 같아야 함</a:t>
            </a:r>
            <a:endParaRPr lang="en-US" altLang="ko-KR" sz="1600"/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52E6CEE6-F6DE-4629-A4B3-AD3E64E2A2D5}"/>
              </a:ext>
            </a:extLst>
          </p:cNvPr>
          <p:cNvSpPr/>
          <p:nvPr/>
        </p:nvSpPr>
        <p:spPr>
          <a:xfrm>
            <a:off x="5724128" y="2729045"/>
            <a:ext cx="2736304" cy="1152128"/>
          </a:xfrm>
          <a:prstGeom prst="wedgeRoundRectCallout">
            <a:avLst>
              <a:gd name="adj1" fmla="val -60615"/>
              <a:gd name="adj2" fmla="val 2540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리스트</a:t>
            </a:r>
            <a:r>
              <a:rPr lang="en-US" altLang="ko-KR" sz="1600"/>
              <a:t>, </a:t>
            </a:r>
            <a:r>
              <a:rPr lang="ko-KR" altLang="en-US" sz="1600" err="1"/>
              <a:t>튜플</a:t>
            </a:r>
            <a:r>
              <a:rPr lang="en-US" altLang="ko-KR" sz="1600"/>
              <a:t>, </a:t>
            </a:r>
            <a:r>
              <a:rPr lang="ko-KR" altLang="en-US" sz="1600"/>
              <a:t>문자열 등을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시퀀스 객체라고 함</a:t>
            </a:r>
            <a:r>
              <a:rPr lang="en-US" altLang="ko-KR" sz="160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600"/>
              <a:t>뒤에서 자세히</a:t>
            </a:r>
            <a:r>
              <a:rPr lang="en-US" altLang="ko-KR" sz="160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62571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3F2592-CE9F-41A4-9DA3-5A71330D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반복문은 항상 탈출조건을 잘 확인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12FED9-2F52-46E0-828F-A03077E6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92333-416E-490A-B55A-8BAD0164DFBC}"/>
              </a:ext>
            </a:extLst>
          </p:cNvPr>
          <p:cNvSpPr txBox="1"/>
          <p:nvPr/>
        </p:nvSpPr>
        <p:spPr>
          <a:xfrm>
            <a:off x="891152" y="2782669"/>
            <a:ext cx="7488832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95F81-58EF-41D5-81D2-D04AB4DFF9CA}"/>
              </a:ext>
            </a:extLst>
          </p:cNvPr>
          <p:cNvSpPr txBox="1"/>
          <p:nvPr/>
        </p:nvSpPr>
        <p:spPr>
          <a:xfrm>
            <a:off x="891152" y="3937030"/>
            <a:ext cx="748883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082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BEAD6F-2B29-4F4B-A099-B2E67C4855DC}"/>
              </a:ext>
            </a:extLst>
          </p:cNvPr>
          <p:cNvSpPr txBox="1"/>
          <p:nvPr/>
        </p:nvSpPr>
        <p:spPr>
          <a:xfrm>
            <a:off x="1268240" y="1138402"/>
            <a:ext cx="6912768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24C643-3D69-4BE9-911F-C90DD28973EA}"/>
              </a:ext>
            </a:extLst>
          </p:cNvPr>
          <p:cNvGrpSpPr/>
          <p:nvPr/>
        </p:nvGrpSpPr>
        <p:grpSpPr>
          <a:xfrm>
            <a:off x="555445" y="976459"/>
            <a:ext cx="490462" cy="542588"/>
            <a:chOff x="409130" y="807472"/>
            <a:chExt cx="490462" cy="5425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354D69-0565-4E4D-9CB3-8787D0E7384B}"/>
                </a:ext>
              </a:extLst>
            </p:cNvPr>
            <p:cNvSpPr/>
            <p:nvPr/>
          </p:nvSpPr>
          <p:spPr>
            <a:xfrm>
              <a:off x="598246" y="980728"/>
              <a:ext cx="301346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</a:t>
              </a:r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943266-8F7A-4C39-91C4-281F95E1469F}"/>
                </a:ext>
              </a:extLst>
            </p:cNvPr>
            <p:cNvSpPr/>
            <p:nvPr/>
          </p:nvSpPr>
          <p:spPr>
            <a:xfrm>
              <a:off x="409130" y="807472"/>
              <a:ext cx="2164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err="1"/>
                <a:t>i</a:t>
              </a:r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C28824-EB60-482E-B601-6A9C953D0326}"/>
              </a:ext>
            </a:extLst>
          </p:cNvPr>
          <p:cNvSpPr txBox="1"/>
          <p:nvPr/>
        </p:nvSpPr>
        <p:spPr>
          <a:xfrm>
            <a:off x="1187624" y="2420888"/>
            <a:ext cx="6912768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3B588E9-8264-4C6D-BDC2-D196ADDB30E4}"/>
              </a:ext>
            </a:extLst>
          </p:cNvPr>
          <p:cNvGrpSpPr/>
          <p:nvPr/>
        </p:nvGrpSpPr>
        <p:grpSpPr>
          <a:xfrm>
            <a:off x="555445" y="2204864"/>
            <a:ext cx="490462" cy="542588"/>
            <a:chOff x="409130" y="807472"/>
            <a:chExt cx="490462" cy="5425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3286A1-E999-4E06-A284-763842175A0E}"/>
                </a:ext>
              </a:extLst>
            </p:cNvPr>
            <p:cNvSpPr/>
            <p:nvPr/>
          </p:nvSpPr>
          <p:spPr>
            <a:xfrm>
              <a:off x="598246" y="980728"/>
              <a:ext cx="301346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1B3E951-093B-4504-B829-2873A6B30CED}"/>
                </a:ext>
              </a:extLst>
            </p:cNvPr>
            <p:cNvSpPr/>
            <p:nvPr/>
          </p:nvSpPr>
          <p:spPr>
            <a:xfrm>
              <a:off x="409130" y="807472"/>
              <a:ext cx="2164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err="1"/>
                <a:t>i</a:t>
              </a:r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0DB347-DA52-4AD5-A209-351BD04C3451}"/>
              </a:ext>
            </a:extLst>
          </p:cNvPr>
          <p:cNvSpPr txBox="1"/>
          <p:nvPr/>
        </p:nvSpPr>
        <p:spPr>
          <a:xfrm>
            <a:off x="1157449" y="3619267"/>
            <a:ext cx="6912768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4CFBAB-9856-4A8F-A616-F231EE7A445D}"/>
              </a:ext>
            </a:extLst>
          </p:cNvPr>
          <p:cNvGrpSpPr/>
          <p:nvPr/>
        </p:nvGrpSpPr>
        <p:grpSpPr>
          <a:xfrm>
            <a:off x="525270" y="3403243"/>
            <a:ext cx="490462" cy="542588"/>
            <a:chOff x="409130" y="807472"/>
            <a:chExt cx="490462" cy="5425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CB5E43-7881-48E1-91F8-3EDF3C02AC68}"/>
                </a:ext>
              </a:extLst>
            </p:cNvPr>
            <p:cNvSpPr/>
            <p:nvPr/>
          </p:nvSpPr>
          <p:spPr>
            <a:xfrm>
              <a:off x="598246" y="980728"/>
              <a:ext cx="301346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F2B7F5F-3C0B-47D5-BFA7-5A7FF188C377}"/>
                </a:ext>
              </a:extLst>
            </p:cNvPr>
            <p:cNvSpPr/>
            <p:nvPr/>
          </p:nvSpPr>
          <p:spPr>
            <a:xfrm>
              <a:off x="409130" y="807472"/>
              <a:ext cx="2164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err="1"/>
                <a:t>i</a:t>
              </a:r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E21519-BB4C-41D1-9227-3DECC4E2ECAD}"/>
              </a:ext>
            </a:extLst>
          </p:cNvPr>
          <p:cNvSpPr txBox="1"/>
          <p:nvPr/>
        </p:nvSpPr>
        <p:spPr>
          <a:xfrm>
            <a:off x="1142041" y="4752683"/>
            <a:ext cx="6912768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20" name="폭발: 8pt 19">
            <a:extLst>
              <a:ext uri="{FF2B5EF4-FFF2-40B4-BE49-F238E27FC236}">
                <a16:creationId xmlns:a16="http://schemas.microsoft.com/office/drawing/2014/main" id="{A8CBB0D9-FF0A-4DA5-80A7-1E34B58E8340}"/>
              </a:ext>
            </a:extLst>
          </p:cNvPr>
          <p:cNvSpPr/>
          <p:nvPr/>
        </p:nvSpPr>
        <p:spPr>
          <a:xfrm>
            <a:off x="4407699" y="4171363"/>
            <a:ext cx="2520280" cy="1245798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리스트</a:t>
            </a:r>
            <a:r>
              <a:rPr lang="en-US" altLang="ko-KR" sz="1050"/>
              <a:t>(</a:t>
            </a:r>
            <a:r>
              <a:rPr lang="ko-KR" altLang="en-US" sz="1050"/>
              <a:t>시퀀스</a:t>
            </a:r>
            <a:r>
              <a:rPr lang="en-US" altLang="ko-KR" sz="1050"/>
              <a:t>)</a:t>
            </a:r>
            <a:r>
              <a:rPr lang="ko-KR" altLang="en-US" sz="1050"/>
              <a:t>에 </a:t>
            </a:r>
            <a:endParaRPr lang="en-US" altLang="ko-KR" sz="1050"/>
          </a:p>
          <a:p>
            <a:pPr algn="ctr"/>
            <a:r>
              <a:rPr lang="ko-KR" altLang="en-US" sz="1050"/>
              <a:t>항목이 더 이상 없음</a:t>
            </a:r>
          </a:p>
        </p:txBody>
      </p:sp>
      <p:sp>
        <p:nvSpPr>
          <p:cNvPr id="21" name="화살표: 왼쪽으로 구부러짐 20">
            <a:extLst>
              <a:ext uri="{FF2B5EF4-FFF2-40B4-BE49-F238E27FC236}">
                <a16:creationId xmlns:a16="http://schemas.microsoft.com/office/drawing/2014/main" id="{09CF5F80-A658-4314-9346-12EDACB3475B}"/>
              </a:ext>
            </a:extLst>
          </p:cNvPr>
          <p:cNvSpPr/>
          <p:nvPr/>
        </p:nvSpPr>
        <p:spPr>
          <a:xfrm>
            <a:off x="3753907" y="4900087"/>
            <a:ext cx="653792" cy="986012"/>
          </a:xfrm>
          <a:prstGeom prst="curved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73606D-F362-4957-A654-A1E17DC1D4DF}"/>
              </a:ext>
            </a:extLst>
          </p:cNvPr>
          <p:cNvSpPr/>
          <p:nvPr/>
        </p:nvSpPr>
        <p:spPr>
          <a:xfrm>
            <a:off x="4138382" y="571959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반복 끝</a:t>
            </a:r>
          </a:p>
        </p:txBody>
      </p:sp>
    </p:spTree>
    <p:extLst>
      <p:ext uri="{BB962C8B-B14F-4D97-AF65-F5344CB8AC3E}">
        <p14:creationId xmlns:p14="http://schemas.microsoft.com/office/powerpoint/2010/main" val="3000517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>
          <a:solidFill>
            <a:srgbClr val="00B050"/>
          </a:solidFill>
          <a:prstDash val="sysDot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28768</TotalTime>
  <Words>3145</Words>
  <Application>Microsoft Office PowerPoint</Application>
  <PresentationFormat>화면 슬라이드 쇼(4:3)</PresentationFormat>
  <Paragraphs>511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60</vt:i4>
      </vt:variant>
    </vt:vector>
  </HeadingPairs>
  <TitlesOfParts>
    <vt:vector size="73" baseType="lpstr">
      <vt:lpstr>굴림</vt:lpstr>
      <vt:lpstr>맑은 고딕</vt:lpstr>
      <vt:lpstr>Arial</vt:lpstr>
      <vt:lpstr>Calibri</vt:lpstr>
      <vt:lpstr>Calibri Light</vt:lpstr>
      <vt:lpstr>Consolas</vt:lpstr>
      <vt:lpstr>Lucida Sans Unicode</vt:lpstr>
      <vt:lpstr>Verdana</vt:lpstr>
      <vt:lpstr>Wingdings</vt:lpstr>
      <vt:lpstr>Wingdings 2</vt:lpstr>
      <vt:lpstr>Wingdings 3</vt:lpstr>
      <vt:lpstr>광장</vt:lpstr>
      <vt:lpstr>Office 테마</vt:lpstr>
      <vt:lpstr>컴퓨팅사고와 SW코딩</vt:lpstr>
      <vt:lpstr>예제 실습 진행하면서</vt:lpstr>
      <vt:lpstr>반복문 - for문</vt:lpstr>
      <vt:lpstr>반복문의 종류</vt:lpstr>
      <vt:lpstr>for문</vt:lpstr>
      <vt:lpstr>for문</vt:lpstr>
      <vt:lpstr>for문</vt:lpstr>
      <vt:lpstr>for문</vt:lpstr>
      <vt:lpstr>PowerPoint 프레젠테이션</vt:lpstr>
      <vt:lpstr>for문</vt:lpstr>
      <vt:lpstr>for문</vt:lpstr>
      <vt:lpstr>for문</vt:lpstr>
      <vt:lpstr>&lt;실습&gt;</vt:lpstr>
      <vt:lpstr>소스코드</vt:lpstr>
      <vt:lpstr>&lt;실습&gt;</vt:lpstr>
      <vt:lpstr>소스코드</vt:lpstr>
      <vt:lpstr>for문과 range() 사용하기</vt:lpstr>
      <vt:lpstr>for문과 range() 사용하기</vt:lpstr>
      <vt:lpstr>range() 함수</vt:lpstr>
      <vt:lpstr>range() 함수</vt:lpstr>
      <vt:lpstr>range() 함수</vt:lpstr>
      <vt:lpstr>range() 함수</vt:lpstr>
      <vt:lpstr>range() 함수</vt:lpstr>
      <vt:lpstr>range() 함수</vt:lpstr>
      <vt:lpstr>for문과 range() 사용하기</vt:lpstr>
      <vt:lpstr>예제</vt:lpstr>
      <vt:lpstr>예제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반복문의 변수를 변경하면?</vt:lpstr>
      <vt:lpstr>break, continue로 반복문 제어하기</vt:lpstr>
      <vt:lpstr>break문</vt:lpstr>
      <vt:lpstr>break문</vt:lpstr>
      <vt:lpstr>break문</vt:lpstr>
      <vt:lpstr>continue문</vt:lpstr>
      <vt:lpstr>continue문</vt:lpstr>
      <vt:lpstr>pass문</vt:lpstr>
      <vt:lpstr>중첩 반복문</vt:lpstr>
      <vt:lpstr>중첩 반복문</vt:lpstr>
      <vt:lpstr>PowerPoint 프레젠테이션</vt:lpstr>
      <vt:lpstr>중첩 반복문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Choi Minwoo</cp:lastModifiedBy>
  <cp:revision>724</cp:revision>
  <cp:lastPrinted>2012-08-28T03:39:37Z</cp:lastPrinted>
  <dcterms:created xsi:type="dcterms:W3CDTF">2012-03-04T03:38:42Z</dcterms:created>
  <dcterms:modified xsi:type="dcterms:W3CDTF">2022-01-18T12:24:01Z</dcterms:modified>
</cp:coreProperties>
</file>