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62"/>
  </p:notesMasterIdLst>
  <p:handoutMasterIdLst>
    <p:handoutMasterId r:id="rId63"/>
  </p:handoutMasterIdLst>
  <p:sldIdLst>
    <p:sldId id="256" r:id="rId3"/>
    <p:sldId id="1559" r:id="rId4"/>
    <p:sldId id="258" r:id="rId5"/>
    <p:sldId id="1621" r:id="rId6"/>
    <p:sldId id="1622" r:id="rId7"/>
    <p:sldId id="1624" r:id="rId8"/>
    <p:sldId id="1626" r:id="rId9"/>
    <p:sldId id="1675" r:id="rId10"/>
    <p:sldId id="1676" r:id="rId11"/>
    <p:sldId id="1627" r:id="rId12"/>
    <p:sldId id="1625" r:id="rId13"/>
    <p:sldId id="1628" r:id="rId14"/>
    <p:sldId id="1629" r:id="rId15"/>
    <p:sldId id="1637" r:id="rId16"/>
    <p:sldId id="1630" r:id="rId17"/>
    <p:sldId id="1632" r:id="rId18"/>
    <p:sldId id="1633" r:id="rId19"/>
    <p:sldId id="1635" r:id="rId20"/>
    <p:sldId id="1634" r:id="rId21"/>
    <p:sldId id="1638" r:id="rId22"/>
    <p:sldId id="1639" r:id="rId23"/>
    <p:sldId id="1640" r:id="rId24"/>
    <p:sldId id="1631" r:id="rId25"/>
    <p:sldId id="1641" r:id="rId26"/>
    <p:sldId id="1642" r:id="rId27"/>
    <p:sldId id="1647" r:id="rId28"/>
    <p:sldId id="1650" r:id="rId29"/>
    <p:sldId id="1648" r:id="rId30"/>
    <p:sldId id="1644" r:id="rId31"/>
    <p:sldId id="1645" r:id="rId32"/>
    <p:sldId id="1651" r:id="rId33"/>
    <p:sldId id="1652" r:id="rId34"/>
    <p:sldId id="1653" r:id="rId35"/>
    <p:sldId id="1654" r:id="rId36"/>
    <p:sldId id="1655" r:id="rId37"/>
    <p:sldId id="1656" r:id="rId38"/>
    <p:sldId id="1657" r:id="rId39"/>
    <p:sldId id="1662" r:id="rId40"/>
    <p:sldId id="1659" r:id="rId41"/>
    <p:sldId id="1665" r:id="rId42"/>
    <p:sldId id="1660" r:id="rId43"/>
    <p:sldId id="1663" r:id="rId44"/>
    <p:sldId id="1664" r:id="rId45"/>
    <p:sldId id="1661" r:id="rId46"/>
    <p:sldId id="1666" r:id="rId47"/>
    <p:sldId id="1667" r:id="rId48"/>
    <p:sldId id="1668" r:id="rId49"/>
    <p:sldId id="1669" r:id="rId50"/>
    <p:sldId id="1670" r:id="rId51"/>
    <p:sldId id="1658" r:id="rId52"/>
    <p:sldId id="1671" r:id="rId53"/>
    <p:sldId id="1672" r:id="rId54"/>
    <p:sldId id="1673" r:id="rId55"/>
    <p:sldId id="1674" r:id="rId56"/>
    <p:sldId id="1677" r:id="rId57"/>
    <p:sldId id="1678" r:id="rId58"/>
    <p:sldId id="1679" r:id="rId59"/>
    <p:sldId id="1680" r:id="rId60"/>
    <p:sldId id="260" r:id="rId61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orient="horz" pos="912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00CC00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26" autoAdjust="0"/>
    <p:restoredTop sz="94504" autoAdjust="0"/>
  </p:normalViewPr>
  <p:slideViewPr>
    <p:cSldViewPr>
      <p:cViewPr>
        <p:scale>
          <a:sx n="75" d="100"/>
          <a:sy n="75" d="100"/>
        </p:scale>
        <p:origin x="744" y="307"/>
      </p:cViewPr>
      <p:guideLst>
        <p:guide orient="horz" pos="981"/>
        <p:guide orient="horz" pos="9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264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8827D7F-7BEC-4DE7-8F81-513A33DBE8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B5AF5C-4370-498A-8349-4C31E4447C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F43F5-23A6-4AA6-B4F6-B14D2822D97A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616C2F-C31E-462E-911B-F82069F319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DCC700-BA3E-4F8A-ABB4-5F2DC9B52D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88BE5-A7F8-4240-B2F6-231E71C5E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798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FE5D638-838C-4871-B4F7-0053A62A0D0A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D8AD2F6-256C-4214-86F8-79EA875AA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05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6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9.emf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19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1A4073B-FD97-46CE-8F83-F994520B4C87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00AC22-ECAB-4FC4-A6BF-C3A1822B7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575"/>
            <a:ext cx="9144000" cy="4705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46323"/>
            <a:ext cx="9144000" cy="100604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defRPr>
            </a:lvl1pPr>
          </a:lstStyle>
          <a:p>
            <a:pPr lvl="0" algn="ctr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91141"/>
            <a:ext cx="9143999" cy="75810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marL="0" lvl="0" indent="0" algn="ctr"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8F4DCA-2AE0-4AD7-B6DB-BEA803B8E2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2354" y="4638461"/>
            <a:ext cx="5017168" cy="755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9316FB-6F3D-49BD-A170-88CF85441C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4473" y="297357"/>
            <a:ext cx="2895805" cy="4614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56189C-8E19-4DD6-9A74-DBE52DF5185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37130" y="6215973"/>
            <a:ext cx="7477334" cy="3641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E5D87E-F4EA-48F0-B34E-8B6C46BF0F7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54473" y="6215974"/>
            <a:ext cx="808315" cy="36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96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5864" y="867785"/>
            <a:ext cx="6423036" cy="512785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1800" b="1" smtClean="0"/>
            </a:lvl1pPr>
            <a:lvl2pPr>
              <a:defRPr lang="ko-KR" altLang="en-US" sz="1600" smtClean="0"/>
            </a:lvl2pPr>
            <a:lvl3pPr>
              <a:defRPr lang="ko-KR" altLang="en-US" sz="1400" smtClean="0"/>
            </a:lvl3pPr>
            <a:lvl4pPr>
              <a:defRPr lang="ko-KR" altLang="en-US" sz="1200" smtClean="0"/>
            </a:lvl4pPr>
            <a:lvl5pPr>
              <a:defRPr lang="en-US" sz="1200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2FF97B-0C32-46F5-B732-A595FCE4E2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4762"/>
            <a:ext cx="1963271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2F10B9-308E-4F5E-B916-F8879BED39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90540" y="987426"/>
            <a:ext cx="75406" cy="50082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49DE78-54A8-4536-A428-FF26A2B059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485" y="718483"/>
            <a:ext cx="1586494" cy="2935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35F1CB-C874-4340-8833-E566724F691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57584" y="127765"/>
            <a:ext cx="1111315" cy="50514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F521AAAB-77A8-424C-BB31-E4C17CD06F92}"/>
              </a:ext>
            </a:extLst>
          </p:cNvPr>
          <p:cNvGrpSpPr/>
          <p:nvPr userDrawn="1"/>
        </p:nvGrpSpPr>
        <p:grpSpPr>
          <a:xfrm>
            <a:off x="2445864" y="711200"/>
            <a:ext cx="6423035" cy="5486400"/>
            <a:chOff x="2685143" y="711200"/>
            <a:chExt cx="9114971" cy="548640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FA64809-E54A-4E4B-8CA9-503453A9BDFC}"/>
                </a:ext>
              </a:extLst>
            </p:cNvPr>
            <p:cNvCxnSpPr/>
            <p:nvPr userDrawn="1"/>
          </p:nvCxnSpPr>
          <p:spPr>
            <a:xfrm>
              <a:off x="2685143" y="711200"/>
              <a:ext cx="9114971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F4F5B32-D888-480F-B127-31919566AF82}"/>
                </a:ext>
              </a:extLst>
            </p:cNvPr>
            <p:cNvCxnSpPr/>
            <p:nvPr userDrawn="1"/>
          </p:nvCxnSpPr>
          <p:spPr>
            <a:xfrm>
              <a:off x="2685143" y="6197600"/>
              <a:ext cx="9114971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271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278456A-F68A-44F2-AC12-1E7914A9C1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23117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315A1F-2FB6-4A29-BF8B-07F9127680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1216" y="2246813"/>
            <a:ext cx="4968107" cy="748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6E73EB-B2E6-4210-8DD0-240C6D57A34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50705" y="136524"/>
            <a:ext cx="876004" cy="398184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0592C52-D91E-4E25-942B-ABF84B4BD3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8525" y="2585080"/>
            <a:ext cx="6155079" cy="758196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내용을 입력하세요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B965BB1A-8819-4A43-8939-028E2222516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44775" y="3438525"/>
            <a:ext cx="567882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1-1. </a:t>
            </a:r>
            <a:r>
              <a:rPr lang="ko-KR" altLang="en-US" dirty="0"/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820175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0E4E1D5-22E2-420D-A990-2DC38D83DF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2700"/>
            <a:ext cx="9144000" cy="689429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2412752-31DE-42EC-98E8-28F15B910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55" y="903921"/>
            <a:ext cx="8830521" cy="548765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latin typeface="+mn-ea"/>
                <a:ea typeface="+mn-ea"/>
              </a:defRPr>
            </a:lvl1pPr>
            <a:lvl2pPr>
              <a:lnSpc>
                <a:spcPct val="150000"/>
              </a:lnSpc>
              <a:defRPr sz="2400">
                <a:latin typeface="+mn-ea"/>
                <a:ea typeface="+mn-ea"/>
              </a:defRPr>
            </a:lvl2pPr>
            <a:lvl3pPr>
              <a:lnSpc>
                <a:spcPct val="150000"/>
              </a:lnSpc>
              <a:defRPr sz="2400">
                <a:latin typeface="+mn-ea"/>
                <a:ea typeface="+mn-ea"/>
              </a:defRPr>
            </a:lvl3pPr>
            <a:lvl4pPr>
              <a:lnSpc>
                <a:spcPct val="150000"/>
              </a:lnSpc>
              <a:defRPr sz="2000">
                <a:latin typeface="+mn-ea"/>
                <a:ea typeface="+mn-ea"/>
              </a:defRPr>
            </a:lvl4pPr>
            <a:lvl5pPr>
              <a:lnSpc>
                <a:spcPct val="150000"/>
              </a:lnSpc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F15611-2037-4932-A3AB-E79B7BB07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62800" y="115111"/>
            <a:ext cx="1027376" cy="459206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ABF454AE-B2F0-4DCB-BEA2-274B30557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6" y="97387"/>
            <a:ext cx="7803144" cy="61381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2DF6794-403C-44F7-96AD-89E8D6B2204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580157" y="6538399"/>
            <a:ext cx="573368" cy="211784"/>
          </a:xfrm>
          <a:prstGeom prst="rect">
            <a:avLst/>
          </a:prstGeom>
        </p:spPr>
      </p:pic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00D5017F-A3AD-49F9-933A-6042945D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2938" y="6488958"/>
            <a:ext cx="475849" cy="300683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0E3E47B-18CA-4D6B-B6F6-D68BEDC2F4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7594DFD-B4BA-4AB2-B040-49377E661541}"/>
              </a:ext>
            </a:extLst>
          </p:cNvPr>
          <p:cNvCxnSpPr>
            <a:cxnSpLocks/>
          </p:cNvCxnSpPr>
          <p:nvPr userDrawn="1"/>
        </p:nvCxnSpPr>
        <p:spPr>
          <a:xfrm>
            <a:off x="0" y="6633032"/>
            <a:ext cx="85782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277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F06DB9-52F1-4031-B4BD-E6592711FF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4187213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063A549-FB3D-4DB5-9BAC-5B8F0E993151}"/>
              </a:ext>
            </a:extLst>
          </p:cNvPr>
          <p:cNvGrpSpPr/>
          <p:nvPr userDrawn="1"/>
        </p:nvGrpSpPr>
        <p:grpSpPr>
          <a:xfrm>
            <a:off x="2427388" y="3144851"/>
            <a:ext cx="4333219" cy="1059453"/>
            <a:chOff x="3035310" y="2819400"/>
            <a:chExt cx="5928068" cy="159173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8C99C3E-5F10-4C75-8498-90AE08A063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228622" y="2819400"/>
              <a:ext cx="5734756" cy="12192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7E46600-B800-41F9-870F-90488D5FBD7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035310" y="4275667"/>
              <a:ext cx="5802486" cy="135466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62BE2080-A3DE-4F8E-BD3A-90D581463CB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54473" y="297357"/>
            <a:ext cx="2895805" cy="4614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E7336CA-FD6A-48FB-A282-47BCED03FBD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380566" y="5948580"/>
            <a:ext cx="7477334" cy="3641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69EF8D4-67D9-4763-80BF-2E2D254D758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97909" y="5948581"/>
            <a:ext cx="808315" cy="36410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EF2190D-E307-42E0-9FFA-CA4A829E18D3}"/>
              </a:ext>
            </a:extLst>
          </p:cNvPr>
          <p:cNvSpPr/>
          <p:nvPr userDrawn="1"/>
        </p:nvSpPr>
        <p:spPr>
          <a:xfrm>
            <a:off x="1702460" y="4809874"/>
            <a:ext cx="5723392" cy="72725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본 과제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결과물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는 교육부와 한국연구재단의 재원으로 지원을 받아 수행된 </a:t>
            </a:r>
            <a:endParaRPr lang="en-US" altLang="ko-KR" sz="12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디지털신기술인재양성 혁신공유대학사업의 연구결과입니다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5022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BB06-4BBC-4805-ABA0-8D2CFD24F84A}" type="datetime1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141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2BDD-1DC6-4F5F-AAB5-615F03D86C7B}" type="datetime1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79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24A1-D0FB-4EE1-91D6-CCF9B70DA34A}" type="datetime1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1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98F4EB-0DD9-4282-AFF2-A56CF4B742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0157" y="6538399"/>
            <a:ext cx="573368" cy="211784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D7DCE8-E371-4428-B5C8-D12EC56F28D1}"/>
              </a:ext>
            </a:extLst>
          </p:cNvPr>
          <p:cNvCxnSpPr>
            <a:cxnSpLocks/>
          </p:cNvCxnSpPr>
          <p:nvPr userDrawn="1"/>
        </p:nvCxnSpPr>
        <p:spPr>
          <a:xfrm>
            <a:off x="0" y="6633032"/>
            <a:ext cx="85782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C6E59623-D4D1-4865-A1EE-D25EE294B6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2700"/>
            <a:ext cx="9144000" cy="12468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FF221FD-AC0E-4696-83C6-ECB3E08A3A7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89964" y="36476"/>
            <a:ext cx="1027376" cy="459206"/>
          </a:xfrm>
          <a:prstGeom prst="rect">
            <a:avLst/>
          </a:prstGeom>
        </p:spPr>
      </p:pic>
      <p:sp>
        <p:nvSpPr>
          <p:cNvPr id="13" name="제목 6">
            <a:extLst>
              <a:ext uri="{FF2B5EF4-FFF2-40B4-BE49-F238E27FC236}">
                <a16:creationId xmlns:a16="http://schemas.microsoft.com/office/drawing/2014/main" id="{82C94F7A-C6E3-40AC-9B37-95F6C3C49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 rtlCol="0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>
              <a:defRPr sz="41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:a16="http://schemas.microsoft.com/office/drawing/2014/main" id="{138ED55B-DFC1-4FA0-A363-8AD05D248A88}"/>
              </a:ext>
            </a:extLst>
          </p:cNvPr>
          <p:cNvSpPr txBox="1">
            <a:spLocks/>
          </p:cNvSpPr>
          <p:nvPr userDrawn="1"/>
        </p:nvSpPr>
        <p:spPr>
          <a:xfrm>
            <a:off x="8662938" y="6488958"/>
            <a:ext cx="475849" cy="300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E3E47B-18CA-4D6B-B6F6-D68BEDC2F4E9}" type="slidenum">
              <a:rPr lang="ko-KR" altLang="en-US" smtClean="0">
                <a:solidFill>
                  <a:prstClr val="white"/>
                </a:solidFill>
                <a:latin typeface="Calibri" panose="020F0502020204030204"/>
              </a:rPr>
              <a:pPr/>
              <a:t>‹#›</a:t>
            </a:fld>
            <a:endParaRPr lang="ko-KR" altLang="en-US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2965-9837-4946-AF32-282D8ED5FAB7}" type="datetime1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84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F8A7-4E05-4131-ADDC-473DC66237CD}" type="datetime1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51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4A5A-7092-4069-AD39-1C867902EF12}" type="datetime1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28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1A4073B-FD97-46CE-8F83-F994520B4C87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1A4073B-FD97-46CE-8F83-F994520B4C87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1A4073B-FD97-46CE-8F83-F994520B4C87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6BD0333B-3DE1-4047-9056-8989378AD8D7}"/>
              </a:ext>
            </a:extLst>
          </p:cNvPr>
          <p:cNvSpPr txBox="1">
            <a:spLocks/>
          </p:cNvSpPr>
          <p:nvPr userDrawn="1"/>
        </p:nvSpPr>
        <p:spPr>
          <a:xfrm>
            <a:off x="8662938" y="6488958"/>
            <a:ext cx="475849" cy="300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E3E47B-18CA-4D6B-B6F6-D68BEDC2F4E9}" type="slidenum">
              <a:rPr lang="ko-KR" altLang="en-US" smtClean="0">
                <a:solidFill>
                  <a:prstClr val="white"/>
                </a:solidFill>
                <a:latin typeface="Calibri" panose="020F0502020204030204"/>
              </a:rPr>
              <a:pPr/>
              <a:t>‹#›</a:t>
            </a:fld>
            <a:endParaRPr lang="ko-KR" altLang="en-US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lang="en-US" altLang="en-US" sz="4200" b="1" kern="1200" dirty="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n-lt"/>
          <a:ea typeface="+mn-ea"/>
          <a:cs typeface="+mn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8DA9D-98AC-4339-97CD-9F1AA18E0633}" type="datetime1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27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79A0C-F13B-4BA4-980D-95111BDF4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909" y="3429000"/>
            <a:ext cx="7888180" cy="1006045"/>
          </a:xfrm>
        </p:spPr>
        <p:txBody>
          <a:bodyPr/>
          <a:lstStyle/>
          <a:p>
            <a:pPr algn="ctr"/>
            <a:r>
              <a:rPr lang="ko-KR" altLang="en-US" dirty="0">
                <a:sym typeface="Wingdings" panose="05000000000000000000" pitchFamily="2" charset="2"/>
              </a:rPr>
              <a:t>컴퓨팅사고와 </a:t>
            </a:r>
            <a:r>
              <a:rPr lang="en-US" altLang="ko-KR" dirty="0">
                <a:sym typeface="Wingdings" panose="05000000000000000000" pitchFamily="2" charset="2"/>
              </a:rPr>
              <a:t>SW</a:t>
            </a:r>
            <a:r>
              <a:rPr lang="ko-KR" altLang="en-US" dirty="0">
                <a:sym typeface="Wingdings" panose="05000000000000000000" pitchFamily="2" charset="2"/>
              </a:rPr>
              <a:t>코딩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B20448-99F5-4F18-B514-F1473C346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4891141"/>
            <a:ext cx="9143999" cy="758106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>
                <a:latin typeface="+mn-ea"/>
              </a:rPr>
              <a:t>집합형 자료형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리스트</a:t>
            </a:r>
          </a:p>
        </p:txBody>
      </p:sp>
    </p:spTree>
    <p:extLst>
      <p:ext uri="{BB962C8B-B14F-4D97-AF65-F5344CB8AC3E}">
        <p14:creationId xmlns:p14="http://schemas.microsoft.com/office/powerpoint/2010/main" val="142561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F2CCC56-72AB-4549-A51E-0B419E911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 요소</a:t>
            </a:r>
            <a:r>
              <a:rPr lang="en-US" altLang="ko-KR" dirty="0"/>
              <a:t>(item)</a:t>
            </a:r>
          </a:p>
          <a:p>
            <a:pPr lvl="1"/>
            <a:r>
              <a:rPr lang="ko-KR" altLang="en-US" dirty="0"/>
              <a:t>리스트는 요소 번호</a:t>
            </a:r>
            <a:r>
              <a:rPr lang="en-US" altLang="ko-KR" dirty="0"/>
              <a:t>(index)</a:t>
            </a:r>
            <a:r>
              <a:rPr lang="ko-KR" altLang="en-US" dirty="0"/>
              <a:t>로 데이터를 관리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인덱스는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부터 시작</a:t>
            </a:r>
            <a:r>
              <a:rPr lang="en-US" altLang="ko-KR" dirty="0"/>
              <a:t>.  </a:t>
            </a:r>
            <a:r>
              <a:rPr lang="ko-KR" altLang="en-US" dirty="0"/>
              <a:t>리스트 이름에 </a:t>
            </a:r>
            <a:r>
              <a:rPr lang="en-US" altLang="ko-KR" dirty="0"/>
              <a:t>[  ] </a:t>
            </a:r>
            <a:r>
              <a:rPr lang="ko-KR" altLang="en-US" dirty="0"/>
              <a:t>를 붙여서 사용</a:t>
            </a:r>
            <a:endParaRPr lang="en-US" altLang="ko-KR" dirty="0"/>
          </a:p>
          <a:p>
            <a:pPr marL="393192" lvl="1" indent="0">
              <a:buNone/>
            </a:pPr>
            <a:r>
              <a:rPr lang="en-US" altLang="ko-KR" dirty="0"/>
              <a:t> 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일반 변수와 사용방법은 같다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6706CD0-C3FA-41BA-B685-6A341DB6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인덱싱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C142-409A-4A17-8C48-9168DB87F740}"/>
              </a:ext>
            </a:extLst>
          </p:cNvPr>
          <p:cNvSpPr txBox="1"/>
          <p:nvPr/>
        </p:nvSpPr>
        <p:spPr>
          <a:xfrm>
            <a:off x="885289" y="4005064"/>
            <a:ext cx="7373422" cy="1477328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score = [100, 80, 95, 90, 70] 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score[0]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score[4] 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70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301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AFE8BCD-FF19-420E-A4A6-5C37BD855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 요소</a:t>
            </a:r>
            <a:r>
              <a:rPr lang="en-US" altLang="ko-KR" dirty="0"/>
              <a:t>(item)</a:t>
            </a:r>
          </a:p>
          <a:p>
            <a:pPr lvl="1"/>
            <a:r>
              <a:rPr lang="ko-KR" altLang="en-US" dirty="0"/>
              <a:t>없는 인덱스에 접근하면 에러</a:t>
            </a:r>
            <a:endParaRPr lang="en-US" altLang="ko-KR" dirty="0"/>
          </a:p>
          <a:p>
            <a:pPr lvl="1"/>
            <a:r>
              <a:rPr lang="ko-KR" altLang="en-US" dirty="0"/>
              <a:t>요소 개수가 </a:t>
            </a:r>
            <a:r>
              <a:rPr lang="en-US" altLang="ko-KR" dirty="0"/>
              <a:t>n</a:t>
            </a:r>
            <a:r>
              <a:rPr lang="ko-KR" altLang="en-US" dirty="0"/>
              <a:t>개면 </a:t>
            </a:r>
            <a:r>
              <a:rPr lang="ko-KR" altLang="en-US" dirty="0">
                <a:solidFill>
                  <a:srgbClr val="FF0000"/>
                </a:solidFill>
              </a:rPr>
              <a:t>마지막 인덱스가 </a:t>
            </a:r>
            <a:r>
              <a:rPr lang="en-US" altLang="ko-KR" dirty="0">
                <a:solidFill>
                  <a:srgbClr val="FF0000"/>
                </a:solidFill>
              </a:rPr>
              <a:t>n-1</a:t>
            </a:r>
            <a:r>
              <a:rPr lang="en-US" altLang="ko-KR" dirty="0"/>
              <a:t> </a:t>
            </a:r>
            <a:r>
              <a:rPr lang="ko-KR" altLang="en-US" dirty="0"/>
              <a:t>임을 주의하자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9E2AF59-096C-4D08-8C47-5A917D6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인덱싱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18C5BA-D599-4E84-B472-4067D2AD1AC9}"/>
              </a:ext>
            </a:extLst>
          </p:cNvPr>
          <p:cNvSpPr txBox="1"/>
          <p:nvPr/>
        </p:nvSpPr>
        <p:spPr>
          <a:xfrm>
            <a:off x="885289" y="3717032"/>
            <a:ext cx="7373422" cy="1477328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score = [100, 80, 95, 90, 70]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score[5]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File "&lt;stdin&gt;", line 1, in &lt;module&gt;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IndexError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list index out of range</a:t>
            </a:r>
          </a:p>
        </p:txBody>
      </p:sp>
      <p:sp>
        <p:nvSpPr>
          <p:cNvPr id="5" name="모서리가 둥근 사각형 설명선 5">
            <a:extLst>
              <a:ext uri="{FF2B5EF4-FFF2-40B4-BE49-F238E27FC236}">
                <a16:creationId xmlns:a16="http://schemas.microsoft.com/office/drawing/2014/main" id="{F885424B-34D1-47AF-AB0C-2B8C61D858CE}"/>
              </a:ext>
            </a:extLst>
          </p:cNvPr>
          <p:cNvSpPr/>
          <p:nvPr/>
        </p:nvSpPr>
        <p:spPr>
          <a:xfrm>
            <a:off x="6339551" y="3614290"/>
            <a:ext cx="2561293" cy="846162"/>
          </a:xfrm>
          <a:prstGeom prst="wedgeRoundRectCallout">
            <a:avLst>
              <a:gd name="adj1" fmla="val -58582"/>
              <a:gd name="adj2" fmla="val 30460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리스트 요소가 </a:t>
            </a:r>
            <a:r>
              <a:rPr lang="en-US" altLang="ko-KR" sz="1600" dirty="0"/>
              <a:t>5</a:t>
            </a:r>
            <a:r>
              <a:rPr lang="ko-KR" altLang="en-US" sz="1600" dirty="0"/>
              <a:t>개개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마지막 인덱스는 </a:t>
            </a:r>
            <a:r>
              <a:rPr lang="en-US" altLang="ko-KR" sz="1600" dirty="0"/>
              <a:t>4!!!</a:t>
            </a:r>
          </a:p>
        </p:txBody>
      </p:sp>
    </p:spTree>
    <p:extLst>
      <p:ext uri="{BB962C8B-B14F-4D97-AF65-F5344CB8AC3E}">
        <p14:creationId xmlns:p14="http://schemas.microsoft.com/office/powerpoint/2010/main" val="1984668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11ED7E0-7E4C-482E-B012-F10CFCC16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요소에 데이터 타입 제한이 없다</a:t>
            </a:r>
            <a:endParaRPr lang="en-US" altLang="ko-KR" dirty="0"/>
          </a:p>
          <a:p>
            <a:pPr lvl="1"/>
            <a:r>
              <a:rPr lang="ko-KR" altLang="en-US" dirty="0" err="1"/>
              <a:t>파이썬의</a:t>
            </a:r>
            <a:r>
              <a:rPr lang="ko-KR" altLang="en-US" dirty="0"/>
              <a:t> 리스트는 다른 언어의 배열과 달리 저장하는 데이터 타입  제한이 없다</a:t>
            </a:r>
            <a:r>
              <a:rPr lang="en-US" altLang="ko-KR" dirty="0"/>
              <a:t>. </a:t>
            </a:r>
            <a:r>
              <a:rPr lang="ko-KR" altLang="en-US" dirty="0"/>
              <a:t>여러가지 혼용도 가능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983B4F6-C744-4B80-8673-4C9F512B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인덱싱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461A79-B88D-4628-A8F2-79E1EA8E272C}"/>
              </a:ext>
            </a:extLst>
          </p:cNvPr>
          <p:cNvSpPr txBox="1"/>
          <p:nvPr/>
        </p:nvSpPr>
        <p:spPr>
          <a:xfrm>
            <a:off x="971600" y="3614290"/>
            <a:ext cx="7373422" cy="1200329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= [ ]     			# </a:t>
            </a:r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비어있는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리스트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b = [1, 2, 3]       		#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정수 리스트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c = ['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abc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', 'def', '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가나다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']	#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문자열 리스트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d = [3.14, 55, 'Hello']     	#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혼용도 가능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822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56C82A3-1238-4800-A510-39C2E60E4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요소 끼리 연산도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물론 연산이 가능한 경우에만 가능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B8B28F3-A30D-4A0F-8AC7-30156F5B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인덱싱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FF64A-7AAB-48BD-B29E-6975E8C12A36}"/>
              </a:ext>
            </a:extLst>
          </p:cNvPr>
          <p:cNvSpPr txBox="1"/>
          <p:nvPr/>
        </p:nvSpPr>
        <p:spPr>
          <a:xfrm>
            <a:off x="885289" y="1984620"/>
            <a:ext cx="7373422" cy="923330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nb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d = [3.14, 55, 'Hello']</a:t>
            </a:r>
          </a:p>
          <a:p>
            <a:r>
              <a:rPr lang="nb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d[0] + d[1]</a:t>
            </a:r>
          </a:p>
          <a:p>
            <a:r>
              <a:rPr lang="nb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58.14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A28B6-AB3E-4319-A112-06EECB3D1375}"/>
              </a:ext>
            </a:extLst>
          </p:cNvPr>
          <p:cNvSpPr txBox="1"/>
          <p:nvPr/>
        </p:nvSpPr>
        <p:spPr>
          <a:xfrm>
            <a:off x="885289" y="4246056"/>
            <a:ext cx="7373422" cy="1477328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d[1] + d[2]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File "&lt;stdin&gt;", line 1, in &lt;module&gt;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TypeError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unsupported operand type(s) for +: 'int' and 'str'</a:t>
            </a:r>
          </a:p>
        </p:txBody>
      </p:sp>
    </p:spTree>
    <p:extLst>
      <p:ext uri="{BB962C8B-B14F-4D97-AF65-F5344CB8AC3E}">
        <p14:creationId xmlns:p14="http://schemas.microsoft.com/office/powerpoint/2010/main" val="4045423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56C82A3-1238-4800-A510-39C2E60E4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음수 인덱싱도 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B8B28F3-A30D-4A0F-8AC7-30156F5B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인덱싱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6B0206-2972-4AE4-98AD-8B388E10E02C}"/>
              </a:ext>
            </a:extLst>
          </p:cNvPr>
          <p:cNvSpPr txBox="1"/>
          <p:nvPr/>
        </p:nvSpPr>
        <p:spPr>
          <a:xfrm>
            <a:off x="755576" y="2204864"/>
            <a:ext cx="7373422" cy="1323439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d[-1]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'Hello’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d[2]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'Hello'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93584E-0F98-4888-B8B3-A87A0CA2401E}"/>
              </a:ext>
            </a:extLst>
          </p:cNvPr>
          <p:cNvSpPr/>
          <p:nvPr/>
        </p:nvSpPr>
        <p:spPr>
          <a:xfrm>
            <a:off x="3188998" y="4133891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d[0]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1E38F6-4506-4FDC-B30A-FEB280637BCC}"/>
              </a:ext>
            </a:extLst>
          </p:cNvPr>
          <p:cNvSpPr/>
          <p:nvPr/>
        </p:nvSpPr>
        <p:spPr>
          <a:xfrm>
            <a:off x="4096113" y="4132499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[1]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A0C2A6-5893-4491-84E7-A6F240210369}"/>
              </a:ext>
            </a:extLst>
          </p:cNvPr>
          <p:cNvSpPr/>
          <p:nvPr/>
        </p:nvSpPr>
        <p:spPr>
          <a:xfrm>
            <a:off x="5003228" y="4132499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[2]</a:t>
            </a:r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C493A27-B694-4A49-A518-3CFC72FFB1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59832" y="4509120"/>
          <a:ext cx="2635494" cy="83497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78498">
                  <a:extLst>
                    <a:ext uri="{9D8B030D-6E8A-4147-A177-3AD203B41FA5}">
                      <a16:colId xmlns:a16="http://schemas.microsoft.com/office/drawing/2014/main" val="4026384928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201870444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1635753055"/>
                    </a:ext>
                  </a:extLst>
                </a:gridCol>
              </a:tblGrid>
              <a:tr h="83497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effectLst/>
                        </a:rPr>
                        <a:t>3.14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effectLst/>
                        </a:rPr>
                        <a:t>55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‘Hello’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44579944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F32F1A-8601-4B7D-B34B-FFF6F2643DCB}"/>
              </a:ext>
            </a:extLst>
          </p:cNvPr>
          <p:cNvSpPr/>
          <p:nvPr/>
        </p:nvSpPr>
        <p:spPr>
          <a:xfrm>
            <a:off x="3139304" y="5447023"/>
            <a:ext cx="681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d[-3]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1F41B4-5E64-4769-BC16-C1A00804470E}"/>
              </a:ext>
            </a:extLst>
          </p:cNvPr>
          <p:cNvSpPr/>
          <p:nvPr/>
        </p:nvSpPr>
        <p:spPr>
          <a:xfrm>
            <a:off x="4089419" y="5445224"/>
            <a:ext cx="681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[-2]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379B18-97AF-4CEB-BDBB-67A809A16D07}"/>
              </a:ext>
            </a:extLst>
          </p:cNvPr>
          <p:cNvSpPr/>
          <p:nvPr/>
        </p:nvSpPr>
        <p:spPr>
          <a:xfrm>
            <a:off x="4953534" y="5445224"/>
            <a:ext cx="681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[-1]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889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A876636-50AB-4F88-B222-5043F2A2C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성적의 합계와 평균 출력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F640B4C-F62F-4453-83A1-B956E6254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72B7B-785B-4563-808C-1B33866A34F5}"/>
              </a:ext>
            </a:extLst>
          </p:cNvPr>
          <p:cNvSpPr txBox="1"/>
          <p:nvPr/>
        </p:nvSpPr>
        <p:spPr>
          <a:xfrm>
            <a:off x="967380" y="4376715"/>
            <a:ext cx="7209240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Consolas" panose="020B0609020204030204" pitchFamily="49" charset="0"/>
              </a:rPr>
              <a:t>성적합계</a:t>
            </a:r>
            <a:r>
              <a:rPr lang="en-US" altLang="ko-KR" sz="2000" dirty="0">
                <a:latin typeface="Consolas" panose="020B0609020204030204" pitchFamily="49" charset="0"/>
              </a:rPr>
              <a:t>: 435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성적평균</a:t>
            </a:r>
            <a:r>
              <a:rPr lang="en-US" altLang="ko-KR" sz="2000" dirty="0">
                <a:latin typeface="Consolas" panose="020B0609020204030204" pitchFamily="49" charset="0"/>
              </a:rPr>
              <a:t>: 87.0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7CE2D-E23F-474A-86A0-8839BDAAB620}"/>
              </a:ext>
            </a:extLst>
          </p:cNvPr>
          <p:cNvSpPr txBox="1"/>
          <p:nvPr/>
        </p:nvSpPr>
        <p:spPr>
          <a:xfrm>
            <a:off x="967380" y="2348880"/>
            <a:ext cx="7209240" cy="175432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95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90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]+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]+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]+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]+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성적합계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:'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성적평균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:'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1473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50A4648-F445-400E-A662-465A80961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문과 같이 사용하기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958D3-E5CF-4F3D-AEA5-86E07B18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351A3-2FE6-4290-B568-203DB903CDFF}"/>
              </a:ext>
            </a:extLst>
          </p:cNvPr>
          <p:cNvSpPr txBox="1"/>
          <p:nvPr/>
        </p:nvSpPr>
        <p:spPr>
          <a:xfrm>
            <a:off x="965098" y="4946889"/>
            <a:ext cx="7209240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Consolas" panose="020B0609020204030204" pitchFamily="49" charset="0"/>
              </a:rPr>
              <a:t>성적합계</a:t>
            </a:r>
            <a:r>
              <a:rPr lang="en-US" altLang="ko-KR" sz="2000" dirty="0">
                <a:latin typeface="Consolas" panose="020B0609020204030204" pitchFamily="49" charset="0"/>
              </a:rPr>
              <a:t>: 435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성적평균</a:t>
            </a:r>
            <a:r>
              <a:rPr lang="en-US" altLang="ko-KR" sz="2000" dirty="0">
                <a:latin typeface="Consolas" panose="020B0609020204030204" pitchFamily="49" charset="0"/>
              </a:rPr>
              <a:t>: 87.0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537005-E0BA-4610-B139-B34BFE050F25}"/>
              </a:ext>
            </a:extLst>
          </p:cNvPr>
          <p:cNvSpPr txBox="1"/>
          <p:nvPr/>
        </p:nvSpPr>
        <p:spPr>
          <a:xfrm>
            <a:off x="965098" y="2268466"/>
            <a:ext cx="7209240" cy="230832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95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90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성적합계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:'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성적평균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:'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모서리가 둥근 사각형 설명선 5">
            <a:extLst>
              <a:ext uri="{FF2B5EF4-FFF2-40B4-BE49-F238E27FC236}">
                <a16:creationId xmlns:a16="http://schemas.microsoft.com/office/drawing/2014/main" id="{2AE4E306-0F52-426C-A8F8-CB12D5EB7B61}"/>
              </a:ext>
            </a:extLst>
          </p:cNvPr>
          <p:cNvSpPr/>
          <p:nvPr/>
        </p:nvSpPr>
        <p:spPr>
          <a:xfrm>
            <a:off x="5292080" y="2348880"/>
            <a:ext cx="2808312" cy="1215169"/>
          </a:xfrm>
          <a:prstGeom prst="wedgeRoundRectCallout">
            <a:avLst>
              <a:gd name="adj1" fmla="val -60190"/>
              <a:gd name="adj2" fmla="val 18655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더 쉬운 방법이 있지만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여기서는 인덱스 개념 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이해를 위해 이렇게 작성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10248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063B883-A968-4BDC-9EB6-5FEA147A9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슬라이싱</a:t>
            </a:r>
            <a:endParaRPr lang="en-US" altLang="ko-KR" dirty="0"/>
          </a:p>
          <a:p>
            <a:pPr lvl="1"/>
            <a:r>
              <a:rPr lang="ko-KR" altLang="en-US" dirty="0"/>
              <a:t>특정 범위를 정해서 추출해 내어 새로운 리스트로 만든다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형식</a:t>
            </a:r>
            <a:r>
              <a:rPr lang="en-US" altLang="ko-KR" dirty="0"/>
              <a:t>: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step</a:t>
            </a:r>
            <a:r>
              <a:rPr lang="ko-KR" altLang="en-US" dirty="0"/>
              <a:t>은 생략할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 err="1">
                <a:solidFill>
                  <a:srgbClr val="FF0000"/>
                </a:solidFill>
              </a:rPr>
              <a:t>종료인덱스의</a:t>
            </a:r>
            <a:r>
              <a:rPr lang="ko-KR" altLang="en-US" dirty="0">
                <a:solidFill>
                  <a:srgbClr val="FF0000"/>
                </a:solidFill>
              </a:rPr>
              <a:t> 요소는 포함하지 않고</a:t>
            </a:r>
            <a:r>
              <a:rPr lang="ko-KR" altLang="en-US" dirty="0"/>
              <a:t> 바로 앞 요소까지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7E5C89F-F0C8-424C-8F38-9FCB3BC8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A086334-213D-4F8C-A8C9-409B4690529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79712" y="2636912"/>
          <a:ext cx="5832646" cy="50405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832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dirty="0">
                          <a:solidFill>
                            <a:srgbClr val="000000"/>
                          </a:solidFill>
                          <a:latin typeface="+mn-ea"/>
                        </a:rPr>
                        <a:t>리스트 이름</a:t>
                      </a:r>
                      <a:r>
                        <a:rPr lang="en-US" altLang="ko-KR" sz="2000" kern="0" dirty="0">
                          <a:solidFill>
                            <a:srgbClr val="000000"/>
                          </a:solidFill>
                          <a:latin typeface="+mn-ea"/>
                        </a:rPr>
                        <a:t>[</a:t>
                      </a:r>
                      <a:r>
                        <a:rPr lang="ko-KR" altLang="en-US" sz="2000" kern="0" dirty="0" err="1">
                          <a:solidFill>
                            <a:srgbClr val="000000"/>
                          </a:solidFill>
                          <a:latin typeface="+mn-ea"/>
                        </a:rPr>
                        <a:t>시작인덱스</a:t>
                      </a:r>
                      <a:r>
                        <a:rPr lang="en-US" altLang="ko-KR" sz="2000" kern="0" dirty="0">
                          <a:solidFill>
                            <a:srgbClr val="000000"/>
                          </a:solidFill>
                          <a:latin typeface="+mn-ea"/>
                        </a:rPr>
                        <a:t> : </a:t>
                      </a:r>
                      <a:r>
                        <a:rPr lang="ko-KR" altLang="en-US" sz="2000" kern="0" dirty="0" err="1">
                          <a:solidFill>
                            <a:srgbClr val="000000"/>
                          </a:solidFill>
                          <a:latin typeface="+mn-ea"/>
                        </a:rPr>
                        <a:t>종료인덱스</a:t>
                      </a:r>
                      <a:r>
                        <a:rPr lang="en-US" altLang="ko-KR" sz="2000" kern="0" dirty="0">
                          <a:solidFill>
                            <a:srgbClr val="000000"/>
                          </a:solidFill>
                          <a:latin typeface="+mn-ea"/>
                        </a:rPr>
                        <a:t>: step]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513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CA77B7A-AC07-4052-88CA-5595C090A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슬라이싱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4A29726-D89F-4D7C-A086-320040E7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7DB7165-86CD-4CE1-981B-CACD4E51B7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75755" y="2708920"/>
          <a:ext cx="4392490" cy="83497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78498">
                  <a:extLst>
                    <a:ext uri="{9D8B030D-6E8A-4147-A177-3AD203B41FA5}">
                      <a16:colId xmlns:a16="http://schemas.microsoft.com/office/drawing/2014/main" val="4026384928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201870444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1635753055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580980677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3695734935"/>
                    </a:ext>
                  </a:extLst>
                </a:gridCol>
              </a:tblGrid>
              <a:tr h="83497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effectLst/>
                        </a:rPr>
                        <a:t>100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effectLst/>
                        </a:rPr>
                        <a:t>80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effectLst/>
                        </a:rPr>
                        <a:t>95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effectLst/>
                        </a:rPr>
                        <a:t>90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effectLst/>
                        </a:rPr>
                        <a:t>70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4457994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7B4B4389-E795-4788-B9D0-3E11203BB2D1}"/>
              </a:ext>
            </a:extLst>
          </p:cNvPr>
          <p:cNvSpPr/>
          <p:nvPr/>
        </p:nvSpPr>
        <p:spPr>
          <a:xfrm>
            <a:off x="899592" y="2941741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70EA83-9DDA-47B0-A7AF-353E07CA1C8C}"/>
              </a:ext>
            </a:extLst>
          </p:cNvPr>
          <p:cNvSpPr/>
          <p:nvPr/>
        </p:nvSpPr>
        <p:spPr>
          <a:xfrm>
            <a:off x="4256280" y="4111908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score[2:4]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B143BC6-347D-49A7-8C83-6DD49073A7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62061" y="4629584"/>
          <a:ext cx="1756996" cy="83497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78498">
                  <a:extLst>
                    <a:ext uri="{9D8B030D-6E8A-4147-A177-3AD203B41FA5}">
                      <a16:colId xmlns:a16="http://schemas.microsoft.com/office/drawing/2014/main" val="1361368461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3089919659"/>
                    </a:ext>
                  </a:extLst>
                </a:gridCol>
              </a:tblGrid>
              <a:tr h="83497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effectLst/>
                        </a:rPr>
                        <a:t>95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effectLst/>
                        </a:rPr>
                        <a:t>90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22375033"/>
                  </a:ext>
                </a:extLst>
              </a:tr>
            </a:tbl>
          </a:graphicData>
        </a:graphic>
      </p:graphicFrame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5A3872AF-DA10-4C7E-A69E-BFD865FC2535}"/>
              </a:ext>
            </a:extLst>
          </p:cNvPr>
          <p:cNvSpPr/>
          <p:nvPr/>
        </p:nvSpPr>
        <p:spPr>
          <a:xfrm rot="16200000">
            <a:off x="4941683" y="2948364"/>
            <a:ext cx="197752" cy="1756996"/>
          </a:xfrm>
          <a:prstGeom prst="lef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BF289F-44CF-49AA-9148-4E4B3055EBAF}"/>
              </a:ext>
            </a:extLst>
          </p:cNvPr>
          <p:cNvSpPr/>
          <p:nvPr/>
        </p:nvSpPr>
        <p:spPr>
          <a:xfrm>
            <a:off x="2699792" y="2322791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 dirty="0"/>
              <a:t>0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E8711A-505A-4665-9AF7-ADD8C97DF66A}"/>
              </a:ext>
            </a:extLst>
          </p:cNvPr>
          <p:cNvSpPr/>
          <p:nvPr/>
        </p:nvSpPr>
        <p:spPr>
          <a:xfrm>
            <a:off x="3513269" y="2318886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 dirty="0"/>
              <a:t>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68C857-EBEF-4E15-ABB3-7FEA8B041586}"/>
              </a:ext>
            </a:extLst>
          </p:cNvPr>
          <p:cNvSpPr/>
          <p:nvPr/>
        </p:nvSpPr>
        <p:spPr>
          <a:xfrm>
            <a:off x="4446989" y="2318886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 dirty="0"/>
              <a:t>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3B6743-807B-482F-8B94-EC3604A17406}"/>
              </a:ext>
            </a:extLst>
          </p:cNvPr>
          <p:cNvSpPr/>
          <p:nvPr/>
        </p:nvSpPr>
        <p:spPr>
          <a:xfrm>
            <a:off x="5310615" y="231093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 dirty="0"/>
              <a:t>3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15F6A6-4668-4868-8F41-0762AA3482A8}"/>
              </a:ext>
            </a:extLst>
          </p:cNvPr>
          <p:cNvSpPr/>
          <p:nvPr/>
        </p:nvSpPr>
        <p:spPr>
          <a:xfrm>
            <a:off x="6174241" y="231093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131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66BEECA-4030-457B-A82E-60405C790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507288" cy="4525963"/>
          </a:xfrm>
        </p:spPr>
        <p:txBody>
          <a:bodyPr/>
          <a:lstStyle/>
          <a:p>
            <a:r>
              <a:rPr lang="ko-KR" altLang="en-US" sz="2400" dirty="0"/>
              <a:t>생략하면</a:t>
            </a:r>
            <a:endParaRPr lang="en-US" altLang="ko-KR" sz="2400" dirty="0"/>
          </a:p>
          <a:p>
            <a:pPr lvl="1"/>
            <a:r>
              <a:rPr lang="ko-KR" altLang="en-US" sz="2000" dirty="0"/>
              <a:t>리스트이름</a:t>
            </a:r>
            <a:r>
              <a:rPr lang="en-US" altLang="ko-KR" sz="2000" dirty="0"/>
              <a:t>[ </a:t>
            </a:r>
            <a:r>
              <a:rPr lang="ko-KR" altLang="en-US" sz="2000" dirty="0" err="1"/>
              <a:t>시작인덱스</a:t>
            </a:r>
            <a:r>
              <a:rPr lang="ko-KR" altLang="en-US" sz="2000" dirty="0"/>
              <a:t> </a:t>
            </a:r>
            <a:r>
              <a:rPr lang="en-US" altLang="ko-KR" sz="2000" dirty="0"/>
              <a:t>:   ] 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 err="1">
                <a:sym typeface="Wingdings" panose="05000000000000000000" pitchFamily="2" charset="2"/>
              </a:rPr>
              <a:t>시작인덱스</a:t>
            </a:r>
            <a:r>
              <a:rPr lang="ko-KR" altLang="en-US" sz="2000" dirty="0">
                <a:sym typeface="Wingdings" panose="05000000000000000000" pitchFamily="2" charset="2"/>
              </a:rPr>
              <a:t> 부터 끝까지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/>
            <a:r>
              <a:rPr lang="ko-KR" altLang="en-US" sz="2000" dirty="0"/>
              <a:t>리스트이름</a:t>
            </a:r>
            <a:r>
              <a:rPr lang="en-US" altLang="ko-KR" sz="2000" dirty="0"/>
              <a:t>[   : </a:t>
            </a:r>
            <a:r>
              <a:rPr lang="ko-KR" altLang="en-US" sz="2000" dirty="0" err="1"/>
              <a:t>종료인덱스</a:t>
            </a:r>
            <a:r>
              <a:rPr lang="en-US" altLang="ko-KR" sz="2000" dirty="0"/>
              <a:t> ] 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처음부터 종료 인덱스 까지</a:t>
            </a:r>
            <a:endParaRPr lang="en-US" altLang="ko-KR" sz="2000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2874E11-6161-499B-AF8E-7D39C09C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13329E-40AE-462E-AD75-C280B60FFB84}"/>
              </a:ext>
            </a:extLst>
          </p:cNvPr>
          <p:cNvSpPr txBox="1"/>
          <p:nvPr/>
        </p:nvSpPr>
        <p:spPr>
          <a:xfrm>
            <a:off x="971600" y="3259922"/>
            <a:ext cx="7373422" cy="2246769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it-IT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score = [100, 80, 95, 90, 70]</a:t>
            </a:r>
          </a:p>
          <a:p>
            <a:r>
              <a:rPr lang="it-IT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score[2:4]</a:t>
            </a:r>
          </a:p>
          <a:p>
            <a:r>
              <a:rPr lang="it-IT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[95, 90]</a:t>
            </a:r>
          </a:p>
          <a:p>
            <a:r>
              <a:rPr lang="it-IT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score[:2]</a:t>
            </a:r>
          </a:p>
          <a:p>
            <a:r>
              <a:rPr lang="it-IT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[100, 80]</a:t>
            </a:r>
          </a:p>
          <a:p>
            <a:r>
              <a:rPr lang="it-IT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score[2:]</a:t>
            </a:r>
          </a:p>
          <a:p>
            <a:r>
              <a:rPr lang="it-IT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[95, 90, 70]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21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2067014-935C-45DC-AA80-FFAA51989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24" y="1508945"/>
            <a:ext cx="3881340" cy="45259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한 줄 씩 실행할 때는</a:t>
            </a:r>
            <a:endParaRPr lang="en-US" altLang="ko-KR" sz="2000" dirty="0"/>
          </a:p>
          <a:p>
            <a:pPr marL="109728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터미널에서 인터프리터 사용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A3490C6-6EED-449C-B141-525CB5CD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실습 진행하면서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6E9C85-49E0-4BF4-8D75-3E447E658D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139"/>
          <a:stretch/>
        </p:blipFill>
        <p:spPr>
          <a:xfrm>
            <a:off x="657024" y="2762623"/>
            <a:ext cx="3539139" cy="2326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1B082638-4FB7-437A-9BCC-4DB76088836E}"/>
              </a:ext>
            </a:extLst>
          </p:cNvPr>
          <p:cNvSpPr txBox="1">
            <a:spLocks/>
          </p:cNvSpPr>
          <p:nvPr/>
        </p:nvSpPr>
        <p:spPr>
          <a:xfrm>
            <a:off x="4596358" y="1498404"/>
            <a:ext cx="3466728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lnSpc>
                <a:spcPct val="150000"/>
              </a:lnSpc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lnSpc>
                <a:spcPct val="150000"/>
              </a:lnSpc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lnSpc>
                <a:spcPct val="150000"/>
              </a:lnSpc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lnSpc>
                <a:spcPct val="150000"/>
              </a:lnSpc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sz="2000"/>
              <a:t>여러 줄을 작성할 때는</a:t>
            </a:r>
            <a:endParaRPr lang="en-US" altLang="ko-KR" sz="2000"/>
          </a:p>
          <a:p>
            <a:pPr marL="109728" indent="0">
              <a:buNone/>
            </a:pPr>
            <a:r>
              <a:rPr lang="en-US" altLang="ko-KR" sz="2000"/>
              <a:t>   </a:t>
            </a:r>
            <a:r>
              <a:rPr lang="ko-KR" altLang="en-US" sz="2000"/>
              <a:t>편집기를 사용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E4FA88-3BE5-4155-8E19-67896898C5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82" t="5721" r="55571" b="56148"/>
          <a:stretch/>
        </p:blipFill>
        <p:spPr>
          <a:xfrm>
            <a:off x="4953119" y="2762624"/>
            <a:ext cx="3145363" cy="2326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모서리가 둥근 사각형 설명선 5">
            <a:extLst>
              <a:ext uri="{FF2B5EF4-FFF2-40B4-BE49-F238E27FC236}">
                <a16:creationId xmlns:a16="http://schemas.microsoft.com/office/drawing/2014/main" id="{84D8E228-D271-4E3B-8B10-B3E5AABC7095}"/>
              </a:ext>
            </a:extLst>
          </p:cNvPr>
          <p:cNvSpPr/>
          <p:nvPr/>
        </p:nvSpPr>
        <p:spPr>
          <a:xfrm>
            <a:off x="5868144" y="5052747"/>
            <a:ext cx="3145364" cy="1123653"/>
          </a:xfrm>
          <a:prstGeom prst="wedgeRoundRectCallout">
            <a:avLst>
              <a:gd name="adj1" fmla="val -21131"/>
              <a:gd name="adj2" fmla="val -65950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이 경우 터미널 인터프리터는</a:t>
            </a:r>
            <a:r>
              <a:rPr lang="en-US" altLang="ko-KR" sz="1600" dirty="0"/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종료 시켜야 결과를 볼 수 있음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en-US" altLang="ko-KR" sz="1600" dirty="0"/>
              <a:t>&gt;&gt;&gt; exit()</a:t>
            </a:r>
            <a:r>
              <a:rPr lang="ko-KR" altLang="en-US" sz="1600" dirty="0"/>
              <a:t>  또는 </a:t>
            </a:r>
            <a:r>
              <a:rPr lang="en-US" altLang="ko-KR" sz="1600" dirty="0" err="1"/>
              <a:t>Ctrl+z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엔터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08150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F82227D-1973-4C02-9D46-6822911E1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707" y="1340768"/>
            <a:ext cx="8229600" cy="4525963"/>
          </a:xfrm>
        </p:spPr>
        <p:txBody>
          <a:bodyPr/>
          <a:lstStyle/>
          <a:p>
            <a:r>
              <a:rPr lang="ko-KR" altLang="en-US" dirty="0"/>
              <a:t>리스트는 요소의 값을 수정할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해당 요소를 일반 변수처럼 수정할 수 있다</a:t>
            </a:r>
            <a:endParaRPr lang="en-US" altLang="ko-KR" dirty="0"/>
          </a:p>
          <a:p>
            <a:pPr lvl="1"/>
            <a:r>
              <a:rPr lang="ko-KR" altLang="en-US" dirty="0"/>
              <a:t>리스트는 되는데 </a:t>
            </a:r>
            <a:r>
              <a:rPr lang="ko-KR" altLang="en-US" dirty="0" err="1"/>
              <a:t>튜플은</a:t>
            </a:r>
            <a:r>
              <a:rPr lang="ko-KR" altLang="en-US" dirty="0"/>
              <a:t> </a:t>
            </a:r>
            <a:r>
              <a:rPr lang="ko-KR" altLang="en-US" dirty="0" err="1"/>
              <a:t>요소값</a:t>
            </a:r>
            <a:r>
              <a:rPr lang="ko-KR" altLang="en-US" dirty="0"/>
              <a:t> 변경이 안됨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5A7298D-9F82-48C2-8EC7-81B2EEEE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요소값</a:t>
            </a:r>
            <a:r>
              <a:rPr lang="ko-KR" altLang="en-US" dirty="0"/>
              <a:t> 수정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421BE-4245-4ACA-A616-AD8A46FFD5CF}"/>
              </a:ext>
            </a:extLst>
          </p:cNvPr>
          <p:cNvSpPr txBox="1"/>
          <p:nvPr/>
        </p:nvSpPr>
        <p:spPr>
          <a:xfrm>
            <a:off x="755576" y="3568151"/>
            <a:ext cx="7373422" cy="1323439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it-IT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score = [100, 80, </a:t>
            </a:r>
            <a:r>
              <a:rPr lang="it-IT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95</a:t>
            </a:r>
            <a:r>
              <a:rPr lang="it-IT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90, 70]</a:t>
            </a:r>
          </a:p>
          <a:p>
            <a:r>
              <a:rPr lang="it-IT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score[2] = 50</a:t>
            </a:r>
          </a:p>
          <a:p>
            <a:r>
              <a:rPr lang="it-IT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score</a:t>
            </a:r>
          </a:p>
          <a:p>
            <a:r>
              <a:rPr lang="it-IT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[100, 80, </a:t>
            </a:r>
            <a:r>
              <a:rPr lang="it-IT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50</a:t>
            </a:r>
            <a:r>
              <a:rPr lang="it-IT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90, 70]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35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BAF66D3-295E-482B-AC47-88B647C1F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덧셈</a:t>
            </a:r>
            <a:r>
              <a:rPr lang="en-US" altLang="ko-KR" dirty="0"/>
              <a:t> </a:t>
            </a:r>
            <a:r>
              <a:rPr lang="ko-KR" altLang="en-US" dirty="0"/>
              <a:t>연산자 </a:t>
            </a:r>
            <a:r>
              <a:rPr lang="en-US" altLang="ko-KR" dirty="0"/>
              <a:t>(+)</a:t>
            </a:r>
          </a:p>
          <a:p>
            <a:pPr lvl="1"/>
            <a:r>
              <a:rPr lang="ko-KR" altLang="en-US" dirty="0"/>
              <a:t>두 리스트를 연결하여 새로운 리스트를 생성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15EAE6-8AE6-4D77-A535-FFD0CD9A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연산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00CAFB-93CE-4B82-AEDD-089AB34EF20C}"/>
              </a:ext>
            </a:extLst>
          </p:cNvPr>
          <p:cNvSpPr txBox="1"/>
          <p:nvPr/>
        </p:nvSpPr>
        <p:spPr>
          <a:xfrm>
            <a:off x="971600" y="3259922"/>
            <a:ext cx="7373422" cy="1323439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= [101, 102, 103]</a:t>
            </a:r>
          </a:p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b = [201, 202, 203]</a:t>
            </a:r>
          </a:p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+ b</a:t>
            </a:r>
          </a:p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[101, 102, 103, 201, 202, 203]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837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EDDD410-79C0-438D-AF56-5CF3BBFD0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곱셈</a:t>
            </a:r>
            <a:r>
              <a:rPr lang="en-US" altLang="ko-KR" dirty="0"/>
              <a:t> </a:t>
            </a:r>
            <a:r>
              <a:rPr lang="ko-KR" altLang="en-US" dirty="0"/>
              <a:t>연산자 </a:t>
            </a:r>
            <a:r>
              <a:rPr lang="en-US" altLang="ko-KR" dirty="0"/>
              <a:t>(*)</a:t>
            </a:r>
          </a:p>
          <a:p>
            <a:pPr lvl="1"/>
            <a:r>
              <a:rPr lang="ko-KR" altLang="en-US" dirty="0"/>
              <a:t>리스트 요소를 반복해서 새로운 리스트 생성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FC14FCB-BDEC-4D5E-9EB7-F089967F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연산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DC5D1-74CA-4B18-AA60-D18C98E3D47F}"/>
              </a:ext>
            </a:extLst>
          </p:cNvPr>
          <p:cNvSpPr txBox="1"/>
          <p:nvPr/>
        </p:nvSpPr>
        <p:spPr>
          <a:xfrm>
            <a:off x="971600" y="3259922"/>
            <a:ext cx="7373422" cy="1015663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= [101, 102, 103]</a:t>
            </a:r>
          </a:p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* 2</a:t>
            </a:r>
          </a:p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[101, 102, 103, 101, 102, 103]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615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B2806E6-50C8-463E-B426-46A88A3E2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비교 연산자 </a:t>
            </a:r>
            <a:r>
              <a:rPr lang="en-US" altLang="ko-KR" sz="2400" dirty="0"/>
              <a:t>(==, !=, &lt;, &gt;)</a:t>
            </a:r>
          </a:p>
          <a:p>
            <a:pPr lvl="1"/>
            <a:r>
              <a:rPr lang="en-US" altLang="ko-KR" sz="2000" dirty="0"/>
              <a:t>==, != : </a:t>
            </a:r>
            <a:r>
              <a:rPr lang="ko-KR" altLang="en-US" sz="2000" dirty="0"/>
              <a:t>두 리스트가 모든 요소가 같은 지</a:t>
            </a:r>
            <a:r>
              <a:rPr lang="en-US" altLang="ko-KR" sz="2000" dirty="0"/>
              <a:t>, </a:t>
            </a:r>
            <a:r>
              <a:rPr lang="ko-KR" altLang="en-US" sz="2000" dirty="0"/>
              <a:t>다른 지 결과 반환</a:t>
            </a:r>
            <a:endParaRPr lang="en-US" altLang="ko-KR" sz="2000" dirty="0"/>
          </a:p>
          <a:p>
            <a:pPr lvl="1"/>
            <a:r>
              <a:rPr lang="en-US" altLang="ko-KR" sz="2000" dirty="0"/>
              <a:t>&lt;, &gt; : </a:t>
            </a:r>
            <a:r>
              <a:rPr lang="ko-KR" altLang="en-US" sz="2000" dirty="0"/>
              <a:t>두 리스트를 사전 순으로 비교하여 결과 반환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9D96FDA-51B8-4BC2-9F02-730E473A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연산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8BFEA-3180-4F49-8B94-18FE64038825}"/>
              </a:ext>
            </a:extLst>
          </p:cNvPr>
          <p:cNvSpPr txBox="1"/>
          <p:nvPr/>
        </p:nvSpPr>
        <p:spPr>
          <a:xfrm>
            <a:off x="885289" y="3125568"/>
            <a:ext cx="7373422" cy="3477875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it-IT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c = [10, 20, 30]</a:t>
            </a:r>
          </a:p>
          <a:p>
            <a:r>
              <a:rPr lang="it-IT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d = [10, 20, 30, 40]</a:t>
            </a:r>
          </a:p>
          <a:p>
            <a:r>
              <a:rPr lang="it-IT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e = [10, 20, 30]</a:t>
            </a:r>
          </a:p>
          <a:p>
            <a:r>
              <a:rPr lang="it-IT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c == e</a:t>
            </a:r>
          </a:p>
          <a:p>
            <a:r>
              <a:rPr lang="it-IT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it-IT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c != d</a:t>
            </a:r>
          </a:p>
          <a:p>
            <a:r>
              <a:rPr lang="it-IT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da-DK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c &gt; d</a:t>
            </a:r>
          </a:p>
          <a:p>
            <a:r>
              <a:rPr lang="da-DK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da-DK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c &lt; d</a:t>
            </a:r>
          </a:p>
          <a:p>
            <a:r>
              <a:rPr lang="da-DK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851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A1BA7B5-FEB5-406D-8C4C-F7A6BCD4C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len</a:t>
            </a:r>
            <a:r>
              <a:rPr lang="en-US" altLang="ko-KR" dirty="0"/>
              <a:t>( ) : </a:t>
            </a:r>
            <a:r>
              <a:rPr lang="ko-KR" altLang="en-US" dirty="0"/>
              <a:t>리스트의 길이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sum( ) : </a:t>
            </a:r>
            <a:r>
              <a:rPr lang="ko-KR" altLang="en-US" dirty="0"/>
              <a:t>리스트 요소의 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B66647E-6EF1-44B3-B622-78113BF2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사용 가능한 내장함수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908B84-841F-4EB5-8684-AD1A3E1EE76F}"/>
              </a:ext>
            </a:extLst>
          </p:cNvPr>
          <p:cNvSpPr txBox="1"/>
          <p:nvPr/>
        </p:nvSpPr>
        <p:spPr>
          <a:xfrm>
            <a:off x="885289" y="2132856"/>
            <a:ext cx="7373422" cy="1015663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it-IT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score = [100, 80, 95, 90, 70]</a:t>
            </a:r>
          </a:p>
          <a:p>
            <a:r>
              <a:rPr lang="it-IT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len(score)</a:t>
            </a:r>
          </a:p>
          <a:p>
            <a:r>
              <a:rPr lang="it-IT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AD7FF9-2DD9-4F58-B5EA-3A8FAB7D7980}"/>
              </a:ext>
            </a:extLst>
          </p:cNvPr>
          <p:cNvSpPr txBox="1"/>
          <p:nvPr/>
        </p:nvSpPr>
        <p:spPr>
          <a:xfrm>
            <a:off x="869974" y="4077072"/>
            <a:ext cx="7373422" cy="1631216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it-IT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score = [100, 80, 95, 90, 70]</a:t>
            </a:r>
          </a:p>
          <a:p>
            <a:r>
              <a:rPr lang="it-IT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sum(score)</a:t>
            </a:r>
          </a:p>
          <a:p>
            <a:r>
              <a:rPr lang="it-IT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435</a:t>
            </a:r>
          </a:p>
          <a:p>
            <a:r>
              <a:rPr lang="it-IT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sum(score) / len(score)    # 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평균 구하기</a:t>
            </a:r>
            <a:endParaRPr lang="it-IT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87.0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682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6FEF34E-5ADA-4ECC-82CE-C63CF3740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max(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리스트 요소 중 최대값 반환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min( ) : </a:t>
            </a:r>
            <a:r>
              <a:rPr lang="ko-KR" altLang="en-US" dirty="0"/>
              <a:t>리스트 요소 중 최소값 반환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A225421-E3E3-451C-A9DC-0D90F625A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사용 가능한 내장함수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2E37B7-44F6-465E-97EB-A29B8E5DA1F7}"/>
              </a:ext>
            </a:extLst>
          </p:cNvPr>
          <p:cNvSpPr txBox="1"/>
          <p:nvPr/>
        </p:nvSpPr>
        <p:spPr>
          <a:xfrm>
            <a:off x="885289" y="2132856"/>
            <a:ext cx="7373422" cy="1015663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it-IT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score = [100, 80, 95, 90, 70]</a:t>
            </a:r>
          </a:p>
          <a:p>
            <a:r>
              <a:rPr lang="it-IT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max(score)</a:t>
            </a:r>
          </a:p>
          <a:p>
            <a:r>
              <a:rPr lang="it-IT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381BF9-6E12-4AFB-9ACF-FBFF7A71DB35}"/>
              </a:ext>
            </a:extLst>
          </p:cNvPr>
          <p:cNvSpPr txBox="1"/>
          <p:nvPr/>
        </p:nvSpPr>
        <p:spPr>
          <a:xfrm>
            <a:off x="869974" y="4077072"/>
            <a:ext cx="7373422" cy="1015663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it-IT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score = [100, 80, 95, 90, 70]</a:t>
            </a:r>
          </a:p>
          <a:p>
            <a:r>
              <a:rPr lang="it-IT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min(score)</a:t>
            </a:r>
          </a:p>
          <a:p>
            <a:r>
              <a:rPr lang="it-IT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70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모서리가 둥근 사각형 설명선 5">
            <a:extLst>
              <a:ext uri="{FF2B5EF4-FFF2-40B4-BE49-F238E27FC236}">
                <a16:creationId xmlns:a16="http://schemas.microsoft.com/office/drawing/2014/main" id="{DCE32645-1030-4466-98EC-761B6DB42EBB}"/>
              </a:ext>
            </a:extLst>
          </p:cNvPr>
          <p:cNvSpPr/>
          <p:nvPr/>
        </p:nvSpPr>
        <p:spPr>
          <a:xfrm>
            <a:off x="6012160" y="5423379"/>
            <a:ext cx="2561293" cy="846162"/>
          </a:xfrm>
          <a:prstGeom prst="wedgeRoundRectCallout">
            <a:avLst>
              <a:gd name="adj1" fmla="val -27344"/>
              <a:gd name="adj2" fmla="val -73745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요소 중 숫자가 아닌 것이 있으면 </a:t>
            </a:r>
            <a:r>
              <a:rPr lang="en-US" altLang="ko-KR" sz="1600" dirty="0" err="1"/>
              <a:t>TypeError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452441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FF0827C-4976-47A7-A46B-56783B668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list(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시퀀스 자료형</a:t>
            </a:r>
            <a:r>
              <a:rPr lang="en-US" altLang="ko-KR" dirty="0"/>
              <a:t>(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range, </a:t>
            </a:r>
            <a:r>
              <a:rPr lang="ko-KR" altLang="en-US" dirty="0"/>
              <a:t>문자열 등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endParaRPr lang="en-US" altLang="ko-KR" dirty="0"/>
          </a:p>
          <a:p>
            <a:pPr marL="393192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리스트로 만들어 줌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ADE031A-CB8C-40B3-AFA5-1659FC53F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사용 가능한 내장함수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FB1DB1-8472-4402-915B-A46A5F0CA55E}"/>
              </a:ext>
            </a:extLst>
          </p:cNvPr>
          <p:cNvSpPr txBox="1"/>
          <p:nvPr/>
        </p:nvSpPr>
        <p:spPr>
          <a:xfrm>
            <a:off x="971600" y="3356992"/>
            <a:ext cx="7373422" cy="2862322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= range(1, 5)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range(1, 5)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b = list(range(1, 5))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b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[1, 2, 3, 4]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c = list("test")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c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['t', 'e', 's', 't']</a:t>
            </a:r>
          </a:p>
        </p:txBody>
      </p:sp>
    </p:spTree>
    <p:extLst>
      <p:ext uri="{BB962C8B-B14F-4D97-AF65-F5344CB8AC3E}">
        <p14:creationId xmlns:p14="http://schemas.microsoft.com/office/powerpoint/2010/main" val="1611163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97087CC-687D-4A54-8459-4B4BB577C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빈 리스트</a:t>
            </a:r>
            <a:endParaRPr lang="en-US" altLang="ko-KR" dirty="0"/>
          </a:p>
          <a:p>
            <a:pPr lvl="1"/>
            <a:r>
              <a:rPr lang="ko-KR" altLang="en-US" dirty="0"/>
              <a:t>쓸모가 없을 것 같지만</a:t>
            </a:r>
            <a:r>
              <a:rPr lang="en-US" altLang="ko-KR" dirty="0"/>
              <a:t> </a:t>
            </a:r>
            <a:r>
              <a:rPr lang="ko-KR" altLang="en-US" dirty="0"/>
              <a:t>보통</a:t>
            </a:r>
            <a:r>
              <a:rPr lang="en-US" altLang="ko-KR" dirty="0"/>
              <a:t> </a:t>
            </a:r>
            <a:r>
              <a:rPr lang="ko-KR" altLang="en-US" dirty="0"/>
              <a:t>빈 리스트를 만들어 두고 뒤에 새로운 값을 추가하는 방식을 사용함</a:t>
            </a:r>
            <a:endParaRPr lang="en-US" altLang="ko-KR" dirty="0"/>
          </a:p>
          <a:p>
            <a:pPr lvl="1"/>
            <a:r>
              <a:rPr lang="en-US" altLang="ko-KR" dirty="0"/>
              <a:t>[ ] </a:t>
            </a:r>
            <a:r>
              <a:rPr lang="ko-KR" altLang="en-US" dirty="0"/>
              <a:t>만 지정하거나</a:t>
            </a:r>
            <a:r>
              <a:rPr lang="en-US" altLang="ko-KR" dirty="0"/>
              <a:t>, list( ) </a:t>
            </a:r>
            <a:r>
              <a:rPr lang="ko-KR" altLang="en-US" dirty="0"/>
              <a:t>를 사용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585D754-21BD-4AB4-8425-59D6C85E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빈 리스트 만들기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75442D-728F-4890-AC1E-B1740D5EA604}"/>
              </a:ext>
            </a:extLst>
          </p:cNvPr>
          <p:cNvSpPr txBox="1"/>
          <p:nvPr/>
        </p:nvSpPr>
        <p:spPr>
          <a:xfrm>
            <a:off x="971600" y="3948821"/>
            <a:ext cx="7373422" cy="1938992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= []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b = list()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b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3210368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C430A39-FEFF-4E78-B469-394B79B79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메소드 </a:t>
            </a:r>
            <a:r>
              <a:rPr lang="en-US" altLang="ko-KR" dirty="0"/>
              <a:t>: </a:t>
            </a:r>
            <a:r>
              <a:rPr lang="ko-KR" altLang="en-US" dirty="0"/>
              <a:t>객체에 속한 함수를 뜻함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리스트 객체 안에는 여러가지 유용한 메소드가 제공됨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6DE15F1-2570-477F-BE44-F54AA6571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메소드</a:t>
            </a:r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4499A814-BE90-402D-9386-35841D55415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71600" y="2753959"/>
          <a:ext cx="7430274" cy="3829403"/>
        </p:xfrm>
        <a:graphic>
          <a:graphicData uri="http://schemas.openxmlformats.org/drawingml/2006/table">
            <a:tbl>
              <a:tblPr/>
              <a:tblGrid>
                <a:gridCol w="1872538">
                  <a:extLst>
                    <a:ext uri="{9D8B030D-6E8A-4147-A177-3AD203B41FA5}">
                      <a16:colId xmlns:a16="http://schemas.microsoft.com/office/drawing/2014/main" val="3344651926"/>
                    </a:ext>
                  </a:extLst>
                </a:gridCol>
                <a:gridCol w="5557736">
                  <a:extLst>
                    <a:ext uri="{9D8B030D-6E8A-4147-A177-3AD203B41FA5}">
                      <a16:colId xmlns:a16="http://schemas.microsoft.com/office/drawing/2014/main" val="3484068722"/>
                    </a:ext>
                  </a:extLst>
                </a:gridCol>
              </a:tblGrid>
              <a:tr h="3053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하는 일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303183"/>
                  </a:ext>
                </a:extLst>
              </a:tr>
              <a:tr h="350120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index( x )</a:t>
                      </a: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9017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요소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찾아서 해당 인덱스를 반환</a:t>
                      </a: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302800"/>
                  </a:ext>
                </a:extLst>
              </a:tr>
              <a:tr h="350120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append( x )</a:t>
                      </a: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9017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요소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리스트의 끝에 추가</a:t>
                      </a: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071429"/>
                  </a:ext>
                </a:extLst>
              </a:tr>
              <a:tr h="350120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count( x )</a:t>
                      </a: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9017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리스트 내의 요소의 개수를 반환</a:t>
                      </a: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757740"/>
                  </a:ext>
                </a:extLst>
              </a:tr>
              <a:tr h="350120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extend([x1, x2])</a:t>
                      </a: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9017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리스트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[x1, x2]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기존 리스트 뒤에 추가</a:t>
                      </a: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236843"/>
                  </a:ext>
                </a:extLst>
              </a:tr>
              <a:tr h="350120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insert(index, x)</a:t>
                      </a: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9017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위치에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삽입</a:t>
                      </a: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052250"/>
                  </a:ext>
                </a:extLst>
              </a:tr>
              <a:tr h="350120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remove( x )</a:t>
                      </a: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9017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요소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찾아서 리스트에서 삭제</a:t>
                      </a: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84627"/>
                  </a:ext>
                </a:extLst>
              </a:tr>
              <a:tr h="350120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pop(index)</a:t>
                      </a: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9017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위치의 요소를 찾아서 반환 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 요소를 삭제</a:t>
                      </a: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15589"/>
                  </a:ext>
                </a:extLst>
              </a:tr>
              <a:tr h="350120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sort( )</a:t>
                      </a: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9017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리스트 안의 요소들을 정렬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오름차순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reverse=True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면 내림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515254"/>
                  </a:ext>
                </a:extLst>
              </a:tr>
              <a:tr h="350120">
                <a:tc>
                  <a:txBody>
                    <a:bodyPr/>
                    <a:lstStyle/>
                    <a:p>
                      <a:pPr marL="12700" marR="0" indent="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reverser( )</a:t>
                      </a: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indent="9017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리스트 요소들을 역순으로 만들어 줌</a:t>
                      </a:r>
                    </a:p>
                  </a:txBody>
                  <a:tcPr marL="91423" marR="91423" marT="45712" marB="4571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259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107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70B9A19-EBF1-457C-AFF7-1F0F36B69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리스트의 데이터들을 자유롭게 사용해보자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리스트에는 다양한 기능들이 있음</a:t>
            </a:r>
            <a:endParaRPr lang="en-US" altLang="ko-KR" dirty="0"/>
          </a:p>
          <a:p>
            <a:pPr lvl="1"/>
            <a:r>
              <a:rPr lang="ko-KR" altLang="en-US" dirty="0"/>
              <a:t>다양한 메소드들도 정의되어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일반적으로 데이터처리에 많이 사용되는 기능들</a:t>
            </a:r>
            <a:endParaRPr lang="en-US" altLang="ko-KR" dirty="0"/>
          </a:p>
          <a:p>
            <a:pPr lvl="1"/>
            <a:r>
              <a:rPr lang="ko-KR" altLang="en-US" dirty="0"/>
              <a:t>요소 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/>
              <a:t>정열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97A037E-0B6F-434D-BDF0-A1CB1D12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응용</a:t>
            </a:r>
          </a:p>
        </p:txBody>
      </p:sp>
    </p:spTree>
    <p:extLst>
      <p:ext uri="{BB962C8B-B14F-4D97-AF65-F5344CB8AC3E}">
        <p14:creationId xmlns:p14="http://schemas.microsoft.com/office/powerpoint/2010/main" val="306849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26C94DA-7506-46E0-A3BD-BE51C7AD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집합형 자료형 </a:t>
            </a:r>
            <a:r>
              <a:rPr lang="en-US" altLang="ko-KR" dirty="0">
                <a:latin typeface="+mn-ea"/>
                <a:ea typeface="+mn-ea"/>
              </a:rPr>
              <a:t>- </a:t>
            </a:r>
            <a:r>
              <a:rPr lang="ko-KR" altLang="en-US" dirty="0">
                <a:latin typeface="+mn-ea"/>
                <a:ea typeface="+mn-ea"/>
              </a:rPr>
              <a:t>리스트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3070E-AFEA-4501-B0EB-D00827C01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4529" y="3648074"/>
            <a:ext cx="5299075" cy="273325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dirty="0">
                <a:latin typeface="+mn-ea"/>
              </a:rPr>
              <a:t>리스트의 필요성</a:t>
            </a:r>
          </a:p>
          <a:p>
            <a:pPr>
              <a:lnSpc>
                <a:spcPct val="110000"/>
              </a:lnSpc>
            </a:pPr>
            <a:r>
              <a:rPr lang="ko-KR" altLang="en-US" sz="2000" dirty="0">
                <a:latin typeface="+mn-ea"/>
              </a:rPr>
              <a:t>시퀀스 자료형</a:t>
            </a:r>
          </a:p>
          <a:p>
            <a:pPr>
              <a:lnSpc>
                <a:spcPct val="110000"/>
              </a:lnSpc>
            </a:pPr>
            <a:r>
              <a:rPr lang="ko-KR" altLang="en-US" sz="2000" dirty="0">
                <a:latin typeface="+mn-ea"/>
              </a:rPr>
              <a:t>리스트 인덱싱</a:t>
            </a:r>
          </a:p>
          <a:p>
            <a:pPr>
              <a:lnSpc>
                <a:spcPct val="110000"/>
              </a:lnSpc>
            </a:pPr>
            <a:r>
              <a:rPr lang="ko-KR" altLang="en-US" sz="2000" dirty="0">
                <a:latin typeface="+mn-ea"/>
              </a:rPr>
              <a:t>리스트 </a:t>
            </a:r>
            <a:r>
              <a:rPr lang="ko-KR" altLang="en-US" sz="2000" dirty="0" err="1">
                <a:latin typeface="+mn-ea"/>
              </a:rPr>
              <a:t>슬라이싱</a:t>
            </a:r>
            <a:endParaRPr lang="ko-KR" altLang="en-US" sz="2000" dirty="0"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ko-KR" altLang="en-US" sz="2000" dirty="0">
                <a:latin typeface="+mn-ea"/>
              </a:rPr>
              <a:t>리스트 메소드들 실습</a:t>
            </a:r>
          </a:p>
        </p:txBody>
      </p:sp>
    </p:spTree>
    <p:extLst>
      <p:ext uri="{BB962C8B-B14F-4D97-AF65-F5344CB8AC3E}">
        <p14:creationId xmlns:p14="http://schemas.microsoft.com/office/powerpoint/2010/main" val="1603317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53BD5B5-532A-4CAE-B95A-A380C7A7C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리스트의 요소 추가하기</a:t>
            </a:r>
            <a:endParaRPr lang="en-US" altLang="ko-KR" dirty="0"/>
          </a:p>
          <a:p>
            <a:pPr lvl="1"/>
            <a:r>
              <a:rPr lang="ko-KR" altLang="en-US" dirty="0"/>
              <a:t>리스트 데이터처리의 가장 대표적인 기능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090D53-7DEF-4F2B-9857-C9341ABF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요소 추가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77A3783-FDD9-43BD-B1A6-FE538D40D33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1600" y="3140968"/>
          <a:ext cx="6912768" cy="1381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91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1270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append(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 )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요소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리스트의 끝에 추가</a:t>
                      </a:r>
                    </a:p>
                    <a:p>
                      <a:pPr marL="1270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extend([x1, x2]) :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리스트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[x1, x2]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기존 리스트 뒤에 추가</a:t>
                      </a:r>
                      <a:endParaRPr lang="en-US" altLang="ko-KR" sz="2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270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insert(index, x) :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위치에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삽입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493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6D441EE-C844-41D3-BF17-582D67BD6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append( </a:t>
            </a:r>
            <a:r>
              <a:rPr lang="ko-KR" altLang="en-US" dirty="0"/>
              <a:t>요소 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빈 리스트에도 추가 가능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C8D732A-C37C-4BC7-A815-C9F8D31F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요소 하나 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24F43E-3545-4951-855F-917FC33A4607}"/>
              </a:ext>
            </a:extLst>
          </p:cNvPr>
          <p:cNvSpPr txBox="1"/>
          <p:nvPr/>
        </p:nvSpPr>
        <p:spPr>
          <a:xfrm>
            <a:off x="885289" y="1997839"/>
            <a:ext cx="7373422" cy="1938992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= [1, 2, 3]</a:t>
            </a:r>
          </a:p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[1, 2, 3]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a.append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(40)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[1, 2, 3, 40]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60BEC-F035-464F-96DC-69EEABCA69D3}"/>
              </a:ext>
            </a:extLst>
          </p:cNvPr>
          <p:cNvSpPr txBox="1"/>
          <p:nvPr/>
        </p:nvSpPr>
        <p:spPr>
          <a:xfrm>
            <a:off x="901685" y="4725144"/>
            <a:ext cx="7373422" cy="1323439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= []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a.append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(10)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[10]</a:t>
            </a:r>
          </a:p>
        </p:txBody>
      </p:sp>
    </p:spTree>
    <p:extLst>
      <p:ext uri="{BB962C8B-B14F-4D97-AF65-F5344CB8AC3E}">
        <p14:creationId xmlns:p14="http://schemas.microsoft.com/office/powerpoint/2010/main" val="3748445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5465F5D-2C91-4195-97BB-629C5A3CB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append( </a:t>
            </a:r>
            <a:r>
              <a:rPr lang="ko-KR" altLang="en-US" dirty="0"/>
              <a:t>리스트 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리스트 안에 리스트가 </a:t>
            </a:r>
            <a:r>
              <a:rPr lang="ko-KR" altLang="en-US" dirty="0" err="1"/>
              <a:t>들어감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중첩 리스트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안에 있는 리스트도 하나의 요소로 봄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길이는 </a:t>
            </a:r>
            <a:r>
              <a:rPr lang="en-US" altLang="ko-KR" dirty="0">
                <a:sym typeface="Wingdings" panose="05000000000000000000" pitchFamily="2" charset="2"/>
              </a:rPr>
              <a:t>1 </a:t>
            </a:r>
            <a:r>
              <a:rPr lang="ko-KR" altLang="en-US" dirty="0">
                <a:sym typeface="Wingdings" panose="05000000000000000000" pitchFamily="2" charset="2"/>
              </a:rPr>
              <a:t>증가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997DA4A-096B-4432-A671-369C97BDA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안에 리스트 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86F6A0-A08C-43EC-A01E-0367D4EE5023}"/>
              </a:ext>
            </a:extLst>
          </p:cNvPr>
          <p:cNvSpPr txBox="1"/>
          <p:nvPr/>
        </p:nvSpPr>
        <p:spPr>
          <a:xfrm>
            <a:off x="885289" y="3429000"/>
            <a:ext cx="7373422" cy="1938992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= [1, 2, 3]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a.append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([40, 50])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[1, 2, 3, [40, 50]]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54029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16F1AC5-3835-4A41-BD7E-AAE9343F4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extend( </a:t>
            </a:r>
            <a:r>
              <a:rPr lang="ko-KR" altLang="en-US" dirty="0"/>
              <a:t>리스트 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여러 요소를 추가하고 싶을 때 </a:t>
            </a:r>
            <a:r>
              <a:rPr lang="en-US" altLang="ko-KR" dirty="0"/>
              <a:t>append</a:t>
            </a:r>
            <a:r>
              <a:rPr lang="ko-KR" altLang="en-US" dirty="0"/>
              <a:t>를 여러 번 써도 되지만</a:t>
            </a:r>
            <a:r>
              <a:rPr lang="en-US" altLang="ko-KR" dirty="0"/>
              <a:t>, </a:t>
            </a:r>
            <a:r>
              <a:rPr lang="ko-KR" altLang="en-US" dirty="0"/>
              <a:t>추가할 요소가 많으면 </a:t>
            </a:r>
            <a:r>
              <a:rPr lang="en-US" altLang="ko-KR" dirty="0"/>
              <a:t>extend( )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길이는 전달된 리스트 길이 만큼 증가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DAE10F1-B97A-4576-8A55-624361AD4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확장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0346B-1DC7-4379-BCEA-3EA8568DBAA9}"/>
              </a:ext>
            </a:extLst>
          </p:cNvPr>
          <p:cNvSpPr txBox="1"/>
          <p:nvPr/>
        </p:nvSpPr>
        <p:spPr>
          <a:xfrm>
            <a:off x="885289" y="3938280"/>
            <a:ext cx="7373422" cy="1938992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= [1, 2, 3]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a.extend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([40, 50])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[1, 2, 3, 40, 50]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4938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5B5781E-BD16-4725-9D9D-823722FC9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insert(</a:t>
            </a:r>
            <a:r>
              <a:rPr lang="ko-KR" altLang="en-US" dirty="0"/>
              <a:t>인덱스</a:t>
            </a:r>
            <a:r>
              <a:rPr lang="en-US" altLang="ko-KR" dirty="0"/>
              <a:t>, </a:t>
            </a:r>
            <a:r>
              <a:rPr lang="ko-KR" altLang="en-US" dirty="0"/>
              <a:t>요소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en-US" altLang="ko-KR" dirty="0"/>
              <a:t>append,</a:t>
            </a:r>
            <a:r>
              <a:rPr lang="ko-KR" altLang="en-US" dirty="0"/>
              <a:t> </a:t>
            </a:r>
            <a:r>
              <a:rPr lang="en-US" altLang="ko-KR" dirty="0"/>
              <a:t>extend</a:t>
            </a:r>
            <a:r>
              <a:rPr lang="ko-KR" altLang="en-US" dirty="0"/>
              <a:t>는 리스트 끝에 요소를 추가</a:t>
            </a:r>
            <a:endParaRPr lang="en-US" altLang="ko-KR" dirty="0"/>
          </a:p>
          <a:p>
            <a:pPr lvl="1"/>
            <a:r>
              <a:rPr lang="ko-KR" altLang="en-US" dirty="0"/>
              <a:t>원하는 위치에 요소를 추가하려면 </a:t>
            </a:r>
            <a:r>
              <a:rPr lang="en-US" altLang="ko-KR" dirty="0"/>
              <a:t>insert( )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추가하면 그 뒤 요소들은 인덱스가 한 </a:t>
            </a:r>
            <a:r>
              <a:rPr lang="ko-KR" altLang="en-US" dirty="0" err="1"/>
              <a:t>칸씩</a:t>
            </a:r>
            <a:r>
              <a:rPr lang="ko-KR" altLang="en-US" dirty="0"/>
              <a:t> 뒤로 밀림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4E1CFCC-650E-4365-9B96-2CB26471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특정 인덱스에 요소 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65859F-664C-42CD-999A-F8888DE3C98D}"/>
              </a:ext>
            </a:extLst>
          </p:cNvPr>
          <p:cNvSpPr txBox="1"/>
          <p:nvPr/>
        </p:nvSpPr>
        <p:spPr>
          <a:xfrm>
            <a:off x="885289" y="3932178"/>
            <a:ext cx="7373422" cy="1938992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= [1, 2, 3]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a.insert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(2, 100)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[1, 2, 100, 3]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01804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1A1AE23-A7FB-4249-90FF-75A88354B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insert</a:t>
            </a:r>
            <a:r>
              <a:rPr lang="ko-KR" altLang="en-US" dirty="0"/>
              <a:t>를 응용해서 제일 처음에 요소 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마지막에 요소 추가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63BC614-736F-4E81-B3C1-C17F2C92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특정 인덱스에 요소 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D216E0-17E9-494E-AA04-361FC9149F9B}"/>
              </a:ext>
            </a:extLst>
          </p:cNvPr>
          <p:cNvSpPr txBox="1"/>
          <p:nvPr/>
        </p:nvSpPr>
        <p:spPr>
          <a:xfrm>
            <a:off x="885289" y="2276872"/>
            <a:ext cx="7373422" cy="1323439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= [1, 2, 3]    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a.insert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100)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[100, 1, 2, 3]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3EDB9-3403-4E09-81EF-F1566150312A}"/>
              </a:ext>
            </a:extLst>
          </p:cNvPr>
          <p:cNvSpPr txBox="1"/>
          <p:nvPr/>
        </p:nvSpPr>
        <p:spPr>
          <a:xfrm>
            <a:off x="885289" y="4844971"/>
            <a:ext cx="7373422" cy="1323439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= [1, 2, 3]    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a.insert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(a)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100)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[1, 2, 3, 100]</a:t>
            </a:r>
          </a:p>
        </p:txBody>
      </p:sp>
    </p:spTree>
    <p:extLst>
      <p:ext uri="{BB962C8B-B14F-4D97-AF65-F5344CB8AC3E}">
        <p14:creationId xmlns:p14="http://schemas.microsoft.com/office/powerpoint/2010/main" val="34680885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DBEBCC0-499C-4EC1-8D63-1FDD54C72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리스트에서 요소를 삭제하는 방법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1EA3079-D5FD-4791-B0E9-E3A08973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요소 삭제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2AA042F-6738-4712-9688-CF5A4EEBF31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1600" y="2492896"/>
          <a:ext cx="6912768" cy="18516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91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1270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remove( x ) :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요소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찾아서 리스트에서 삭제</a:t>
                      </a:r>
                    </a:p>
                    <a:p>
                      <a:pPr marL="1270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pop(index) :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위치의 요소를 찾아서 반환 후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marL="1270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 요소를 삭제</a:t>
                      </a:r>
                    </a:p>
                    <a:p>
                      <a:pPr marL="1270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del </a:t>
                      </a:r>
                      <a:r>
                        <a:rPr kumimoji="0"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명령어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734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BECB784-29DA-49A5-8EB3-75BFD65D6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remove( </a:t>
            </a:r>
            <a:r>
              <a:rPr lang="ko-KR" altLang="en-US" dirty="0"/>
              <a:t>값</a:t>
            </a:r>
            <a:r>
              <a:rPr lang="en-US" altLang="ko-KR" dirty="0"/>
              <a:t> )</a:t>
            </a:r>
          </a:p>
          <a:p>
            <a:pPr lvl="1"/>
            <a:r>
              <a:rPr lang="ko-KR" altLang="en-US" dirty="0"/>
              <a:t>리스트에서 원하는 값을 찾아서 삭제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해당 값이 없으면</a:t>
            </a:r>
            <a:r>
              <a:rPr lang="en-US" altLang="ko-KR" dirty="0"/>
              <a:t>?  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에러</a:t>
            </a:r>
            <a:r>
              <a:rPr lang="en-US" altLang="ko-KR" dirty="0"/>
              <a:t>!!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0F8654C-BEDF-4B66-8790-69084218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특정 값 삭제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E7BCA0-067E-4C84-8987-25E9C014ABC4}"/>
              </a:ext>
            </a:extLst>
          </p:cNvPr>
          <p:cNvSpPr txBox="1"/>
          <p:nvPr/>
        </p:nvSpPr>
        <p:spPr>
          <a:xfrm>
            <a:off x="827584" y="2708920"/>
            <a:ext cx="7373422" cy="1323439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= [1, 2, 3]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a.remove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(2)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[1, 3]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DD783-3D0B-45C6-B177-37A8DEED7C83}"/>
              </a:ext>
            </a:extLst>
          </p:cNvPr>
          <p:cNvSpPr txBox="1"/>
          <p:nvPr/>
        </p:nvSpPr>
        <p:spPr>
          <a:xfrm>
            <a:off x="827584" y="4941168"/>
            <a:ext cx="7373422" cy="1631216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= [1, 2, 3]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a.remove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(4)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 File "&lt;stdin&gt;", line 1, in &lt;module&gt;</a:t>
            </a:r>
          </a:p>
          <a:p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ValueError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list.remove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(x): x not in list</a:t>
            </a:r>
          </a:p>
        </p:txBody>
      </p:sp>
    </p:spTree>
    <p:extLst>
      <p:ext uri="{BB962C8B-B14F-4D97-AF65-F5344CB8AC3E}">
        <p14:creationId xmlns:p14="http://schemas.microsoft.com/office/powerpoint/2010/main" val="8842931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BECB784-29DA-49A5-8EB3-75BFD65D6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remove( </a:t>
            </a:r>
            <a:r>
              <a:rPr lang="ko-KR" altLang="en-US" dirty="0"/>
              <a:t>값</a:t>
            </a:r>
            <a:r>
              <a:rPr lang="en-US" altLang="ko-KR" dirty="0"/>
              <a:t> )</a:t>
            </a:r>
          </a:p>
          <a:p>
            <a:pPr lvl="1"/>
            <a:r>
              <a:rPr lang="ko-KR" altLang="en-US" dirty="0"/>
              <a:t>리스트에서 해당 값이 두 개 이상 있으면</a:t>
            </a:r>
            <a:r>
              <a:rPr lang="en-US" altLang="ko-KR" dirty="0"/>
              <a:t>??</a:t>
            </a:r>
            <a:r>
              <a:rPr lang="ko-KR" altLang="en-US" dirty="0"/>
              <a:t> </a:t>
            </a:r>
            <a:endParaRPr lang="en-US" altLang="ko-KR" dirty="0"/>
          </a:p>
          <a:p>
            <a:pPr marL="393192" lvl="1" indent="0">
              <a:buNone/>
            </a:pPr>
            <a:r>
              <a:rPr lang="en-US" altLang="ko-KR" dirty="0"/>
              <a:t>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첫번째 값을 삭제 한다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0F8654C-BEDF-4B66-8790-69084218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특정 값 삭제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E7BCA0-067E-4C84-8987-25E9C014ABC4}"/>
              </a:ext>
            </a:extLst>
          </p:cNvPr>
          <p:cNvSpPr txBox="1"/>
          <p:nvPr/>
        </p:nvSpPr>
        <p:spPr>
          <a:xfrm>
            <a:off x="885289" y="3627238"/>
            <a:ext cx="7373422" cy="1323439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= [</a:t>
            </a:r>
            <a:r>
              <a:rPr lang="en-US" altLang="ko-KR" sz="2000" dirty="0">
                <a:latin typeface="Consolas" panose="020B0609020204030204" pitchFamily="49" charset="0"/>
              </a:rPr>
              <a:t>1,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2, 3, </a:t>
            </a:r>
            <a:r>
              <a:rPr lang="en-US" altLang="ko-KR" sz="2000" dirty="0">
                <a:latin typeface="Consolas" panose="020B0609020204030204" pitchFamily="49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a.remove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(1)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[2, 3, 1]</a:t>
            </a:r>
          </a:p>
        </p:txBody>
      </p:sp>
    </p:spTree>
    <p:extLst>
      <p:ext uri="{BB962C8B-B14F-4D97-AF65-F5344CB8AC3E}">
        <p14:creationId xmlns:p14="http://schemas.microsoft.com/office/powerpoint/2010/main" val="4231733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D479203-A8C8-423F-ABE1-6ACD44EA5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pop( </a:t>
            </a:r>
            <a:r>
              <a:rPr lang="ko-KR" altLang="en-US" dirty="0"/>
              <a:t>인덱스 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인덱스 요소를 찾아서 반환한 뒤</a:t>
            </a:r>
            <a:r>
              <a:rPr lang="en-US" altLang="ko-KR" dirty="0"/>
              <a:t>, </a:t>
            </a:r>
            <a:r>
              <a:rPr lang="ko-KR" altLang="en-US" dirty="0"/>
              <a:t>해당 요소를 삭제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인덱스를 쓰지 않으면 마지막 요소를 반환하고 삭제함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A1614C0-C4A0-4F62-95AF-6E188492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특정 인덱스 요소 삭제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C21E67-9571-4B37-A624-4D34166ECBC3}"/>
              </a:ext>
            </a:extLst>
          </p:cNvPr>
          <p:cNvSpPr txBox="1"/>
          <p:nvPr/>
        </p:nvSpPr>
        <p:spPr>
          <a:xfrm>
            <a:off x="872961" y="2613392"/>
            <a:ext cx="7373422" cy="1631216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= [1, 2, 3]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a.pop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(1)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2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[1, 3]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0ED0B-1AFC-4BE5-986B-57FF0AEE959A}"/>
              </a:ext>
            </a:extLst>
          </p:cNvPr>
          <p:cNvSpPr txBox="1"/>
          <p:nvPr/>
        </p:nvSpPr>
        <p:spPr>
          <a:xfrm>
            <a:off x="872961" y="5435675"/>
            <a:ext cx="7373422" cy="1323439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a.pop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98733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FE4A141-2B82-48C1-BE7D-1FA9BE693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ko-KR" altLang="en-US" dirty="0"/>
              <a:t>학생이 </a:t>
            </a:r>
            <a:r>
              <a:rPr lang="en-US" altLang="ko-KR" dirty="0"/>
              <a:t>10</a:t>
            </a:r>
            <a:r>
              <a:rPr lang="ko-KR" altLang="en-US" dirty="0"/>
              <a:t>명이 있고 이들의 평균 성적을 계산한다고 가정하자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109728" indent="0">
              <a:buNone/>
            </a:pPr>
            <a:r>
              <a:rPr lang="en-US" altLang="ko-KR" dirty="0"/>
              <a:t>  </a:t>
            </a:r>
            <a:r>
              <a:rPr lang="en-US" altLang="ko-KR" dirty="0">
                <a:sym typeface="Wingdings" panose="05000000000000000000" pitchFamily="2" charset="2"/>
              </a:rPr>
              <a:t>  </a:t>
            </a:r>
            <a:r>
              <a:rPr lang="ko-KR" altLang="en-US" dirty="0">
                <a:sym typeface="Wingdings" panose="05000000000000000000" pitchFamily="2" charset="2"/>
              </a:rPr>
              <a:t>변수 </a:t>
            </a:r>
            <a:r>
              <a:rPr lang="en-US" altLang="ko-KR" dirty="0">
                <a:sym typeface="Wingdings" panose="05000000000000000000" pitchFamily="2" charset="2"/>
              </a:rPr>
              <a:t>10</a:t>
            </a:r>
            <a:r>
              <a:rPr lang="ko-KR" altLang="en-US" dirty="0">
                <a:sym typeface="Wingdings" panose="05000000000000000000" pitchFamily="2" charset="2"/>
              </a:rPr>
              <a:t>개를 사용해서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09728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10</a:t>
            </a:r>
            <a:r>
              <a:rPr lang="ko-KR" altLang="en-US" dirty="0">
                <a:sym typeface="Wingdings" panose="05000000000000000000" pitchFamily="2" charset="2"/>
              </a:rPr>
              <a:t>명의 성적 입력 받고 더해서 평균 구하기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5453822-E77B-4333-AF5F-A9D409A74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리스트의 필요성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E12D9D-FDB9-4329-8CB1-3A5886D48244}"/>
              </a:ext>
            </a:extLst>
          </p:cNvPr>
          <p:cNvSpPr/>
          <p:nvPr/>
        </p:nvSpPr>
        <p:spPr>
          <a:xfrm>
            <a:off x="1691680" y="5118180"/>
            <a:ext cx="432048" cy="43204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FA214E-85ED-4724-8C83-D2D2673659B0}"/>
              </a:ext>
            </a:extLst>
          </p:cNvPr>
          <p:cNvSpPr/>
          <p:nvPr/>
        </p:nvSpPr>
        <p:spPr>
          <a:xfrm>
            <a:off x="2267744" y="5118180"/>
            <a:ext cx="432048" cy="43204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7C7007-5D7C-499B-A40A-EFAD81B6543E}"/>
              </a:ext>
            </a:extLst>
          </p:cNvPr>
          <p:cNvSpPr/>
          <p:nvPr/>
        </p:nvSpPr>
        <p:spPr>
          <a:xfrm>
            <a:off x="2843808" y="5118180"/>
            <a:ext cx="432048" cy="43204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AC5E23-AF3A-4743-8A2D-EBA39729E21D}"/>
              </a:ext>
            </a:extLst>
          </p:cNvPr>
          <p:cNvSpPr/>
          <p:nvPr/>
        </p:nvSpPr>
        <p:spPr>
          <a:xfrm>
            <a:off x="3419872" y="5121828"/>
            <a:ext cx="432048" cy="43204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01C8BA-C641-466E-ADB0-DC26A6A9465F}"/>
              </a:ext>
            </a:extLst>
          </p:cNvPr>
          <p:cNvSpPr/>
          <p:nvPr/>
        </p:nvSpPr>
        <p:spPr>
          <a:xfrm>
            <a:off x="3995936" y="5118180"/>
            <a:ext cx="432048" cy="43204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0E9CCB-8F2B-4B69-A728-E861A80417F0}"/>
              </a:ext>
            </a:extLst>
          </p:cNvPr>
          <p:cNvSpPr/>
          <p:nvPr/>
        </p:nvSpPr>
        <p:spPr>
          <a:xfrm>
            <a:off x="4572000" y="5118180"/>
            <a:ext cx="432048" cy="43204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005DF4-F284-4EA8-8269-535F51988CB8}"/>
              </a:ext>
            </a:extLst>
          </p:cNvPr>
          <p:cNvSpPr/>
          <p:nvPr/>
        </p:nvSpPr>
        <p:spPr>
          <a:xfrm>
            <a:off x="5148064" y="5118180"/>
            <a:ext cx="432048" cy="43204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8FEB11-13D5-4DD6-8FA8-42263001030D}"/>
              </a:ext>
            </a:extLst>
          </p:cNvPr>
          <p:cNvSpPr/>
          <p:nvPr/>
        </p:nvSpPr>
        <p:spPr>
          <a:xfrm>
            <a:off x="5724128" y="5118180"/>
            <a:ext cx="432048" cy="43204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6856D3-BABE-418D-B8DC-524DF0EA201A}"/>
              </a:ext>
            </a:extLst>
          </p:cNvPr>
          <p:cNvSpPr/>
          <p:nvPr/>
        </p:nvSpPr>
        <p:spPr>
          <a:xfrm>
            <a:off x="6300192" y="5121828"/>
            <a:ext cx="432048" cy="43204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0A328E-0531-48CE-AAF9-24F559BDB643}"/>
              </a:ext>
            </a:extLst>
          </p:cNvPr>
          <p:cNvSpPr/>
          <p:nvPr/>
        </p:nvSpPr>
        <p:spPr>
          <a:xfrm>
            <a:off x="6876256" y="5118180"/>
            <a:ext cx="432048" cy="43204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121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D479203-A8C8-423F-ABE1-6ACD44EA5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del </a:t>
            </a:r>
          </a:p>
          <a:p>
            <a:pPr lvl="1"/>
            <a:r>
              <a:rPr lang="en-US" altLang="ko-KR" dirty="0"/>
              <a:t>del</a:t>
            </a:r>
            <a:r>
              <a:rPr lang="ko-KR" altLang="en-US" dirty="0"/>
              <a:t>를 사용해서 특정 요소를 삭제하는 방법도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A1614C0-C4A0-4F62-95AF-6E188492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특정 인덱스 요소 삭제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C21E67-9571-4B37-A624-4D34166ECBC3}"/>
              </a:ext>
            </a:extLst>
          </p:cNvPr>
          <p:cNvSpPr txBox="1"/>
          <p:nvPr/>
        </p:nvSpPr>
        <p:spPr>
          <a:xfrm>
            <a:off x="885289" y="3140968"/>
            <a:ext cx="7373422" cy="1323439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= [1, 2, 3]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&gt;&gt;&gt; del a[1]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[1, 3]</a:t>
            </a:r>
          </a:p>
        </p:txBody>
      </p:sp>
    </p:spTree>
    <p:extLst>
      <p:ext uri="{BB962C8B-B14F-4D97-AF65-F5344CB8AC3E}">
        <p14:creationId xmlns:p14="http://schemas.microsoft.com/office/powerpoint/2010/main" val="34190849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1980CCD-6AC1-4A00-99D7-BA4DCDB05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index( </a:t>
            </a:r>
            <a:r>
              <a:rPr lang="ko-KR" altLang="en-US" dirty="0"/>
              <a:t>값</a:t>
            </a:r>
            <a:r>
              <a:rPr lang="en-US" altLang="ko-KR" dirty="0"/>
              <a:t> )</a:t>
            </a:r>
          </a:p>
          <a:p>
            <a:pPr lvl="1"/>
            <a:r>
              <a:rPr lang="ko-KR" altLang="en-US" dirty="0"/>
              <a:t>리스트 특정 값의 인덱스를 구함</a:t>
            </a:r>
            <a:endParaRPr lang="en-US" altLang="ko-KR" dirty="0"/>
          </a:p>
          <a:p>
            <a:pPr lvl="1"/>
            <a:r>
              <a:rPr lang="ko-KR" altLang="en-US" dirty="0"/>
              <a:t>같은 값이 두 개 이상이면 첫번째 인덱스 반환</a:t>
            </a:r>
            <a:endParaRPr lang="en-US" altLang="ko-KR" dirty="0"/>
          </a:p>
          <a:p>
            <a:pPr lvl="1"/>
            <a:r>
              <a:rPr lang="ko-KR" altLang="en-US" dirty="0"/>
              <a:t>없는 값을 넣으면 에러가 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90B07CC-40C9-41A9-B5A2-3A61E184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특정 값의 인덱스 구하기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0CB3EB-8244-4F1F-AA46-98DE97DBE9F6}"/>
              </a:ext>
            </a:extLst>
          </p:cNvPr>
          <p:cNvSpPr txBox="1"/>
          <p:nvPr/>
        </p:nvSpPr>
        <p:spPr>
          <a:xfrm>
            <a:off x="885289" y="3861048"/>
            <a:ext cx="7373422" cy="2246769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= [1, 2, 3, 1]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a.index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(1)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a.index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(4) 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 File "&lt;stdin&gt;", line 1, in &lt;module&gt;</a:t>
            </a:r>
          </a:p>
          <a:p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ValueError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: 4 is not in list</a:t>
            </a:r>
          </a:p>
        </p:txBody>
      </p:sp>
    </p:spTree>
    <p:extLst>
      <p:ext uri="{BB962C8B-B14F-4D97-AF65-F5344CB8AC3E}">
        <p14:creationId xmlns:p14="http://schemas.microsoft.com/office/powerpoint/2010/main" val="23621090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C0D1400-41C0-48F3-8311-36315B48D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count( </a:t>
            </a:r>
            <a:r>
              <a:rPr lang="ko-KR" altLang="en-US" dirty="0"/>
              <a:t>값 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특정 값의 개수를 알려준다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없으면 </a:t>
            </a:r>
            <a:r>
              <a:rPr lang="en-US" altLang="ko-KR" dirty="0"/>
              <a:t>0</a:t>
            </a:r>
            <a:r>
              <a:rPr lang="ko-KR" altLang="en-US" dirty="0"/>
              <a:t>을 돌려줌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C31C447-E1ED-44FD-8EF7-E6A25C1D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특정 값의 개수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1ECCD-EF83-46AA-8CC5-6F879FC17119}"/>
              </a:ext>
            </a:extLst>
          </p:cNvPr>
          <p:cNvSpPr txBox="1"/>
          <p:nvPr/>
        </p:nvSpPr>
        <p:spPr>
          <a:xfrm>
            <a:off x="885289" y="3411736"/>
            <a:ext cx="7373422" cy="1631216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= [1, 2, 3, 1]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a.count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(1)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a.count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(4)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245610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9B384C7-2053-4307-A276-74615A2CF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reverse( )</a:t>
            </a:r>
          </a:p>
          <a:p>
            <a:pPr lvl="1"/>
            <a:r>
              <a:rPr lang="ko-KR" altLang="en-US" dirty="0"/>
              <a:t>리스트에서 요소의 순서를 역순으로 만들어 줌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83663D-7B67-4986-B48B-D171DBFB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리스트의 순서 뒤집기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59DCC1-707C-4E1A-B6F1-AF652C1AE216}"/>
              </a:ext>
            </a:extLst>
          </p:cNvPr>
          <p:cNvSpPr txBox="1"/>
          <p:nvPr/>
        </p:nvSpPr>
        <p:spPr>
          <a:xfrm>
            <a:off x="971600" y="3140968"/>
            <a:ext cx="7373422" cy="1323439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= [1, 2, 3, 4, 5]</a:t>
            </a:r>
          </a:p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a.reverse()</a:t>
            </a:r>
          </a:p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[5, 4, 3, 2, 1]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6924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1110981-7AD7-49A1-9D3C-D3F646BE3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sort( ) </a:t>
            </a:r>
          </a:p>
          <a:p>
            <a:pPr lvl="1"/>
            <a:r>
              <a:rPr lang="ko-KR" altLang="en-US" dirty="0"/>
              <a:t>리스트의 요소를 오름차순으로 정렬</a:t>
            </a:r>
            <a:endParaRPr lang="en-US" altLang="ko-KR" dirty="0"/>
          </a:p>
          <a:p>
            <a:pPr lvl="1"/>
            <a:r>
              <a:rPr lang="ko-KR" altLang="en-US" dirty="0"/>
              <a:t>내림차순하고 싶으면 </a:t>
            </a:r>
            <a:r>
              <a:rPr lang="en-US" altLang="ko-KR" dirty="0"/>
              <a:t>sort(reverse=True)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B92DCF8-E85E-4096-9F41-617598572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요소 정렬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F96141-82C6-45ED-8030-3F369950D125}"/>
              </a:ext>
            </a:extLst>
          </p:cNvPr>
          <p:cNvSpPr txBox="1"/>
          <p:nvPr/>
        </p:nvSpPr>
        <p:spPr>
          <a:xfrm>
            <a:off x="885289" y="3585194"/>
            <a:ext cx="7373422" cy="2246769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= [3, 2, 6, 4, 1]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a.sort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[1, 2, 3, 4, 6]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a.sort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(reverse=True)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[6, 4, 3, 2, 1]</a:t>
            </a:r>
          </a:p>
        </p:txBody>
      </p:sp>
    </p:spTree>
    <p:extLst>
      <p:ext uri="{BB962C8B-B14F-4D97-AF65-F5344CB8AC3E}">
        <p14:creationId xmlns:p14="http://schemas.microsoft.com/office/powerpoint/2010/main" val="8396676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B00318A-8922-43A1-B678-8A1B08CC6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clear( )</a:t>
            </a:r>
          </a:p>
          <a:p>
            <a:pPr lvl="1"/>
            <a:r>
              <a:rPr lang="ko-KR" altLang="en-US" dirty="0"/>
              <a:t>리스트의 모든 요소를 삭제하고 빈 리스트 </a:t>
            </a:r>
            <a:r>
              <a:rPr lang="en-US" altLang="ko-KR" dirty="0"/>
              <a:t>[ ] </a:t>
            </a:r>
            <a:r>
              <a:rPr lang="ko-KR" altLang="en-US" dirty="0"/>
              <a:t>가 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5CD8179-15FE-4749-9119-46CF206D5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리스트의 모든 요소 삭제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D30EE-7F99-419C-8F79-791528BDD339}"/>
              </a:ext>
            </a:extLst>
          </p:cNvPr>
          <p:cNvSpPr txBox="1"/>
          <p:nvPr/>
        </p:nvSpPr>
        <p:spPr>
          <a:xfrm>
            <a:off x="885289" y="3416796"/>
            <a:ext cx="7373422" cy="1323439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= [1, 2, 3]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a.clear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35925497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4712527-9271-4FF3-B6C6-E7A6F29B1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copy( )</a:t>
            </a:r>
          </a:p>
          <a:p>
            <a:pPr lvl="1"/>
            <a:r>
              <a:rPr lang="ko-KR" altLang="en-US" dirty="0"/>
              <a:t>리스트를 복사해서 또 다른 리스트를 만든다</a:t>
            </a:r>
            <a:r>
              <a:rPr lang="en-US" altLang="ko-KR" dirty="0"/>
              <a:t>.  </a:t>
            </a:r>
          </a:p>
          <a:p>
            <a:pPr lvl="1"/>
            <a:r>
              <a:rPr lang="ko-KR" altLang="en-US" dirty="0"/>
              <a:t>또 다른 리스트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값은 같지만 다른 리스트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깊은 복사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D233364-84C5-4F06-98AE-441130F99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리스트의 복사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3AA47-2C99-4710-A30C-E3F664AAD59F}"/>
              </a:ext>
            </a:extLst>
          </p:cNvPr>
          <p:cNvSpPr txBox="1"/>
          <p:nvPr/>
        </p:nvSpPr>
        <p:spPr>
          <a:xfrm>
            <a:off x="885289" y="3614290"/>
            <a:ext cx="7373422" cy="1323439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= [1, 2, 3]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b = 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a.copy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b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[1, 2, 3]</a:t>
            </a:r>
          </a:p>
        </p:txBody>
      </p:sp>
    </p:spTree>
    <p:extLst>
      <p:ext uri="{BB962C8B-B14F-4D97-AF65-F5344CB8AC3E}">
        <p14:creationId xmlns:p14="http://schemas.microsoft.com/office/powerpoint/2010/main" val="10220544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CE95D4C-D02E-4ABE-A3DD-4C681C489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 복사는 다음과 같이 해도 된다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얕은 복사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109728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그럼 앞의 경우와 무엇이 다를까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F2BB09F-3687-4E81-B7A3-88D2C9636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리스트의 복사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3556D1-D76D-4B5E-9220-248E68B591A2}"/>
              </a:ext>
            </a:extLst>
          </p:cNvPr>
          <p:cNvSpPr txBox="1"/>
          <p:nvPr/>
        </p:nvSpPr>
        <p:spPr>
          <a:xfrm>
            <a:off x="755576" y="2290851"/>
            <a:ext cx="7373422" cy="1323439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= [1, 2, 3]</a:t>
            </a:r>
          </a:p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b = a</a:t>
            </a:r>
          </a:p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b</a:t>
            </a:r>
          </a:p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[1, 2, 3]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6102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344ED3E-4C64-44FA-A661-F31D4408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참조의 정확한 이해</a:t>
            </a:r>
            <a:endParaRPr lang="en-US" altLang="ko-KR" sz="2400" dirty="0"/>
          </a:p>
          <a:p>
            <a:pPr lvl="1"/>
            <a:r>
              <a:rPr lang="ko-KR" altLang="en-US" sz="2000" dirty="0"/>
              <a:t>참조</a:t>
            </a:r>
            <a:r>
              <a:rPr lang="en-US" altLang="ko-KR" sz="2000" dirty="0"/>
              <a:t>: </a:t>
            </a:r>
            <a:r>
              <a:rPr lang="ko-KR" altLang="en-US" sz="2000" dirty="0"/>
              <a:t>객체가 메모리에 생기면</a:t>
            </a:r>
            <a:r>
              <a:rPr lang="en-US" altLang="ko-KR" sz="2000" dirty="0"/>
              <a:t>, </a:t>
            </a:r>
            <a:r>
              <a:rPr lang="ko-KR" altLang="en-US" sz="2000" dirty="0"/>
              <a:t>그 객체가 어디 있는지 아는 것</a:t>
            </a:r>
            <a:endParaRPr lang="en-US" altLang="ko-KR" sz="2000" dirty="0"/>
          </a:p>
          <a:p>
            <a:pPr lvl="1"/>
            <a:r>
              <a:rPr lang="ko-KR" altLang="en-US" sz="2000" dirty="0"/>
              <a:t>여기서는 </a:t>
            </a:r>
            <a:r>
              <a:rPr lang="en-US" altLang="ko-KR" sz="2000" dirty="0"/>
              <a:t>[1, 2, 3] </a:t>
            </a:r>
            <a:r>
              <a:rPr lang="ko-KR" altLang="en-US" sz="2000" dirty="0"/>
              <a:t>이라는 리스트 객체가 하나 생기고</a:t>
            </a:r>
            <a:endParaRPr lang="en-US" altLang="ko-KR" sz="2000" dirty="0"/>
          </a:p>
          <a:p>
            <a:pPr marL="393192" lvl="1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  변수 </a:t>
            </a:r>
            <a:r>
              <a:rPr lang="en-US" altLang="ko-KR" sz="2000" dirty="0"/>
              <a:t>a</a:t>
            </a:r>
            <a:r>
              <a:rPr lang="ko-KR" altLang="en-US" sz="2000" dirty="0"/>
              <a:t>가 그 리스트가 어디 있는 참조하고 있다</a:t>
            </a:r>
            <a:endParaRPr lang="en-US" altLang="ko-KR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BBE8F3C-EBF9-4A26-8431-F8C7C486E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</a:t>
            </a:r>
            <a:r>
              <a:rPr lang="en-US" altLang="ko-KR" dirty="0"/>
              <a:t>(Reference)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2F062A-7370-4F53-8F3E-A72887E6AD3D}"/>
              </a:ext>
            </a:extLst>
          </p:cNvPr>
          <p:cNvSpPr txBox="1"/>
          <p:nvPr/>
        </p:nvSpPr>
        <p:spPr>
          <a:xfrm>
            <a:off x="885289" y="3843507"/>
            <a:ext cx="7373422" cy="400110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= [1, 2, 3]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90C6726-E54A-4221-A24C-AD5A1A74618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95936" y="5089204"/>
          <a:ext cx="2635494" cy="83497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78498">
                  <a:extLst>
                    <a:ext uri="{9D8B030D-6E8A-4147-A177-3AD203B41FA5}">
                      <a16:colId xmlns:a16="http://schemas.microsoft.com/office/drawing/2014/main" val="4026384928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201870444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1635753055"/>
                    </a:ext>
                  </a:extLst>
                </a:gridCol>
              </a:tblGrid>
              <a:tr h="83497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kern="0" spc="0" dirty="0">
                          <a:effectLst/>
                        </a:rPr>
                        <a:t>1</a:t>
                      </a: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kern="0" spc="0" dirty="0">
                          <a:effectLst/>
                        </a:rPr>
                        <a:t>2</a:t>
                      </a: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kern="0" spc="0" dirty="0">
                          <a:effectLst/>
                        </a:rPr>
                        <a:t>3</a:t>
                      </a: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44579944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00183CF9-F35D-4E73-A434-109FAF695C98}"/>
              </a:ext>
            </a:extLst>
          </p:cNvPr>
          <p:cNvSpPr/>
          <p:nvPr/>
        </p:nvSpPr>
        <p:spPr>
          <a:xfrm>
            <a:off x="2183112" y="5225431"/>
            <a:ext cx="381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a</a:t>
            </a:r>
            <a:endParaRPr lang="ko-KR" altLang="en-US" sz="2800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6D93DDA-5720-48FA-AF13-83FF2CB6A6B4}"/>
              </a:ext>
            </a:extLst>
          </p:cNvPr>
          <p:cNvSpPr/>
          <p:nvPr/>
        </p:nvSpPr>
        <p:spPr>
          <a:xfrm>
            <a:off x="2791238" y="5225431"/>
            <a:ext cx="978408" cy="484632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참조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350DEA-BE4E-4F97-AF15-01A79DDE373D}"/>
              </a:ext>
            </a:extLst>
          </p:cNvPr>
          <p:cNvSpPr/>
          <p:nvPr/>
        </p:nvSpPr>
        <p:spPr>
          <a:xfrm>
            <a:off x="2026707" y="4906556"/>
            <a:ext cx="5437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변수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098B8B-7B90-47CE-B08A-EDC3CAF81AAB}"/>
              </a:ext>
            </a:extLst>
          </p:cNvPr>
          <p:cNvSpPr/>
          <p:nvPr/>
        </p:nvSpPr>
        <p:spPr>
          <a:xfrm>
            <a:off x="3972439" y="4752667"/>
            <a:ext cx="11521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/>
              <a:t>리스트 객체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00692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9F48DF3-BBCD-4CA8-83D7-FE70ACFC2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 참조 값을 복사하면</a:t>
            </a:r>
            <a:r>
              <a:rPr lang="en-US" altLang="ko-KR" dirty="0"/>
              <a:t>? </a:t>
            </a:r>
          </a:p>
          <a:p>
            <a:pPr marL="109728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복사된 값도 원래의 같은 객체를 참조하게 됨 </a:t>
            </a:r>
            <a:endParaRPr lang="en-US" altLang="ko-KR" dirty="0"/>
          </a:p>
          <a:p>
            <a:pPr marL="109728" indent="0">
              <a:buNone/>
            </a:pPr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AD5EBD1-6525-4F77-9421-94052EC0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 값 복사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0B070-F141-4714-8574-BEE51B27BF38}"/>
              </a:ext>
            </a:extLst>
          </p:cNvPr>
          <p:cNvSpPr txBox="1"/>
          <p:nvPr/>
        </p:nvSpPr>
        <p:spPr>
          <a:xfrm>
            <a:off x="827584" y="2906404"/>
            <a:ext cx="7373422" cy="707886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= [1, 2, 3]</a:t>
            </a:r>
          </a:p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b = a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A05BE90-E217-49AD-B71E-A363FA30B27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23928" y="4751898"/>
          <a:ext cx="2635494" cy="83497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78498">
                  <a:extLst>
                    <a:ext uri="{9D8B030D-6E8A-4147-A177-3AD203B41FA5}">
                      <a16:colId xmlns:a16="http://schemas.microsoft.com/office/drawing/2014/main" val="4026384928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201870444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1635753055"/>
                    </a:ext>
                  </a:extLst>
                </a:gridCol>
              </a:tblGrid>
              <a:tr h="83497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kern="0" spc="0" dirty="0">
                          <a:effectLst/>
                        </a:rPr>
                        <a:t>1</a:t>
                      </a: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kern="0" spc="0" dirty="0">
                          <a:effectLst/>
                        </a:rPr>
                        <a:t>2</a:t>
                      </a: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kern="0" spc="0" dirty="0">
                          <a:effectLst/>
                        </a:rPr>
                        <a:t>3</a:t>
                      </a: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44579944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78F93934-D24E-4B1E-A7E7-39B6BD3DE595}"/>
              </a:ext>
            </a:extLst>
          </p:cNvPr>
          <p:cNvSpPr/>
          <p:nvPr/>
        </p:nvSpPr>
        <p:spPr>
          <a:xfrm>
            <a:off x="1950297" y="4393879"/>
            <a:ext cx="381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a</a:t>
            </a:r>
            <a:endParaRPr lang="ko-KR" altLang="en-US" sz="2800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6736147-B91B-409E-9F2B-B73633A86ABD}"/>
              </a:ext>
            </a:extLst>
          </p:cNvPr>
          <p:cNvSpPr/>
          <p:nvPr/>
        </p:nvSpPr>
        <p:spPr>
          <a:xfrm rot="759530">
            <a:off x="2415199" y="4698565"/>
            <a:ext cx="1402167" cy="321083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참조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EC4A70-8DC8-4894-B143-B28EBCF45FA1}"/>
              </a:ext>
            </a:extLst>
          </p:cNvPr>
          <p:cNvSpPr/>
          <p:nvPr/>
        </p:nvSpPr>
        <p:spPr>
          <a:xfrm>
            <a:off x="3900431" y="4415361"/>
            <a:ext cx="11521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/>
              <a:t>리스트 객체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834874-9EEC-4A96-B049-3B1E3F0A8737}"/>
              </a:ext>
            </a:extLst>
          </p:cNvPr>
          <p:cNvSpPr/>
          <p:nvPr/>
        </p:nvSpPr>
        <p:spPr>
          <a:xfrm>
            <a:off x="1961728" y="5459594"/>
            <a:ext cx="4106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/>
              <a:t>b</a:t>
            </a:r>
            <a:endParaRPr lang="ko-KR" altLang="en-US" sz="2800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D5F343B-3FD6-4810-91B2-77D381506F01}"/>
              </a:ext>
            </a:extLst>
          </p:cNvPr>
          <p:cNvSpPr/>
          <p:nvPr/>
        </p:nvSpPr>
        <p:spPr>
          <a:xfrm rot="20621649">
            <a:off x="2425485" y="5316740"/>
            <a:ext cx="1402167" cy="321083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참조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184973-B97B-4E30-A5B7-2EAFDB8C0B2C}"/>
              </a:ext>
            </a:extLst>
          </p:cNvPr>
          <p:cNvSpPr/>
          <p:nvPr/>
        </p:nvSpPr>
        <p:spPr>
          <a:xfrm>
            <a:off x="1829811" y="4255744"/>
            <a:ext cx="5437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변수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95F1E7-D2A8-41F6-B404-3EA9D345E3B3}"/>
              </a:ext>
            </a:extLst>
          </p:cNvPr>
          <p:cNvSpPr/>
          <p:nvPr/>
        </p:nvSpPr>
        <p:spPr>
          <a:xfrm>
            <a:off x="1869345" y="5159026"/>
            <a:ext cx="5437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변수</a:t>
            </a:r>
            <a:endParaRPr lang="ko-KR" altLang="en-US" dirty="0"/>
          </a:p>
        </p:txBody>
      </p:sp>
      <p:sp>
        <p:nvSpPr>
          <p:cNvPr id="14" name="모서리가 둥근 사각형 설명선 5">
            <a:extLst>
              <a:ext uri="{FF2B5EF4-FFF2-40B4-BE49-F238E27FC236}">
                <a16:creationId xmlns:a16="http://schemas.microsoft.com/office/drawing/2014/main" id="{A723EB96-AC15-43A6-9822-16138B20C664}"/>
              </a:ext>
            </a:extLst>
          </p:cNvPr>
          <p:cNvSpPr/>
          <p:nvPr/>
        </p:nvSpPr>
        <p:spPr>
          <a:xfrm>
            <a:off x="6368404" y="3280848"/>
            <a:ext cx="2561293" cy="726317"/>
          </a:xfrm>
          <a:prstGeom prst="wedgeRoundRectCallout">
            <a:avLst>
              <a:gd name="adj1" fmla="val -59255"/>
              <a:gd name="adj2" fmla="val -27991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여기서는 변수 </a:t>
            </a:r>
            <a:r>
              <a:rPr lang="en-US" altLang="ko-KR" sz="1600" dirty="0"/>
              <a:t>a </a:t>
            </a:r>
            <a:r>
              <a:rPr lang="ko-KR" altLang="en-US" sz="1600" dirty="0"/>
              <a:t>값을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 변수 </a:t>
            </a:r>
            <a:r>
              <a:rPr lang="en-US" altLang="ko-KR" sz="1600" dirty="0"/>
              <a:t>b</a:t>
            </a:r>
            <a:r>
              <a:rPr lang="ko-KR" altLang="en-US" sz="1600" dirty="0"/>
              <a:t>에 대입했지요</a:t>
            </a:r>
            <a:endParaRPr lang="en-US" altLang="ko-KR" sz="1600" dirty="0"/>
          </a:p>
        </p:txBody>
      </p:sp>
      <p:sp>
        <p:nvSpPr>
          <p:cNvPr id="15" name="모서리가 둥근 사각형 설명선 5">
            <a:extLst>
              <a:ext uri="{FF2B5EF4-FFF2-40B4-BE49-F238E27FC236}">
                <a16:creationId xmlns:a16="http://schemas.microsoft.com/office/drawing/2014/main" id="{67175D6D-F195-47F6-98E9-D06857FF88D4}"/>
              </a:ext>
            </a:extLst>
          </p:cNvPr>
          <p:cNvSpPr/>
          <p:nvPr/>
        </p:nvSpPr>
        <p:spPr>
          <a:xfrm>
            <a:off x="6228184" y="5947777"/>
            <a:ext cx="2561293" cy="847208"/>
          </a:xfrm>
          <a:prstGeom prst="wedgeRoundRectCallout">
            <a:avLst>
              <a:gd name="adj1" fmla="val -33967"/>
              <a:gd name="adj2" fmla="val -71463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/>
              <a:t>a</a:t>
            </a:r>
            <a:r>
              <a:rPr lang="ko-KR" altLang="en-US" sz="1600" dirty="0"/>
              <a:t>와 </a:t>
            </a:r>
            <a:r>
              <a:rPr lang="en-US" altLang="ko-KR" sz="1600" dirty="0"/>
              <a:t>b</a:t>
            </a:r>
            <a:r>
              <a:rPr lang="ko-KR" altLang="en-US" sz="1600" dirty="0"/>
              <a:t>가 같은 리스트를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참조하게 된 것</a:t>
            </a:r>
            <a:r>
              <a:rPr lang="en-US" altLang="ko-KR" sz="1600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99453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56D2C90-476D-4633-84D4-D74A17B11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 </a:t>
            </a:r>
            <a:r>
              <a:rPr lang="en-US" altLang="ko-KR" dirty="0"/>
              <a:t>10</a:t>
            </a:r>
            <a:r>
              <a:rPr lang="ko-KR" altLang="en-US" dirty="0"/>
              <a:t>명은 그렇게 했다고 칩시다</a:t>
            </a:r>
            <a:r>
              <a:rPr lang="en-US" altLang="ko-KR" dirty="0"/>
              <a:t>.</a:t>
            </a:r>
          </a:p>
          <a:p>
            <a:pPr marL="109728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그런데 만약 </a:t>
            </a:r>
            <a:r>
              <a:rPr lang="en-US" altLang="ko-KR" dirty="0"/>
              <a:t>1000</a:t>
            </a:r>
            <a:r>
              <a:rPr lang="ko-KR" altLang="en-US" dirty="0"/>
              <a:t>명의 성적 평균을 낸다면</a:t>
            </a:r>
            <a:r>
              <a:rPr lang="en-US" altLang="ko-KR" dirty="0"/>
              <a:t>?</a:t>
            </a:r>
          </a:p>
          <a:p>
            <a:pPr marL="109728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변수를 </a:t>
            </a:r>
            <a:r>
              <a:rPr lang="en-US" altLang="ko-KR" dirty="0"/>
              <a:t>1000</a:t>
            </a:r>
            <a:r>
              <a:rPr lang="ko-KR" altLang="en-US" dirty="0"/>
              <a:t>개 새로 만들어야 할까요</a:t>
            </a:r>
            <a:r>
              <a:rPr lang="en-US" altLang="ko-KR" dirty="0"/>
              <a:t>?</a:t>
            </a:r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r>
              <a:rPr lang="en-US" altLang="ko-KR" dirty="0"/>
              <a:t>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이럴 때 사용하는 것이 바로 리스트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1558DC6-5A2D-4B20-A066-0A701C16F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리스트의 필요성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81EF03-AE8C-4CB1-A932-ED7820E9678E}"/>
              </a:ext>
            </a:extLst>
          </p:cNvPr>
          <p:cNvSpPr/>
          <p:nvPr/>
        </p:nvSpPr>
        <p:spPr>
          <a:xfrm>
            <a:off x="1331640" y="3789040"/>
            <a:ext cx="432048" cy="43204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A7CB0B-8B61-4621-8241-2603DD6AD26E}"/>
              </a:ext>
            </a:extLst>
          </p:cNvPr>
          <p:cNvSpPr/>
          <p:nvPr/>
        </p:nvSpPr>
        <p:spPr>
          <a:xfrm>
            <a:off x="1907704" y="3789040"/>
            <a:ext cx="432048" cy="43204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3B2628-AF51-40C7-850C-0E2E4FCAFC58}"/>
              </a:ext>
            </a:extLst>
          </p:cNvPr>
          <p:cNvSpPr/>
          <p:nvPr/>
        </p:nvSpPr>
        <p:spPr>
          <a:xfrm>
            <a:off x="2483768" y="3789040"/>
            <a:ext cx="432048" cy="43204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33CC7F-7566-428E-AA34-057D992FFB58}"/>
              </a:ext>
            </a:extLst>
          </p:cNvPr>
          <p:cNvSpPr/>
          <p:nvPr/>
        </p:nvSpPr>
        <p:spPr>
          <a:xfrm>
            <a:off x="4777993" y="3885455"/>
            <a:ext cx="1170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1000 </a:t>
            </a:r>
            <a:r>
              <a:rPr lang="ko-KR" altLang="en-US" dirty="0"/>
              <a:t>개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4EE2C0-4D7C-4B66-A9C0-563BC415E606}"/>
              </a:ext>
            </a:extLst>
          </p:cNvPr>
          <p:cNvSpPr/>
          <p:nvPr/>
        </p:nvSpPr>
        <p:spPr>
          <a:xfrm>
            <a:off x="3113155" y="382039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……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55D65E-89EF-49C4-B3C6-616789077D11}"/>
              </a:ext>
            </a:extLst>
          </p:cNvPr>
          <p:cNvSpPr/>
          <p:nvPr/>
        </p:nvSpPr>
        <p:spPr>
          <a:xfrm>
            <a:off x="3956826" y="3789040"/>
            <a:ext cx="432048" cy="43204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69195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1A80A79-8CB8-4FB8-8F69-909280B93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579296" cy="4525963"/>
          </a:xfrm>
        </p:spPr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a, b</a:t>
            </a:r>
            <a:r>
              <a:rPr lang="ko-KR" altLang="en-US" dirty="0"/>
              <a:t>가 이름은 달라도 완전히 같은 객체를 참조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C1B54E-328E-426D-8188-89995C82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얇은 복사 이해하기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74BCA9-764A-4505-9F3E-98DAA7190113}"/>
              </a:ext>
            </a:extLst>
          </p:cNvPr>
          <p:cNvSpPr txBox="1"/>
          <p:nvPr/>
        </p:nvSpPr>
        <p:spPr>
          <a:xfrm>
            <a:off x="885289" y="2644369"/>
            <a:ext cx="7373422" cy="2862322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= [1, 2, 3]</a:t>
            </a:r>
          </a:p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b = a</a:t>
            </a:r>
          </a:p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b</a:t>
            </a:r>
          </a:p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[1, 2, 3]</a:t>
            </a:r>
          </a:p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b[0] = 100</a:t>
            </a:r>
          </a:p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[100, 2, 3]</a:t>
            </a:r>
          </a:p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b</a:t>
            </a:r>
          </a:p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[100, 2, 3]</a:t>
            </a:r>
          </a:p>
        </p:txBody>
      </p:sp>
      <p:sp>
        <p:nvSpPr>
          <p:cNvPr id="5" name="모서리가 둥근 사각형 설명선 5">
            <a:extLst>
              <a:ext uri="{FF2B5EF4-FFF2-40B4-BE49-F238E27FC236}">
                <a16:creationId xmlns:a16="http://schemas.microsoft.com/office/drawing/2014/main" id="{EE9E23E0-BCA5-4B11-8B51-A2F1BFA4DBBE}"/>
              </a:ext>
            </a:extLst>
          </p:cNvPr>
          <p:cNvSpPr/>
          <p:nvPr/>
        </p:nvSpPr>
        <p:spPr>
          <a:xfrm>
            <a:off x="3779912" y="4323830"/>
            <a:ext cx="4334783" cy="1368152"/>
          </a:xfrm>
          <a:prstGeom prst="wedgeRoundRectCallout">
            <a:avLst>
              <a:gd name="adj1" fmla="val -58962"/>
              <a:gd name="adj2" fmla="val -23350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b[0]</a:t>
            </a:r>
            <a:r>
              <a:rPr lang="ko-KR" altLang="en-US" dirty="0"/>
              <a:t>의 값을 수정했는데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리스트 </a:t>
            </a:r>
            <a:r>
              <a:rPr lang="en-US" altLang="ko-KR" dirty="0"/>
              <a:t>a </a:t>
            </a:r>
            <a:r>
              <a:rPr lang="ko-KR" altLang="en-US" dirty="0"/>
              <a:t>도 같이 수정됐지요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사실 같은 객체를 참조하고 있으니</a:t>
            </a:r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064357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5C89A73-CA70-41D9-A207-3B82C8946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 깊은 복사</a:t>
            </a:r>
            <a:endParaRPr lang="en-US" altLang="ko-KR" dirty="0"/>
          </a:p>
          <a:p>
            <a:pPr lvl="1"/>
            <a:r>
              <a:rPr lang="ko-KR" altLang="en-US" dirty="0"/>
              <a:t>리스트를 복사해서 또 다른 리스트를 만든다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72EB57F-E4FA-4E56-B038-9FD755BA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복사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FB5BC2-20E5-458F-8D4B-16BB04293BA3}"/>
              </a:ext>
            </a:extLst>
          </p:cNvPr>
          <p:cNvSpPr txBox="1"/>
          <p:nvPr/>
        </p:nvSpPr>
        <p:spPr>
          <a:xfrm>
            <a:off x="885289" y="2620496"/>
            <a:ext cx="7373422" cy="707886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= [1, 2, 3]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b = 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a.copy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66F1854-1ED5-410F-AFFF-5D70BEFFC7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67076" y="3830250"/>
          <a:ext cx="2088231" cy="61888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96077">
                  <a:extLst>
                    <a:ext uri="{9D8B030D-6E8A-4147-A177-3AD203B41FA5}">
                      <a16:colId xmlns:a16="http://schemas.microsoft.com/office/drawing/2014/main" val="4026384928"/>
                    </a:ext>
                  </a:extLst>
                </a:gridCol>
                <a:gridCol w="696077">
                  <a:extLst>
                    <a:ext uri="{9D8B030D-6E8A-4147-A177-3AD203B41FA5}">
                      <a16:colId xmlns:a16="http://schemas.microsoft.com/office/drawing/2014/main" val="2201870444"/>
                    </a:ext>
                  </a:extLst>
                </a:gridCol>
                <a:gridCol w="696077">
                  <a:extLst>
                    <a:ext uri="{9D8B030D-6E8A-4147-A177-3AD203B41FA5}">
                      <a16:colId xmlns:a16="http://schemas.microsoft.com/office/drawing/2014/main" val="1635753055"/>
                    </a:ext>
                  </a:extLst>
                </a:gridCol>
              </a:tblGrid>
              <a:tr h="61888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kern="0" spc="0" dirty="0">
                          <a:effectLst/>
                        </a:rPr>
                        <a:t>1</a:t>
                      </a: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kern="0" spc="0" dirty="0">
                          <a:effectLst/>
                        </a:rPr>
                        <a:t>2</a:t>
                      </a: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kern="0" spc="0" dirty="0">
                          <a:effectLst/>
                        </a:rPr>
                        <a:t>3</a:t>
                      </a: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44579944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93965FB3-F0F4-4342-93FE-7594E169A871}"/>
              </a:ext>
            </a:extLst>
          </p:cNvPr>
          <p:cNvSpPr/>
          <p:nvPr/>
        </p:nvSpPr>
        <p:spPr>
          <a:xfrm>
            <a:off x="2080918" y="3878081"/>
            <a:ext cx="381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a</a:t>
            </a:r>
            <a:endParaRPr lang="ko-KR" altLang="en-US" sz="2800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FC53687-6A09-4BB1-A819-7C6719673830}"/>
              </a:ext>
            </a:extLst>
          </p:cNvPr>
          <p:cNvSpPr/>
          <p:nvPr/>
        </p:nvSpPr>
        <p:spPr>
          <a:xfrm>
            <a:off x="2597984" y="3979150"/>
            <a:ext cx="1402167" cy="321083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참조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05358F-AB47-4A93-AA0B-E4B1AC0F9338}"/>
              </a:ext>
            </a:extLst>
          </p:cNvPr>
          <p:cNvSpPr/>
          <p:nvPr/>
        </p:nvSpPr>
        <p:spPr>
          <a:xfrm>
            <a:off x="4243578" y="3493713"/>
            <a:ext cx="11521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리스트 객체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FE87DF-B809-455B-92DE-2462EA8E7D80}"/>
              </a:ext>
            </a:extLst>
          </p:cNvPr>
          <p:cNvSpPr/>
          <p:nvPr/>
        </p:nvSpPr>
        <p:spPr>
          <a:xfrm>
            <a:off x="2130259" y="5925439"/>
            <a:ext cx="4106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/>
              <a:t>b</a:t>
            </a:r>
            <a:endParaRPr lang="ko-KR" altLang="en-US" sz="2800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42FBEDD-4DE3-4BF2-B5D8-73476337379A}"/>
              </a:ext>
            </a:extLst>
          </p:cNvPr>
          <p:cNvSpPr/>
          <p:nvPr/>
        </p:nvSpPr>
        <p:spPr>
          <a:xfrm>
            <a:off x="2614876" y="6026507"/>
            <a:ext cx="1402167" cy="321083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참조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17CF51-7699-49BB-85A9-6AA750DFF8F4}"/>
              </a:ext>
            </a:extLst>
          </p:cNvPr>
          <p:cNvSpPr/>
          <p:nvPr/>
        </p:nvSpPr>
        <p:spPr>
          <a:xfrm>
            <a:off x="1999967" y="3662477"/>
            <a:ext cx="5437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변수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A3CB39-879D-45B5-8DE6-1692BE141473}"/>
              </a:ext>
            </a:extLst>
          </p:cNvPr>
          <p:cNvSpPr/>
          <p:nvPr/>
        </p:nvSpPr>
        <p:spPr>
          <a:xfrm>
            <a:off x="2062857" y="5632006"/>
            <a:ext cx="5437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변수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281D3B9C-962D-440B-A066-1AFDBDC914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83968" y="5930481"/>
          <a:ext cx="2088231" cy="61888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96077">
                  <a:extLst>
                    <a:ext uri="{9D8B030D-6E8A-4147-A177-3AD203B41FA5}">
                      <a16:colId xmlns:a16="http://schemas.microsoft.com/office/drawing/2014/main" val="4026384928"/>
                    </a:ext>
                  </a:extLst>
                </a:gridCol>
                <a:gridCol w="696077">
                  <a:extLst>
                    <a:ext uri="{9D8B030D-6E8A-4147-A177-3AD203B41FA5}">
                      <a16:colId xmlns:a16="http://schemas.microsoft.com/office/drawing/2014/main" val="2201870444"/>
                    </a:ext>
                  </a:extLst>
                </a:gridCol>
                <a:gridCol w="696077">
                  <a:extLst>
                    <a:ext uri="{9D8B030D-6E8A-4147-A177-3AD203B41FA5}">
                      <a16:colId xmlns:a16="http://schemas.microsoft.com/office/drawing/2014/main" val="1635753055"/>
                    </a:ext>
                  </a:extLst>
                </a:gridCol>
              </a:tblGrid>
              <a:tr h="61888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kern="0" spc="0" dirty="0">
                          <a:effectLst/>
                        </a:rPr>
                        <a:t>1</a:t>
                      </a: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kern="0" spc="0" dirty="0">
                          <a:effectLst/>
                        </a:rPr>
                        <a:t>2</a:t>
                      </a: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kern="0" spc="0" dirty="0">
                          <a:effectLst/>
                        </a:rPr>
                        <a:t>3</a:t>
                      </a: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44579944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49A75-E9D3-433D-868C-696600929370}"/>
              </a:ext>
            </a:extLst>
          </p:cNvPr>
          <p:cNvSpPr/>
          <p:nvPr/>
        </p:nvSpPr>
        <p:spPr>
          <a:xfrm>
            <a:off x="4344983" y="5612509"/>
            <a:ext cx="24592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리스트 객체 </a:t>
            </a:r>
            <a:r>
              <a:rPr lang="en-US" altLang="ko-KR" sz="1400" dirty="0"/>
              <a:t>(</a:t>
            </a:r>
            <a:r>
              <a:rPr lang="ko-KR" altLang="en-US" sz="1400" dirty="0"/>
              <a:t>또 다른 리스트</a:t>
            </a:r>
            <a:r>
              <a:rPr lang="en-US" altLang="ko-KR" sz="1400" dirty="0"/>
              <a:t>)</a:t>
            </a:r>
            <a:endParaRPr lang="ko-KR" altLang="en-US" dirty="0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1EDA3AAF-1D93-444F-BC58-04D24825ADC2}"/>
              </a:ext>
            </a:extLst>
          </p:cNvPr>
          <p:cNvSpPr/>
          <p:nvPr/>
        </p:nvSpPr>
        <p:spPr>
          <a:xfrm>
            <a:off x="3905081" y="4844390"/>
            <a:ext cx="484632" cy="618884"/>
          </a:xfrm>
          <a:prstGeom prst="down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3F3D67-6FFA-48AE-A70F-F07704B0536C}"/>
              </a:ext>
            </a:extLst>
          </p:cNvPr>
          <p:cNvSpPr/>
          <p:nvPr/>
        </p:nvSpPr>
        <p:spPr>
          <a:xfrm>
            <a:off x="2707317" y="4927517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a.copy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B99396-4FA8-4020-8F00-A4B2E9E4BEC3}"/>
              </a:ext>
            </a:extLst>
          </p:cNvPr>
          <p:cNvSpPr/>
          <p:nvPr/>
        </p:nvSpPr>
        <p:spPr>
          <a:xfrm>
            <a:off x="4503963" y="4890939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list(a)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8406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EB3C1D7-9199-4BE4-A3AA-CEC2467FD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a, b</a:t>
            </a:r>
            <a:r>
              <a:rPr lang="ko-KR" altLang="en-US" dirty="0"/>
              <a:t>가 이름도 다르고 완전히 다른 객체를</a:t>
            </a:r>
            <a:endParaRPr lang="en-US" altLang="ko-KR" dirty="0"/>
          </a:p>
          <a:p>
            <a:pPr marL="109728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 각각 참조  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37DFE75-1309-4D7C-BBBF-F5CD5A25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깊은 복사 이해하기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C4ABAE-CC26-44B9-91F3-F1FFB08FB84A}"/>
              </a:ext>
            </a:extLst>
          </p:cNvPr>
          <p:cNvSpPr txBox="1"/>
          <p:nvPr/>
        </p:nvSpPr>
        <p:spPr>
          <a:xfrm>
            <a:off x="885289" y="2998058"/>
            <a:ext cx="7373422" cy="2862322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= [1, 2, 3]</a:t>
            </a:r>
          </a:p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b = a.copy()</a:t>
            </a:r>
          </a:p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b</a:t>
            </a:r>
          </a:p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[1, 2, 3]</a:t>
            </a:r>
          </a:p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b[0] = 100</a:t>
            </a:r>
          </a:p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b</a:t>
            </a:r>
          </a:p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[100, 2, 3]</a:t>
            </a:r>
          </a:p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[1, 2, 3]</a:t>
            </a:r>
          </a:p>
        </p:txBody>
      </p:sp>
      <p:sp>
        <p:nvSpPr>
          <p:cNvPr id="5" name="모서리가 둥근 사각형 설명선 5">
            <a:extLst>
              <a:ext uri="{FF2B5EF4-FFF2-40B4-BE49-F238E27FC236}">
                <a16:creationId xmlns:a16="http://schemas.microsoft.com/office/drawing/2014/main" id="{780599F9-27FF-4555-8A7C-A6E9E54CA525}"/>
              </a:ext>
            </a:extLst>
          </p:cNvPr>
          <p:cNvSpPr/>
          <p:nvPr/>
        </p:nvSpPr>
        <p:spPr>
          <a:xfrm>
            <a:off x="3784317" y="4822615"/>
            <a:ext cx="5116527" cy="1368152"/>
          </a:xfrm>
          <a:prstGeom prst="wedgeRoundRectCallout">
            <a:avLst>
              <a:gd name="adj1" fmla="val -57766"/>
              <a:gd name="adj2" fmla="val -17780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리스트 </a:t>
            </a:r>
            <a:r>
              <a:rPr lang="en-US" altLang="ko-KR" dirty="0"/>
              <a:t>b</a:t>
            </a:r>
            <a:r>
              <a:rPr lang="ko-KR" altLang="en-US" dirty="0"/>
              <a:t>는 완전히 새로운 리스트</a:t>
            </a:r>
            <a:r>
              <a:rPr lang="en-US" altLang="ko-KR" dirty="0"/>
              <a:t>(</a:t>
            </a:r>
            <a:r>
              <a:rPr lang="ko-KR" altLang="en-US" dirty="0"/>
              <a:t>값은 같지만</a:t>
            </a:r>
            <a:r>
              <a:rPr lang="en-US" altLang="ko-KR" dirty="0"/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dirty="0"/>
              <a:t>b[0] </a:t>
            </a:r>
            <a:r>
              <a:rPr lang="ko-KR" altLang="en-US" dirty="0"/>
              <a:t>값을 수정해도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리스트 </a:t>
            </a:r>
            <a:r>
              <a:rPr lang="en-US" altLang="ko-KR" dirty="0"/>
              <a:t>a </a:t>
            </a:r>
            <a:r>
              <a:rPr lang="ko-KR" altLang="en-US" dirty="0"/>
              <a:t>와는 아무 관련이 없다</a:t>
            </a:r>
            <a:r>
              <a:rPr lang="en-US" altLang="ko-KR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40806483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0778DCF-CB87-46A4-BB45-54F61B3EA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같이 크기 </a:t>
            </a:r>
            <a:r>
              <a:rPr lang="en-US" altLang="ko-KR" dirty="0"/>
              <a:t>5</a:t>
            </a:r>
            <a:r>
              <a:rPr lang="ko-KR" altLang="en-US" dirty="0"/>
              <a:t>인 리스트에 처음 요소부터 순서대로 </a:t>
            </a:r>
            <a:r>
              <a:rPr lang="en-US" altLang="ko-KR" dirty="0"/>
              <a:t>0, 1, 2, 3, 4</a:t>
            </a:r>
            <a:r>
              <a:rPr lang="ko-KR" altLang="en-US" dirty="0"/>
              <a:t>를 하나씩 추가하고</a:t>
            </a:r>
            <a:r>
              <a:rPr lang="en-US" altLang="ko-KR" dirty="0"/>
              <a:t>, </a:t>
            </a:r>
            <a:r>
              <a:rPr lang="ko-KR" altLang="en-US" dirty="0"/>
              <a:t>다음과 같이 출력하는 프로그램을 작성하세요</a:t>
            </a:r>
            <a:r>
              <a:rPr lang="en-US" altLang="ko-KR" dirty="0"/>
              <a:t>. (for</a:t>
            </a:r>
            <a:r>
              <a:rPr lang="ko-KR" altLang="en-US" dirty="0"/>
              <a:t>문 사용</a:t>
            </a:r>
            <a:r>
              <a:rPr lang="en-US" altLang="ko-KR" dirty="0"/>
              <a:t>)</a:t>
            </a:r>
          </a:p>
          <a:p>
            <a:pPr marL="109728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D3CF3FE-2CA7-4B66-8F6E-EC6C8705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3D2246-9B90-4DAF-84CC-ABB3BBF685B4}"/>
              </a:ext>
            </a:extLst>
          </p:cNvPr>
          <p:cNvSpPr txBox="1"/>
          <p:nvPr/>
        </p:nvSpPr>
        <p:spPr>
          <a:xfrm>
            <a:off x="967380" y="3875475"/>
            <a:ext cx="7209240" cy="163121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Consolas" panose="020B0609020204030204" pitchFamily="49" charset="0"/>
              </a:rPr>
              <a:t>list[0] = 0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list[1] = 1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list[2] = 2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list[3] = 3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list[4] = 4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7380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5A5937C-40F7-401E-A670-DBC676914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CC116CF-4439-4858-BC07-B51E4D8A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C2258-7A13-41AA-96FF-EAE646751A56}"/>
              </a:ext>
            </a:extLst>
          </p:cNvPr>
          <p:cNvSpPr txBox="1"/>
          <p:nvPr/>
        </p:nvSpPr>
        <p:spPr>
          <a:xfrm>
            <a:off x="967380" y="2348880"/>
            <a:ext cx="7209240" cy="203132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[]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"list[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%d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%d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% (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F829F8-400D-49C1-AC8D-9D84A45845AD}"/>
              </a:ext>
            </a:extLst>
          </p:cNvPr>
          <p:cNvSpPr/>
          <p:nvPr/>
        </p:nvSpPr>
        <p:spPr>
          <a:xfrm>
            <a:off x="1509563" y="3212976"/>
            <a:ext cx="1852761" cy="33984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07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0778DCF-CB87-46A4-BB45-54F61B3EA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이전 문제를 바꾸어</a:t>
            </a:r>
            <a:r>
              <a:rPr lang="en-US" altLang="ko-KR" dirty="0"/>
              <a:t>, </a:t>
            </a:r>
            <a:r>
              <a:rPr lang="ko-KR" altLang="en-US" dirty="0"/>
              <a:t>처음부터 순서대로 </a:t>
            </a:r>
            <a:r>
              <a:rPr lang="en-US" altLang="ko-KR" dirty="0"/>
              <a:t>5, 4, 3, 2, 1</a:t>
            </a:r>
            <a:r>
              <a:rPr lang="ko-KR" altLang="en-US" dirty="0"/>
              <a:t>을 추가하고 출력하는 프로그램을 작성하세요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D3CF3FE-2CA7-4B66-8F6E-EC6C8705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3D2246-9B90-4DAF-84CC-ABB3BBF685B4}"/>
              </a:ext>
            </a:extLst>
          </p:cNvPr>
          <p:cNvSpPr txBox="1"/>
          <p:nvPr/>
        </p:nvSpPr>
        <p:spPr>
          <a:xfrm>
            <a:off x="967380" y="3875475"/>
            <a:ext cx="7209240" cy="163121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Consolas" panose="020B0609020204030204" pitchFamily="49" charset="0"/>
              </a:rPr>
              <a:t>list[0] = 5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list[1] = 4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list[2] = 3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list[3] = 2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list[4] = 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0843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5A5937C-40F7-401E-A670-DBC676914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CC116CF-4439-4858-BC07-B51E4D8A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C2258-7A13-41AA-96FF-EAE646751A56}"/>
              </a:ext>
            </a:extLst>
          </p:cNvPr>
          <p:cNvSpPr txBox="1"/>
          <p:nvPr/>
        </p:nvSpPr>
        <p:spPr>
          <a:xfrm>
            <a:off x="967380" y="2348880"/>
            <a:ext cx="7209240" cy="203132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[]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"list[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%d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%d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% (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F829F8-400D-49C1-AC8D-9D84A45845AD}"/>
              </a:ext>
            </a:extLst>
          </p:cNvPr>
          <p:cNvSpPr/>
          <p:nvPr/>
        </p:nvSpPr>
        <p:spPr>
          <a:xfrm>
            <a:off x="827584" y="2211785"/>
            <a:ext cx="7560840" cy="229733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17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0778DCF-CB87-46A4-BB45-54F61B3EA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처음부터 순서대로 </a:t>
            </a:r>
            <a:r>
              <a:rPr lang="en-US" altLang="ko-KR" dirty="0"/>
              <a:t>0.0, 0.1, … 1.0</a:t>
            </a:r>
            <a:r>
              <a:rPr lang="ko-KR" altLang="en-US" dirty="0"/>
              <a:t>을 추가하여 표시하는 프로그램을 작성하세요</a:t>
            </a:r>
            <a:r>
              <a:rPr lang="en-US" altLang="ko-KR" dirty="0"/>
              <a:t>.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D3CF3FE-2CA7-4B66-8F6E-EC6C8705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3D2246-9B90-4DAF-84CC-ABB3BBF685B4}"/>
              </a:ext>
            </a:extLst>
          </p:cNvPr>
          <p:cNvSpPr txBox="1"/>
          <p:nvPr/>
        </p:nvSpPr>
        <p:spPr>
          <a:xfrm>
            <a:off x="967380" y="2996952"/>
            <a:ext cx="7209240" cy="347787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Consolas" panose="020B0609020204030204" pitchFamily="49" charset="0"/>
              </a:rPr>
              <a:t>list[0] = 0.0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list[1] = 0.1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list[2] = 0.2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list[3] = 0.3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list[4] = 0.4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list[5] = 0.5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list[6] = 0.6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list[7] = 0.7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list[8] = 0.8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list[9] = 0.9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list[10] = 1.0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7388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5A5937C-40F7-401E-A670-DBC676914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CC116CF-4439-4858-BC07-B51E4D8A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C2258-7A13-41AA-96FF-EAE646751A56}"/>
              </a:ext>
            </a:extLst>
          </p:cNvPr>
          <p:cNvSpPr txBox="1"/>
          <p:nvPr/>
        </p:nvSpPr>
        <p:spPr>
          <a:xfrm>
            <a:off x="967380" y="2348880"/>
            <a:ext cx="7209240" cy="203132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[]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"list[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%d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%.1f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% (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F829F8-400D-49C1-AC8D-9D84A45845AD}"/>
              </a:ext>
            </a:extLst>
          </p:cNvPr>
          <p:cNvSpPr/>
          <p:nvPr/>
        </p:nvSpPr>
        <p:spPr>
          <a:xfrm>
            <a:off x="791580" y="2082870"/>
            <a:ext cx="7560840" cy="278629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62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28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34144A5-AF25-4149-AC5E-E4A32BA7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리스트</a:t>
            </a:r>
            <a:endParaRPr lang="en-US" altLang="ko-KR" dirty="0"/>
          </a:p>
          <a:p>
            <a:pPr lvl="1"/>
            <a:r>
              <a:rPr lang="ko-KR" altLang="en-US" dirty="0"/>
              <a:t>순서가 지정된 요소</a:t>
            </a:r>
            <a:r>
              <a:rPr lang="en-US" altLang="ko-KR" dirty="0"/>
              <a:t>(item) </a:t>
            </a:r>
            <a:r>
              <a:rPr lang="ko-KR" altLang="en-US" dirty="0"/>
              <a:t>모음을 저장하는 자료구조</a:t>
            </a:r>
            <a:endParaRPr lang="en-US" altLang="ko-KR" dirty="0"/>
          </a:p>
          <a:p>
            <a:pPr lvl="1"/>
            <a:r>
              <a:rPr lang="ko-KR" altLang="en-US" dirty="0"/>
              <a:t>여러 개의 데이터를 한꺼번에 저장하고 처리 할 수 있다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형식</a:t>
            </a:r>
            <a:r>
              <a:rPr lang="en-US" altLang="ko-KR" dirty="0"/>
              <a:t>:</a:t>
            </a:r>
          </a:p>
          <a:p>
            <a:pPr lvl="1"/>
            <a:endParaRPr lang="en-US" altLang="ko-KR" dirty="0"/>
          </a:p>
          <a:p>
            <a:pPr lvl="2"/>
            <a:r>
              <a:rPr lang="ko-KR" altLang="en-US" dirty="0">
                <a:latin typeface="+mn-ea"/>
              </a:rPr>
              <a:t>대괄호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[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로 시작하여 대괄호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]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로 감싸줘서 선언</a:t>
            </a:r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53662D2-C979-42EF-A085-ECF61A6F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8A565AC-EAC9-4778-9221-5560E0ACC66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23728" y="3789040"/>
          <a:ext cx="4896544" cy="50405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89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dirty="0">
                          <a:solidFill>
                            <a:srgbClr val="000000"/>
                          </a:solidFill>
                          <a:latin typeface="+mn-ea"/>
                        </a:rPr>
                        <a:t>리스트 이름 </a:t>
                      </a:r>
                      <a:r>
                        <a:rPr lang="en-US" altLang="ko-KR" sz="2000" kern="0" dirty="0">
                          <a:solidFill>
                            <a:srgbClr val="000000"/>
                          </a:solidFill>
                          <a:latin typeface="+mn-ea"/>
                        </a:rPr>
                        <a:t>= [</a:t>
                      </a:r>
                      <a:r>
                        <a:rPr lang="ko-KR" altLang="en-US" sz="2000" kern="0" dirty="0">
                          <a:solidFill>
                            <a:srgbClr val="000000"/>
                          </a:solidFill>
                          <a:latin typeface="+mn-ea"/>
                        </a:rPr>
                        <a:t>요소</a:t>
                      </a:r>
                      <a:r>
                        <a:rPr lang="en-US" altLang="ko-KR" sz="2000" kern="0" dirty="0">
                          <a:solidFill>
                            <a:srgbClr val="000000"/>
                          </a:solidFill>
                          <a:latin typeface="+mn-ea"/>
                        </a:rPr>
                        <a:t>1, </a:t>
                      </a:r>
                      <a:r>
                        <a:rPr lang="ko-KR" altLang="en-US" sz="2000" kern="0" dirty="0">
                          <a:solidFill>
                            <a:srgbClr val="000000"/>
                          </a:solidFill>
                          <a:latin typeface="+mn-ea"/>
                        </a:rPr>
                        <a:t>요소</a:t>
                      </a:r>
                      <a:r>
                        <a:rPr lang="en-US" altLang="ko-KR" sz="2000" kern="0" dirty="0">
                          <a:solidFill>
                            <a:srgbClr val="000000"/>
                          </a:solidFill>
                          <a:latin typeface="+mn-ea"/>
                        </a:rPr>
                        <a:t>2, ….  </a:t>
                      </a:r>
                      <a:r>
                        <a:rPr lang="ko-KR" altLang="en-US" sz="2000" kern="0" dirty="0">
                          <a:solidFill>
                            <a:srgbClr val="000000"/>
                          </a:solidFill>
                          <a:latin typeface="+mn-ea"/>
                        </a:rPr>
                        <a:t>요소</a:t>
                      </a:r>
                      <a:r>
                        <a:rPr lang="en-US" altLang="ko-KR" sz="2000" kern="0" dirty="0">
                          <a:solidFill>
                            <a:srgbClr val="000000"/>
                          </a:solidFill>
                          <a:latin typeface="+mn-ea"/>
                        </a:rPr>
                        <a:t>n]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72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C70F0FA-EF62-4848-94CA-2ABCBD451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 선언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21CF840-38E9-4389-8D90-A592F84C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3B2F4-8AE2-4BBB-96AA-049E8B1E7D82}"/>
              </a:ext>
            </a:extLst>
          </p:cNvPr>
          <p:cNvSpPr txBox="1"/>
          <p:nvPr/>
        </p:nvSpPr>
        <p:spPr>
          <a:xfrm>
            <a:off x="885289" y="2577667"/>
            <a:ext cx="7373422" cy="1015663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it-IT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score = [100, 80, 95, 90, 70] </a:t>
            </a:r>
          </a:p>
          <a:p>
            <a:r>
              <a:rPr lang="it-IT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score</a:t>
            </a:r>
          </a:p>
          <a:p>
            <a:r>
              <a:rPr lang="it-IT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[100, 80, 95, 90, 70]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80D5F5-B64B-4998-9E90-72D31F995922}"/>
              </a:ext>
            </a:extLst>
          </p:cNvPr>
          <p:cNvSpPr/>
          <p:nvPr/>
        </p:nvSpPr>
        <p:spPr>
          <a:xfrm>
            <a:off x="921242" y="4838269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score</a:t>
            </a:r>
            <a:endParaRPr lang="ko-KR" altLang="en-US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DE2D0F7-D7C5-4DCE-976E-1C6F690501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78661" y="4671717"/>
          <a:ext cx="4392490" cy="83497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78498">
                  <a:extLst>
                    <a:ext uri="{9D8B030D-6E8A-4147-A177-3AD203B41FA5}">
                      <a16:colId xmlns:a16="http://schemas.microsoft.com/office/drawing/2014/main" val="4026384928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201870444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1635753055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580980677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3695734935"/>
                    </a:ext>
                  </a:extLst>
                </a:gridCol>
              </a:tblGrid>
              <a:tr h="83497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effectLst/>
                        </a:rPr>
                        <a:t>100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effectLst/>
                        </a:rPr>
                        <a:t>80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effectLst/>
                        </a:rPr>
                        <a:t>95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effectLst/>
                        </a:rPr>
                        <a:t>90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effectLst/>
                        </a:rPr>
                        <a:t>70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44579944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2CBBA7-205D-47FE-95AC-0C9B6C25853C}"/>
              </a:ext>
            </a:extLst>
          </p:cNvPr>
          <p:cNvSpPr/>
          <p:nvPr/>
        </p:nvSpPr>
        <p:spPr>
          <a:xfrm>
            <a:off x="2729170" y="4348292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[0]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B70BA3-B001-4544-8F6B-FA61B1502AB2}"/>
              </a:ext>
            </a:extLst>
          </p:cNvPr>
          <p:cNvSpPr/>
          <p:nvPr/>
        </p:nvSpPr>
        <p:spPr>
          <a:xfrm>
            <a:off x="3648188" y="4343674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[1]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E20ABC-6EBE-434F-9758-C68D3A651FC2}"/>
              </a:ext>
            </a:extLst>
          </p:cNvPr>
          <p:cNvSpPr/>
          <p:nvPr/>
        </p:nvSpPr>
        <p:spPr>
          <a:xfrm>
            <a:off x="4514397" y="4343673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[2]</a:t>
            </a:r>
            <a:endParaRPr lang="ko-KR" altLang="en-US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967EADE1-06B4-47CD-A58A-98E8E719EA40}"/>
              </a:ext>
            </a:extLst>
          </p:cNvPr>
          <p:cNvSpPr/>
          <p:nvPr/>
        </p:nvSpPr>
        <p:spPr>
          <a:xfrm>
            <a:off x="2070912" y="4826785"/>
            <a:ext cx="562576" cy="484632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A4F0564-0848-421C-9B48-66B62DA3CEE7}"/>
              </a:ext>
            </a:extLst>
          </p:cNvPr>
          <p:cNvSpPr/>
          <p:nvPr/>
        </p:nvSpPr>
        <p:spPr>
          <a:xfrm>
            <a:off x="5397777" y="4343674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[2]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14A04CD-B44D-4243-8C98-0FBE1BF98CE8}"/>
              </a:ext>
            </a:extLst>
          </p:cNvPr>
          <p:cNvSpPr/>
          <p:nvPr/>
        </p:nvSpPr>
        <p:spPr>
          <a:xfrm>
            <a:off x="6275595" y="4343672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[3]</a:t>
            </a:r>
            <a:endParaRPr lang="ko-KR" altLang="en-US" dirty="0"/>
          </a:p>
        </p:txBody>
      </p:sp>
      <p:sp>
        <p:nvSpPr>
          <p:cNvPr id="23" name="모서리가 둥근 사각형 설명선 5">
            <a:extLst>
              <a:ext uri="{FF2B5EF4-FFF2-40B4-BE49-F238E27FC236}">
                <a16:creationId xmlns:a16="http://schemas.microsoft.com/office/drawing/2014/main" id="{FBE684A0-2DF2-410C-89BF-D5A7492ED2E4}"/>
              </a:ext>
            </a:extLst>
          </p:cNvPr>
          <p:cNvSpPr/>
          <p:nvPr/>
        </p:nvSpPr>
        <p:spPr>
          <a:xfrm>
            <a:off x="6228184" y="6021288"/>
            <a:ext cx="2561293" cy="726317"/>
          </a:xfrm>
          <a:prstGeom prst="wedgeRoundRectCallout">
            <a:avLst>
              <a:gd name="adj1" fmla="val -27025"/>
              <a:gd name="adj2" fmla="val -75202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하나하나를 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요소</a:t>
            </a:r>
            <a:r>
              <a:rPr lang="en-US" altLang="ko-KR" sz="1600" dirty="0"/>
              <a:t>(Item) </a:t>
            </a:r>
            <a:r>
              <a:rPr lang="ko-KR" altLang="en-US" sz="1600" dirty="0"/>
              <a:t>라고 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96467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D8EBBA-7E61-4A6A-AB03-8F762DBF2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시퀀스 </a:t>
            </a:r>
            <a:r>
              <a:rPr lang="en-US" altLang="ko-KR" dirty="0"/>
              <a:t>: </a:t>
            </a:r>
            <a:r>
              <a:rPr lang="ko-KR" altLang="en-US" dirty="0"/>
              <a:t>순서를 가지고 연속적으로 구성된 자료형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리스트</a:t>
            </a:r>
            <a:r>
              <a:rPr lang="en-US" altLang="ko-KR" dirty="0"/>
              <a:t>	: [0, 1, 2, 3, 4]</a:t>
            </a:r>
          </a:p>
          <a:p>
            <a:pPr lvl="1"/>
            <a:r>
              <a:rPr lang="ko-KR" altLang="en-US" dirty="0" err="1">
                <a:solidFill>
                  <a:srgbClr val="FF0000"/>
                </a:solidFill>
              </a:rPr>
              <a:t>튜플</a:t>
            </a:r>
            <a:r>
              <a:rPr lang="ko-KR" altLang="en-US" dirty="0"/>
              <a:t>   </a:t>
            </a:r>
            <a:r>
              <a:rPr lang="en-US" altLang="ko-KR" dirty="0"/>
              <a:t>	: (0, 1, 2, 3, 4)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range</a:t>
            </a:r>
            <a:r>
              <a:rPr lang="en-US" altLang="ko-KR" dirty="0"/>
              <a:t> 	: range(5)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문자열</a:t>
            </a:r>
            <a:r>
              <a:rPr lang="ko-KR" altLang="en-US" dirty="0"/>
              <a:t>  </a:t>
            </a:r>
            <a:r>
              <a:rPr lang="en-US" altLang="ko-KR" dirty="0"/>
              <a:t>	: '012345’</a:t>
            </a:r>
          </a:p>
          <a:p>
            <a:pPr lvl="1"/>
            <a:r>
              <a:rPr lang="ko-KR" altLang="en-US" dirty="0"/>
              <a:t>바이트</a:t>
            </a:r>
            <a:endParaRPr lang="en-US" altLang="ko-KR" dirty="0"/>
          </a:p>
          <a:p>
            <a:pPr lvl="1"/>
            <a:r>
              <a:rPr lang="ko-KR" altLang="en-US" dirty="0"/>
              <a:t>바이트배열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1A4629-29BA-4262-82B1-F58F06E4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</a:t>
            </a:r>
            <a:r>
              <a:rPr lang="en-US" altLang="ko-KR" dirty="0"/>
              <a:t>(Sequence)</a:t>
            </a:r>
            <a:r>
              <a:rPr lang="ko-KR" altLang="en-US" dirty="0"/>
              <a:t> 자료형</a:t>
            </a:r>
          </a:p>
        </p:txBody>
      </p:sp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986F8760-5DF8-4DEE-A55C-8999CD383224}"/>
              </a:ext>
            </a:extLst>
          </p:cNvPr>
          <p:cNvSpPr/>
          <p:nvPr/>
        </p:nvSpPr>
        <p:spPr>
          <a:xfrm rot="10800000">
            <a:off x="4788024" y="2780928"/>
            <a:ext cx="576064" cy="2880320"/>
          </a:xfrm>
          <a:prstGeom prst="lef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203BF4-F994-436D-914E-85E99EEFBE0A}"/>
              </a:ext>
            </a:extLst>
          </p:cNvPr>
          <p:cNvSpPr/>
          <p:nvPr/>
        </p:nvSpPr>
        <p:spPr>
          <a:xfrm>
            <a:off x="5868144" y="3789040"/>
            <a:ext cx="24096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ko-KR" altLang="en-US" dirty="0" err="1"/>
              <a:t>파이썬</a:t>
            </a:r>
            <a:r>
              <a:rPr lang="ko-KR" altLang="en-US" dirty="0"/>
              <a:t> 시퀀스 자료형</a:t>
            </a:r>
          </a:p>
        </p:txBody>
      </p:sp>
    </p:spTree>
    <p:extLst>
      <p:ext uri="{BB962C8B-B14F-4D97-AF65-F5344CB8AC3E}">
        <p14:creationId xmlns:p14="http://schemas.microsoft.com/office/powerpoint/2010/main" val="1609066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0BB0E3-E81C-4559-BD11-91358FCB1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공통점</a:t>
            </a:r>
            <a:endParaRPr lang="en-US" altLang="ko-KR" sz="2400" dirty="0"/>
          </a:p>
          <a:p>
            <a:pPr lvl="1"/>
            <a:r>
              <a:rPr lang="ko-KR" altLang="en-US" sz="2000" dirty="0"/>
              <a:t>요소들이 순서를 가지고 있다</a:t>
            </a:r>
            <a:endParaRPr lang="en-US" altLang="ko-KR" sz="2000" dirty="0"/>
          </a:p>
          <a:p>
            <a:pPr lvl="1"/>
            <a:r>
              <a:rPr lang="ko-KR" altLang="en-US" sz="2000" dirty="0"/>
              <a:t>요소들은 요소 번호</a:t>
            </a:r>
            <a:r>
              <a:rPr lang="en-US" altLang="ko-KR" sz="2000" dirty="0"/>
              <a:t>(index)</a:t>
            </a:r>
            <a:r>
              <a:rPr lang="ko-KR" altLang="en-US" sz="2000" dirty="0"/>
              <a:t>를 사용하여 참조할 수 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공통의 연산</a:t>
            </a:r>
            <a:r>
              <a:rPr lang="en-US" altLang="ko-KR" sz="2000" dirty="0"/>
              <a:t>(+, </a:t>
            </a:r>
            <a:r>
              <a:rPr lang="ko-KR" altLang="en-US" sz="2000" dirty="0"/>
              <a:t>*</a:t>
            </a:r>
            <a:r>
              <a:rPr lang="en-US" altLang="ko-KR" sz="2000" dirty="0"/>
              <a:t> </a:t>
            </a:r>
            <a:r>
              <a:rPr lang="ko-KR" altLang="en-US" sz="2000" dirty="0"/>
              <a:t>등</a:t>
            </a:r>
            <a:r>
              <a:rPr lang="en-US" altLang="ko-KR" sz="2000" dirty="0"/>
              <a:t>), </a:t>
            </a:r>
            <a:r>
              <a:rPr lang="ko-KR" altLang="en-US" sz="2000" dirty="0"/>
              <a:t>함수</a:t>
            </a:r>
            <a:r>
              <a:rPr lang="en-US" altLang="ko-KR" sz="2000" dirty="0"/>
              <a:t>( </a:t>
            </a:r>
            <a:r>
              <a:rPr lang="en-US" altLang="ko-KR" sz="2000" dirty="0" err="1"/>
              <a:t>len</a:t>
            </a:r>
            <a:r>
              <a:rPr lang="en-US" altLang="ko-KR" sz="2000" dirty="0"/>
              <a:t>(), max() </a:t>
            </a:r>
            <a:r>
              <a:rPr lang="ko-KR" altLang="en-US" sz="2000" dirty="0"/>
              <a:t>등 </a:t>
            </a:r>
            <a:r>
              <a:rPr lang="en-US" altLang="ko-KR" sz="2000" dirty="0"/>
              <a:t>)</a:t>
            </a:r>
            <a:r>
              <a:rPr lang="ko-KR" altLang="en-US" sz="2000" dirty="0"/>
              <a:t> 를 사용할 수 있다</a:t>
            </a:r>
            <a:r>
              <a:rPr lang="en-US" altLang="ko-KR" sz="2000" dirty="0"/>
              <a:t>.</a:t>
            </a:r>
          </a:p>
          <a:p>
            <a:pPr marL="393192" lvl="1" indent="0">
              <a:buNone/>
            </a:pPr>
            <a:endParaRPr lang="en-US" altLang="ko-KR" sz="2000" dirty="0"/>
          </a:p>
          <a:p>
            <a:pPr marL="109728" indent="0">
              <a:buNone/>
            </a:pPr>
            <a:endParaRPr lang="ko-KR" altLang="en-US" sz="2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A4C069A-43B5-4CEC-B32D-D1EE043D3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자료형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9F1EAD-A992-4701-A0FB-7024BF40EC34}"/>
              </a:ext>
            </a:extLst>
          </p:cNvPr>
          <p:cNvSpPr/>
          <p:nvPr/>
        </p:nvSpPr>
        <p:spPr>
          <a:xfrm>
            <a:off x="642392" y="4365104"/>
            <a:ext cx="7859216" cy="1396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000" dirty="0"/>
              <a:t> 시퀀스 자료형은 기본적인 사용 방법이 비슷하여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  </a:t>
            </a:r>
            <a:r>
              <a:rPr lang="ko-KR" altLang="en-US" sz="2000" dirty="0"/>
              <a:t>하나만 제대로 익혀 두면 다른 시퀀스 자료형도</a:t>
            </a:r>
            <a:r>
              <a:rPr lang="en-US" altLang="ko-KR" sz="2000" dirty="0"/>
              <a:t> </a:t>
            </a:r>
            <a:r>
              <a:rPr lang="ko-KR" altLang="en-US" sz="2000" dirty="0"/>
              <a:t>쉽게 사용</a:t>
            </a:r>
            <a:r>
              <a:rPr lang="en-US" altLang="ko-KR" sz="2000" dirty="0"/>
              <a:t> </a:t>
            </a:r>
            <a:r>
              <a:rPr lang="ko-KR" altLang="en-US" sz="2000" dirty="0"/>
              <a:t>가능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1784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38100" cmpd="sng">
          <a:solidFill>
            <a:srgbClr val="00B050"/>
          </a:solidFill>
          <a:prstDash val="sysDot"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28756</TotalTime>
  <Words>3351</Words>
  <Application>Microsoft Office PowerPoint</Application>
  <PresentationFormat>화면 슬라이드 쇼(4:3)</PresentationFormat>
  <Paragraphs>622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59</vt:i4>
      </vt:variant>
    </vt:vector>
  </HeadingPairs>
  <TitlesOfParts>
    <vt:vector size="71" baseType="lpstr">
      <vt:lpstr>맑은 고딕</vt:lpstr>
      <vt:lpstr>Arial</vt:lpstr>
      <vt:lpstr>Calibri</vt:lpstr>
      <vt:lpstr>Calibri Light</vt:lpstr>
      <vt:lpstr>Consolas</vt:lpstr>
      <vt:lpstr>Lucida Sans Unicode</vt:lpstr>
      <vt:lpstr>Verdana</vt:lpstr>
      <vt:lpstr>Wingdings</vt:lpstr>
      <vt:lpstr>Wingdings 2</vt:lpstr>
      <vt:lpstr>Wingdings 3</vt:lpstr>
      <vt:lpstr>광장</vt:lpstr>
      <vt:lpstr>Office 테마</vt:lpstr>
      <vt:lpstr>컴퓨팅사고와 SW코딩</vt:lpstr>
      <vt:lpstr>예제 실습 진행하면서</vt:lpstr>
      <vt:lpstr>집합형 자료형 - 리스트</vt:lpstr>
      <vt:lpstr>리스트의 필요성</vt:lpstr>
      <vt:lpstr>리스트의 필요성</vt:lpstr>
      <vt:lpstr>리스트</vt:lpstr>
      <vt:lpstr>리스트</vt:lpstr>
      <vt:lpstr>시퀀스(Sequence) 자료형</vt:lpstr>
      <vt:lpstr>시퀀스 자료형</vt:lpstr>
      <vt:lpstr>리스트 인덱싱</vt:lpstr>
      <vt:lpstr>리스트 인덱싱</vt:lpstr>
      <vt:lpstr>리스트 인덱싱</vt:lpstr>
      <vt:lpstr>리스트 인덱싱</vt:lpstr>
      <vt:lpstr>리스트 인덱싱</vt:lpstr>
      <vt:lpstr>예제</vt:lpstr>
      <vt:lpstr>예제</vt:lpstr>
      <vt:lpstr>리스트 슬라이싱</vt:lpstr>
      <vt:lpstr>리스트 슬라이싱</vt:lpstr>
      <vt:lpstr>리스트 슬라이싱</vt:lpstr>
      <vt:lpstr>리스트 요소값 수정</vt:lpstr>
      <vt:lpstr>리스트 연산</vt:lpstr>
      <vt:lpstr>리스트 연산</vt:lpstr>
      <vt:lpstr>리스트 연산</vt:lpstr>
      <vt:lpstr>리스트에 사용 가능한 내장함수</vt:lpstr>
      <vt:lpstr>리스트에 사용 가능한 내장함수</vt:lpstr>
      <vt:lpstr>리스트에 사용 가능한 내장함수</vt:lpstr>
      <vt:lpstr>빈 리스트 만들기</vt:lpstr>
      <vt:lpstr>리스트 메소드</vt:lpstr>
      <vt:lpstr>리스트 응용</vt:lpstr>
      <vt:lpstr>리스트 요소 추가</vt:lpstr>
      <vt:lpstr>리스트 요소 하나 추가</vt:lpstr>
      <vt:lpstr>리스트 안에 리스트 추가</vt:lpstr>
      <vt:lpstr>리스트 확장</vt:lpstr>
      <vt:lpstr>리스트 특정 인덱스에 요소 추가</vt:lpstr>
      <vt:lpstr>리스트 특정 인덱스에 요소 추가</vt:lpstr>
      <vt:lpstr>리스트 요소 삭제</vt:lpstr>
      <vt:lpstr>리스트 특정 값 삭제</vt:lpstr>
      <vt:lpstr>리스트 특정 값 삭제</vt:lpstr>
      <vt:lpstr>리스트 특정 인덱스 요소 삭제</vt:lpstr>
      <vt:lpstr>리스트 특정 인덱스 요소 삭제</vt:lpstr>
      <vt:lpstr>리스트 특정 값의 인덱스 구하기</vt:lpstr>
      <vt:lpstr>리스트 특정 값의 개수</vt:lpstr>
      <vt:lpstr>리스트의 순서 뒤집기</vt:lpstr>
      <vt:lpstr>리스트 요소 정렬</vt:lpstr>
      <vt:lpstr>리스트의 모든 요소 삭제</vt:lpstr>
      <vt:lpstr>리스트의 복사</vt:lpstr>
      <vt:lpstr>리스트의 복사</vt:lpstr>
      <vt:lpstr>참조(Reference)</vt:lpstr>
      <vt:lpstr>참조 값 복사</vt:lpstr>
      <vt:lpstr>얇은 복사 이해하기</vt:lpstr>
      <vt:lpstr>리스트 복사</vt:lpstr>
      <vt:lpstr>깊은 복사 이해하기</vt:lpstr>
      <vt:lpstr>&lt;실습&gt;</vt:lpstr>
      <vt:lpstr>소스코드</vt:lpstr>
      <vt:lpstr>&lt;실습&gt;</vt:lpstr>
      <vt:lpstr>소스코드</vt:lpstr>
      <vt:lpstr>&lt;실습&gt;</vt:lpstr>
      <vt:lpstr>소스코드</vt:lpstr>
      <vt:lpstr>PowerPoint 프레젠테이션</vt:lpstr>
    </vt:vector>
  </TitlesOfParts>
  <Company>korea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korea</dc:creator>
  <cp:lastModifiedBy>Choi Minwoo</cp:lastModifiedBy>
  <cp:revision>725</cp:revision>
  <cp:lastPrinted>2012-08-28T03:39:37Z</cp:lastPrinted>
  <dcterms:created xsi:type="dcterms:W3CDTF">2012-03-04T03:38:42Z</dcterms:created>
  <dcterms:modified xsi:type="dcterms:W3CDTF">2022-01-18T13:01:16Z</dcterms:modified>
</cp:coreProperties>
</file>