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67"/>
  </p:notesMasterIdLst>
  <p:handoutMasterIdLst>
    <p:handoutMasterId r:id="rId68"/>
  </p:handoutMasterIdLst>
  <p:sldIdLst>
    <p:sldId id="256" r:id="rId3"/>
    <p:sldId id="1559" r:id="rId4"/>
    <p:sldId id="258" r:id="rId5"/>
    <p:sldId id="1042" r:id="rId6"/>
    <p:sldId id="1682" r:id="rId7"/>
    <p:sldId id="1683" r:id="rId8"/>
    <p:sldId id="1684" r:id="rId9"/>
    <p:sldId id="1685" r:id="rId10"/>
    <p:sldId id="1686" r:id="rId11"/>
    <p:sldId id="1687" r:id="rId12"/>
    <p:sldId id="1688" r:id="rId13"/>
    <p:sldId id="1690" r:id="rId14"/>
    <p:sldId id="1692" r:id="rId15"/>
    <p:sldId id="1693" r:id="rId16"/>
    <p:sldId id="1691" r:id="rId17"/>
    <p:sldId id="1759" r:id="rId18"/>
    <p:sldId id="1696" r:id="rId19"/>
    <p:sldId id="1694" r:id="rId20"/>
    <p:sldId id="1689" r:id="rId21"/>
    <p:sldId id="1760" r:id="rId22"/>
    <p:sldId id="1761" r:id="rId23"/>
    <p:sldId id="1771" r:id="rId24"/>
    <p:sldId id="1772" r:id="rId25"/>
    <p:sldId id="1763" r:id="rId26"/>
    <p:sldId id="1764" r:id="rId27"/>
    <p:sldId id="1765" r:id="rId28"/>
    <p:sldId id="1766" r:id="rId29"/>
    <p:sldId id="1762" r:id="rId30"/>
    <p:sldId id="1775" r:id="rId31"/>
    <p:sldId id="1773" r:id="rId32"/>
    <p:sldId id="1776" r:id="rId33"/>
    <p:sldId id="1777" r:id="rId34"/>
    <p:sldId id="1780" r:id="rId35"/>
    <p:sldId id="1781" r:id="rId36"/>
    <p:sldId id="1782" r:id="rId37"/>
    <p:sldId id="1804" r:id="rId38"/>
    <p:sldId id="1805" r:id="rId39"/>
    <p:sldId id="1806" r:id="rId40"/>
    <p:sldId id="1807" r:id="rId41"/>
    <p:sldId id="1808" r:id="rId42"/>
    <p:sldId id="1803" r:id="rId43"/>
    <p:sldId id="1784" r:id="rId44"/>
    <p:sldId id="1783" r:id="rId45"/>
    <p:sldId id="1785" r:id="rId46"/>
    <p:sldId id="1779" r:id="rId47"/>
    <p:sldId id="1774" r:id="rId48"/>
    <p:sldId id="1786" r:id="rId49"/>
    <p:sldId id="1787" r:id="rId50"/>
    <p:sldId id="1788" r:id="rId51"/>
    <p:sldId id="1789" r:id="rId52"/>
    <p:sldId id="1790" r:id="rId53"/>
    <p:sldId id="1791" r:id="rId54"/>
    <p:sldId id="1792" r:id="rId55"/>
    <p:sldId id="1801" r:id="rId56"/>
    <p:sldId id="1793" r:id="rId57"/>
    <p:sldId id="1794" r:id="rId58"/>
    <p:sldId id="1795" r:id="rId59"/>
    <p:sldId id="1796" r:id="rId60"/>
    <p:sldId id="1797" r:id="rId61"/>
    <p:sldId id="1799" r:id="rId62"/>
    <p:sldId id="1798" r:id="rId63"/>
    <p:sldId id="1802" r:id="rId64"/>
    <p:sldId id="1800" r:id="rId65"/>
    <p:sldId id="260" r:id="rId66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CC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26" autoAdjust="0"/>
    <p:restoredTop sz="94504" autoAdjust="0"/>
  </p:normalViewPr>
  <p:slideViewPr>
    <p:cSldViewPr>
      <p:cViewPr>
        <p:scale>
          <a:sx n="75" d="100"/>
          <a:sy n="75" d="100"/>
        </p:scale>
        <p:origin x="773" y="528"/>
      </p:cViewPr>
      <p:guideLst>
        <p:guide orient="horz" pos="981"/>
        <p:guide orient="horz" pos="9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26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8827D7F-7BEC-4DE7-8F81-513A33DBE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B5AF5C-4370-498A-8349-4C31E4447C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F43F5-23A6-4AA6-B4F6-B14D2822D97A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616C2F-C31E-462E-911B-F82069F319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DCC700-BA3E-4F8A-ABB4-5F2DC9B52D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88BE5-A7F8-4240-B2F6-231E71C5E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98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FE5D638-838C-4871-B4F7-0053A62A0D0A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D8AD2F6-256C-4214-86F8-79EA875AA6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0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AD2F6-256C-4214-86F8-79EA875AA61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7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9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19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0AC22-ECAB-4FC4-A6BF-C3A1822B7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575"/>
            <a:ext cx="9144000" cy="4705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6323"/>
            <a:ext cx="9144000" cy="10060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1141"/>
            <a:ext cx="9143999" cy="7581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F4DCA-2AE0-4AD7-B6DB-BEA803B8E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54" y="4638461"/>
            <a:ext cx="5017168" cy="7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316FB-6F3D-49BD-A170-88CF85441C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6189C-8E19-4DD6-9A74-DBE52DF518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7130" y="6215973"/>
            <a:ext cx="7477334" cy="36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5D87E-F4EA-48F0-B34E-8B6C46BF0F7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4473" y="6215974"/>
            <a:ext cx="808315" cy="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96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64" y="867785"/>
            <a:ext cx="6423036" cy="51278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1800" b="1" smtClean="0"/>
            </a:lvl1pPr>
            <a:lvl2pPr>
              <a:defRPr lang="ko-KR" altLang="en-US" sz="1600" smtClean="0"/>
            </a:lvl2pPr>
            <a:lvl3pPr>
              <a:defRPr lang="ko-KR" altLang="en-US" sz="1400" smtClean="0"/>
            </a:lvl3pPr>
            <a:lvl4pPr>
              <a:defRPr lang="ko-KR" altLang="en-US" sz="1200" smtClean="0"/>
            </a:lvl4pPr>
            <a:lvl5pPr>
              <a:defRPr lang="en-US" sz="1200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FF97B-0C32-46F5-B732-A595FCE4E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96327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F10B9-308E-4F5E-B916-F8879BED3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540" y="987426"/>
            <a:ext cx="75406" cy="5008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9DE78-54A8-4536-A428-FF26A2B059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485" y="718483"/>
            <a:ext cx="1586494" cy="2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5F1CB-C874-4340-8833-E566724F69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57584" y="127765"/>
            <a:ext cx="1111315" cy="5051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1AAAB-77A8-424C-BB31-E4C17CD06F92}"/>
              </a:ext>
            </a:extLst>
          </p:cNvPr>
          <p:cNvGrpSpPr/>
          <p:nvPr userDrawn="1"/>
        </p:nvGrpSpPr>
        <p:grpSpPr>
          <a:xfrm>
            <a:off x="2445864" y="711200"/>
            <a:ext cx="6423035" cy="5486400"/>
            <a:chOff x="2685143" y="711200"/>
            <a:chExt cx="9114971" cy="5486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A64809-E54A-4E4B-8CA9-503453A9BDFC}"/>
                </a:ext>
              </a:extLst>
            </p:cNvPr>
            <p:cNvCxnSpPr/>
            <p:nvPr userDrawn="1"/>
          </p:nvCxnSpPr>
          <p:spPr>
            <a:xfrm>
              <a:off x="2685143" y="7112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4F5B32-D888-480F-B127-31919566AF82}"/>
                </a:ext>
              </a:extLst>
            </p:cNvPr>
            <p:cNvCxnSpPr/>
            <p:nvPr userDrawn="1"/>
          </p:nvCxnSpPr>
          <p:spPr>
            <a:xfrm>
              <a:off x="2685143" y="61976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7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78456A-F68A-44F2-AC12-1E7914A9C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1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15A1F-2FB6-4A29-BF8B-07F912768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216" y="2246813"/>
            <a:ext cx="4968107" cy="7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E73EB-B2E6-4210-8DD0-240C6D57A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0705" y="136524"/>
            <a:ext cx="876004" cy="3981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592C52-D91E-4E25-942B-ABF84B4BD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525" y="2585080"/>
            <a:ext cx="6155079" cy="758196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965BB1A-8819-4A43-8939-028E222251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44775" y="3438525"/>
            <a:ext cx="56788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82017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E4E1D5-22E2-420D-A990-2DC38D83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2700"/>
            <a:ext cx="9144000" cy="68942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12752-31DE-42EC-98E8-28F15B9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24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24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20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15611-2037-4932-A3AB-E79B7BB07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800" y="115111"/>
            <a:ext cx="1027376" cy="4592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F454AE-B2F0-4DCB-BEA2-274B305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97387"/>
            <a:ext cx="7803144" cy="613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F6794-403C-44F7-96AD-89E8D6B220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0D5017F-A3AD-49F9-933A-6042945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938" y="6488958"/>
            <a:ext cx="475849" cy="30068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0E3E47B-18CA-4D6B-B6F6-D68BEDC2F4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94DFD-B4BA-4AB2-B040-49377E66154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77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06DB9-52F1-4031-B4BD-E6592711F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8721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3A549-FB3D-4DB5-9BAC-5B8F0E993151}"/>
              </a:ext>
            </a:extLst>
          </p:cNvPr>
          <p:cNvGrpSpPr/>
          <p:nvPr userDrawn="1"/>
        </p:nvGrpSpPr>
        <p:grpSpPr>
          <a:xfrm>
            <a:off x="2427388" y="3144851"/>
            <a:ext cx="4333219" cy="1059453"/>
            <a:chOff x="3035310" y="2819400"/>
            <a:chExt cx="5928068" cy="1591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C99C3E-5F10-4C75-8498-90AE08A06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28622" y="2819400"/>
              <a:ext cx="5734756" cy="1219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E46600-B800-41F9-870F-90488D5FBD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35310" y="4275667"/>
              <a:ext cx="5802486" cy="13546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E2080-A3DE-4F8E-BD3A-90D581463C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336CA-FD6A-48FB-A282-47BCED03FB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0566" y="5948580"/>
            <a:ext cx="7477334" cy="364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EF8D4-67D9-4763-80BF-2E2D254D75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7909" y="5948581"/>
            <a:ext cx="808315" cy="36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2190D-E307-42E0-9FFA-CA4A829E18D3}"/>
              </a:ext>
            </a:extLst>
          </p:cNvPr>
          <p:cNvSpPr/>
          <p:nvPr userDrawn="1"/>
        </p:nvSpPr>
        <p:spPr>
          <a:xfrm>
            <a:off x="1702460" y="4809874"/>
            <a:ext cx="5723392" cy="7272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본 과제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결과물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는 교육부와 한국연구재단의 재원으로 지원을 받아 수행된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디지털신기술인재양성 혁신공유대학사업의 연구결과입니다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5022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BB06-4BBC-4805-ABA0-8D2CFD24F84A}" type="datetime1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141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2BDD-1DC6-4F5F-AAB5-615F03D86C7B}" type="datetime1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79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24A1-D0FB-4EE1-91D6-CCF9B70DA34A}" type="datetime1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1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98F4EB-0DD9-4282-AFF2-A56CF4B742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80157" y="6538399"/>
            <a:ext cx="573368" cy="21178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BD7DCE8-E371-4428-B5C8-D12EC56F28D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82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C6E59623-D4D1-4865-A1EE-D25EE294B6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2700"/>
            <a:ext cx="9144000" cy="1246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F221FD-AC0E-4696-83C6-ECB3E08A3A7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89964" y="36476"/>
            <a:ext cx="1027376" cy="459206"/>
          </a:xfrm>
          <a:prstGeom prst="rect">
            <a:avLst/>
          </a:prstGeom>
        </p:spPr>
      </p:pic>
      <p:sp>
        <p:nvSpPr>
          <p:cNvPr id="13" name="제목 6">
            <a:extLst>
              <a:ext uri="{FF2B5EF4-FFF2-40B4-BE49-F238E27FC236}">
                <a16:creationId xmlns:a16="http://schemas.microsoft.com/office/drawing/2014/main" id="{82C94F7A-C6E3-40AC-9B37-95F6C3C4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 rtlCol="0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>
              <a:defRPr sz="41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슬라이드 번호 개체 틀 3">
            <a:extLst>
              <a:ext uri="{FF2B5EF4-FFF2-40B4-BE49-F238E27FC236}">
                <a16:creationId xmlns:a16="http://schemas.microsoft.com/office/drawing/2014/main" id="{138ED55B-DFC1-4FA0-A363-8AD05D248A88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2965-9837-4946-AF32-282D8ED5FAB7}" type="datetime1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4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8A7-4E05-4131-ADDC-473DC66237CD}" type="datetime1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A5A-7092-4069-AD39-1C867902EF12}" type="datetime1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4073B-FD97-46CE-8F83-F994520B4C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1A4073B-FD97-46CE-8F83-F994520B4C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BE2564-D164-41B8-BC6B-8984DC163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A4073B-FD97-46CE-8F83-F994520B4C87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6BD0333B-3DE1-4047-9056-8989378AD8D7}"/>
              </a:ext>
            </a:extLst>
          </p:cNvPr>
          <p:cNvSpPr txBox="1">
            <a:spLocks/>
          </p:cNvSpPr>
          <p:nvPr userDrawn="1"/>
        </p:nvSpPr>
        <p:spPr>
          <a:xfrm>
            <a:off x="8662938" y="6488958"/>
            <a:ext cx="475849" cy="300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E3E47B-18CA-4D6B-B6F6-D68BEDC2F4E9}" type="slidenum">
              <a:rPr lang="ko-KR" altLang="en-US" smtClean="0">
                <a:solidFill>
                  <a:prstClr val="white"/>
                </a:solidFill>
                <a:latin typeface="Calibri" panose="020F0502020204030204"/>
              </a:rPr>
              <a:pPr/>
              <a:t>‹#›</a:t>
            </a:fld>
            <a:endParaRPr lang="ko-KR" altLang="en-US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lang="en-US" altLang="en-US" sz="4200" b="1" kern="1200" dirty="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n-lt"/>
          <a:ea typeface="+mn-ea"/>
          <a:cs typeface="+mn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DA9D-98AC-4339-97CD-9F1AA18E0633}" type="datetime1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27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9A0C-F13B-4BA4-980D-95111BDF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909" y="3429000"/>
            <a:ext cx="7888180" cy="1006045"/>
          </a:xfrm>
        </p:spPr>
        <p:txBody>
          <a:bodyPr/>
          <a:lstStyle/>
          <a:p>
            <a:pPr algn="ctr"/>
            <a:r>
              <a:rPr lang="ko-KR" altLang="en-US" dirty="0">
                <a:sym typeface="Wingdings" panose="05000000000000000000" pitchFamily="2" charset="2"/>
              </a:rPr>
              <a:t>컴퓨팅사고와 </a:t>
            </a:r>
            <a:r>
              <a:rPr lang="en-US" altLang="ko-KR" dirty="0">
                <a:sym typeface="Wingdings" panose="05000000000000000000" pitchFamily="2" charset="2"/>
              </a:rPr>
              <a:t>SW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20448-99F5-4F18-B514-F1473C346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891141"/>
            <a:ext cx="9143999" cy="758106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latin typeface="+mn-ea"/>
              </a:rPr>
              <a:t>집합형 자료형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리스트 응용과 </a:t>
            </a:r>
            <a:r>
              <a:rPr lang="ko-KR" altLang="en-US" dirty="0" err="1">
                <a:latin typeface="+mn-ea"/>
              </a:rPr>
              <a:t>튜플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56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A8F4A54-79D6-4F8B-83AF-19D0A301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enumerate( ) </a:t>
            </a:r>
            <a:r>
              <a:rPr lang="ko-KR" altLang="en-US"/>
              <a:t>함수</a:t>
            </a:r>
            <a:endParaRPr lang="en-US" altLang="ko-KR"/>
          </a:p>
          <a:p>
            <a:pPr lvl="1"/>
            <a:r>
              <a:rPr lang="ko-KR" altLang="en-US"/>
              <a:t>인덱스와 요소를 같이 출력하려면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60C0FE-7A78-48EC-8232-BEE924AF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인덱스와 요소를 같이 출력하기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D9830-FAA7-4ADB-B9C5-E66F718BB5A6}"/>
              </a:ext>
            </a:extLst>
          </p:cNvPr>
          <p:cNvSpPr txBox="1"/>
          <p:nvPr/>
        </p:nvSpPr>
        <p:spPr>
          <a:xfrm>
            <a:off x="899592" y="4183252"/>
            <a:ext cx="7209240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0 one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 two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2 three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3 four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33BFE-7B51-4109-9E57-BC88CAC5246F}"/>
              </a:ext>
            </a:extLst>
          </p:cNvPr>
          <p:cNvSpPr txBox="1"/>
          <p:nvPr/>
        </p:nvSpPr>
        <p:spPr>
          <a:xfrm>
            <a:off x="899592" y="2967335"/>
            <a:ext cx="7209240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'one'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'two'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'four'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382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F0E091F-2A52-4CC5-901D-9D5C9F64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while</a:t>
            </a:r>
            <a:r>
              <a:rPr lang="ko-KR" altLang="en-US"/>
              <a:t>문으로 요소 출력하려면 인덱스로 </a:t>
            </a:r>
            <a:r>
              <a:rPr lang="ko-KR" altLang="en-US" err="1"/>
              <a:t>요소값을</a:t>
            </a:r>
            <a:r>
              <a:rPr lang="ko-KR" altLang="en-US"/>
              <a:t> 하나씩 접근 해야함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5D3DEB-B1D5-4CA8-BC5B-E2CF03BE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while </a:t>
            </a:r>
            <a:r>
              <a:rPr lang="ko-KR" altLang="en-US"/>
              <a:t>반복문으로 요소 출력하기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F363E6-1ADA-4F50-9A4B-7158D2670D03}"/>
              </a:ext>
            </a:extLst>
          </p:cNvPr>
          <p:cNvSpPr txBox="1"/>
          <p:nvPr/>
        </p:nvSpPr>
        <p:spPr>
          <a:xfrm>
            <a:off x="967380" y="4691083"/>
            <a:ext cx="7209240" cy="163121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4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5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F2117-640B-4E37-BA82-C19EAB43F0A1}"/>
              </a:ext>
            </a:extLst>
          </p:cNvPr>
          <p:cNvSpPr txBox="1"/>
          <p:nvPr/>
        </p:nvSpPr>
        <p:spPr>
          <a:xfrm>
            <a:off x="967380" y="2708920"/>
            <a:ext cx="7209240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사각형 설명선 5">
            <a:extLst>
              <a:ext uri="{FF2B5EF4-FFF2-40B4-BE49-F238E27FC236}">
                <a16:creationId xmlns:a16="http://schemas.microsoft.com/office/drawing/2014/main" id="{5B19FEC5-744C-4934-AE8A-F67BD176C614}"/>
              </a:ext>
            </a:extLst>
          </p:cNvPr>
          <p:cNvSpPr/>
          <p:nvPr/>
        </p:nvSpPr>
        <p:spPr>
          <a:xfrm>
            <a:off x="4003218" y="3356992"/>
            <a:ext cx="2952328" cy="980728"/>
          </a:xfrm>
          <a:prstGeom prst="wedgeRoundRectCallout">
            <a:avLst>
              <a:gd name="adj1" fmla="val -56922"/>
              <a:gd name="adj2" fmla="val -17261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/>
              <a:t> </a:t>
            </a:r>
            <a:r>
              <a:rPr lang="en-US" altLang="ko-KR" sz="1600" err="1"/>
              <a:t>i</a:t>
            </a:r>
            <a:r>
              <a:rPr lang="en-US" altLang="ko-KR" sz="1600"/>
              <a:t>&lt;=</a:t>
            </a:r>
            <a:r>
              <a:rPr lang="en-US" altLang="ko-KR" sz="1600" err="1"/>
              <a:t>len</a:t>
            </a:r>
            <a:r>
              <a:rPr lang="en-US" altLang="ko-KR" sz="1600"/>
              <a:t>(a) </a:t>
            </a:r>
            <a:r>
              <a:rPr lang="ko-KR" altLang="en-US" sz="1600" err="1"/>
              <a:t>으로사용하면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ko-KR" altLang="en-US" sz="1600"/>
              <a:t>리스트 범위를 </a:t>
            </a:r>
            <a:r>
              <a:rPr lang="en-US" altLang="ko-KR" sz="1600"/>
              <a:t>1 </a:t>
            </a:r>
            <a:r>
              <a:rPr lang="ko-KR" altLang="en-US" sz="1600" err="1"/>
              <a:t>넘어감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47745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0A4648-F445-400E-A662-465A8096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지난 챕터의 성적 리스트 처리 수정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C958D3-E5CF-4F3D-AEA5-86E07B18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351A3-2FE6-4290-B568-203DB903CDFF}"/>
              </a:ext>
            </a:extLst>
          </p:cNvPr>
          <p:cNvSpPr txBox="1"/>
          <p:nvPr/>
        </p:nvSpPr>
        <p:spPr>
          <a:xfrm>
            <a:off x="965098" y="4946889"/>
            <a:ext cx="7209240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Consolas" panose="020B0609020204030204" pitchFamily="49" charset="0"/>
              </a:rPr>
              <a:t>성적합계</a:t>
            </a:r>
            <a:r>
              <a:rPr lang="en-US" altLang="ko-KR" sz="2000">
                <a:latin typeface="Consolas" panose="020B0609020204030204" pitchFamily="49" charset="0"/>
              </a:rPr>
              <a:t>: 435</a:t>
            </a:r>
          </a:p>
          <a:p>
            <a:r>
              <a:rPr lang="ko-KR" altLang="en-US" sz="2000">
                <a:latin typeface="Consolas" panose="020B0609020204030204" pitchFamily="49" charset="0"/>
              </a:rPr>
              <a:t>성적평균</a:t>
            </a:r>
            <a:r>
              <a:rPr lang="en-US" altLang="ko-KR" sz="2000">
                <a:latin typeface="Consolas" panose="020B0609020204030204" pitchFamily="49" charset="0"/>
              </a:rPr>
              <a:t>: 87.0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37005-E0BA-4610-B139-B34BFE050F25}"/>
              </a:ext>
            </a:extLst>
          </p:cNvPr>
          <p:cNvSpPr txBox="1"/>
          <p:nvPr/>
        </p:nvSpPr>
        <p:spPr>
          <a:xfrm>
            <a:off x="967380" y="2348880"/>
            <a:ext cx="7209240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성적합계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성적평균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319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43A96B-6B2E-47AA-B3C1-420FC85C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앞의 예제를 </a:t>
            </a:r>
            <a:r>
              <a:rPr lang="en-US" altLang="ko-KR"/>
              <a:t>while</a:t>
            </a:r>
            <a:r>
              <a:rPr lang="ko-KR" altLang="en-US"/>
              <a:t>문으로 변경해 보자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20CB870-F4B4-4BBB-ADE1-0CCF97EC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C3178-80AA-4944-A9B3-6EDEAEDEDB95}"/>
              </a:ext>
            </a:extLst>
          </p:cNvPr>
          <p:cNvSpPr txBox="1"/>
          <p:nvPr/>
        </p:nvSpPr>
        <p:spPr>
          <a:xfrm>
            <a:off x="967380" y="2348880"/>
            <a:ext cx="7209240" cy="313932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성적합계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성적평균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486FA-6163-48E8-B0A9-2EF652A717B6}"/>
              </a:ext>
            </a:extLst>
          </p:cNvPr>
          <p:cNvSpPr txBox="1"/>
          <p:nvPr/>
        </p:nvSpPr>
        <p:spPr>
          <a:xfrm>
            <a:off x="967380" y="5646370"/>
            <a:ext cx="7209240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Consolas" panose="020B0609020204030204" pitchFamily="49" charset="0"/>
              </a:rPr>
              <a:t>성적합계</a:t>
            </a:r>
            <a:r>
              <a:rPr lang="en-US" altLang="ko-KR" sz="2000">
                <a:latin typeface="Consolas" panose="020B0609020204030204" pitchFamily="49" charset="0"/>
              </a:rPr>
              <a:t>: 435</a:t>
            </a:r>
          </a:p>
          <a:p>
            <a:r>
              <a:rPr lang="ko-KR" altLang="en-US" sz="2000">
                <a:latin typeface="Consolas" panose="020B0609020204030204" pitchFamily="49" charset="0"/>
              </a:rPr>
              <a:t>성적평균</a:t>
            </a:r>
            <a:r>
              <a:rPr lang="en-US" altLang="ko-KR" sz="2000">
                <a:latin typeface="Consolas" panose="020B0609020204030204" pitchFamily="49" charset="0"/>
              </a:rPr>
              <a:t>: 87.0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93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9C785A-A233-464A-A907-8EC7B753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명의 성적을 입력 받고</a:t>
            </a:r>
            <a:r>
              <a:rPr lang="en-US" altLang="ko-KR"/>
              <a:t>, </a:t>
            </a:r>
            <a:r>
              <a:rPr lang="ko-KR" altLang="en-US"/>
              <a:t>성적을 모두 출력하는 프로그램을 작성하세요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3511C27-18DC-40AB-9195-1FD98B92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실습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3F65E-B908-4359-BA18-E55F95D5964A}"/>
              </a:ext>
            </a:extLst>
          </p:cNvPr>
          <p:cNvSpPr txBox="1"/>
          <p:nvPr/>
        </p:nvSpPr>
        <p:spPr>
          <a:xfrm>
            <a:off x="899592" y="2924944"/>
            <a:ext cx="7209240" cy="317009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Consolas" panose="020B0609020204030204" pitchFamily="49" charset="0"/>
              </a:rPr>
              <a:t>성적 입력</a:t>
            </a:r>
            <a:r>
              <a:rPr lang="en-US" altLang="ko-KR" sz="2000">
                <a:latin typeface="Consolas" panose="020B0609020204030204" pitchFamily="49" charset="0"/>
              </a:rPr>
              <a:t>: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ko-KR" altLang="en-US" sz="2000">
                <a:latin typeface="Consolas" panose="020B0609020204030204" pitchFamily="49" charset="0"/>
              </a:rPr>
              <a:t>성적 입력</a:t>
            </a:r>
            <a:r>
              <a:rPr lang="en-US" altLang="ko-KR" sz="2000">
                <a:latin typeface="Consolas" panose="020B0609020204030204" pitchFamily="49" charset="0"/>
              </a:rPr>
              <a:t>: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80</a:t>
            </a:r>
          </a:p>
          <a:p>
            <a:r>
              <a:rPr lang="ko-KR" altLang="en-US" sz="2000">
                <a:latin typeface="Consolas" panose="020B0609020204030204" pitchFamily="49" charset="0"/>
              </a:rPr>
              <a:t>성적 입력</a:t>
            </a:r>
            <a:r>
              <a:rPr lang="en-US" altLang="ko-KR" sz="2000">
                <a:latin typeface="Consolas" panose="020B0609020204030204" pitchFamily="49" charset="0"/>
              </a:rPr>
              <a:t>: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</a:p>
          <a:p>
            <a:r>
              <a:rPr lang="ko-KR" altLang="en-US" sz="2000">
                <a:latin typeface="Consolas" panose="020B0609020204030204" pitchFamily="49" charset="0"/>
              </a:rPr>
              <a:t>성적 입력</a:t>
            </a:r>
            <a:r>
              <a:rPr lang="en-US" altLang="ko-KR" sz="2000">
                <a:latin typeface="Consolas" panose="020B0609020204030204" pitchFamily="49" charset="0"/>
              </a:rPr>
              <a:t>: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90</a:t>
            </a:r>
          </a:p>
          <a:p>
            <a:r>
              <a:rPr lang="ko-KR" altLang="en-US" sz="2000">
                <a:latin typeface="Consolas" panose="020B0609020204030204" pitchFamily="49" charset="0"/>
              </a:rPr>
              <a:t>성적 입력</a:t>
            </a:r>
            <a:r>
              <a:rPr lang="en-US" altLang="ko-KR" sz="2000">
                <a:latin typeface="Consolas" panose="020B0609020204030204" pitchFamily="49" charset="0"/>
              </a:rPr>
              <a:t>: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70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1 </a:t>
            </a:r>
            <a:r>
              <a:rPr lang="ko-KR" altLang="en-US" sz="2000">
                <a:latin typeface="Consolas" panose="020B0609020204030204" pitchFamily="49" charset="0"/>
              </a:rPr>
              <a:t>번째 성적</a:t>
            </a:r>
            <a:r>
              <a:rPr lang="en-US" altLang="ko-KR" sz="2000">
                <a:latin typeface="Consolas" panose="020B0609020204030204" pitchFamily="49" charset="0"/>
              </a:rPr>
              <a:t>:  100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2 </a:t>
            </a:r>
            <a:r>
              <a:rPr lang="ko-KR" altLang="en-US" sz="2000">
                <a:latin typeface="Consolas" panose="020B0609020204030204" pitchFamily="49" charset="0"/>
              </a:rPr>
              <a:t>번째 성적</a:t>
            </a:r>
            <a:r>
              <a:rPr lang="en-US" altLang="ko-KR" sz="2000">
                <a:latin typeface="Consolas" panose="020B0609020204030204" pitchFamily="49" charset="0"/>
              </a:rPr>
              <a:t>:  80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3 </a:t>
            </a:r>
            <a:r>
              <a:rPr lang="ko-KR" altLang="en-US" sz="2000">
                <a:latin typeface="Consolas" panose="020B0609020204030204" pitchFamily="49" charset="0"/>
              </a:rPr>
              <a:t>번째 성적</a:t>
            </a:r>
            <a:r>
              <a:rPr lang="en-US" altLang="ko-KR" sz="2000">
                <a:latin typeface="Consolas" panose="020B0609020204030204" pitchFamily="49" charset="0"/>
              </a:rPr>
              <a:t>:  95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4 </a:t>
            </a:r>
            <a:r>
              <a:rPr lang="ko-KR" altLang="en-US" sz="2000">
                <a:latin typeface="Consolas" panose="020B0609020204030204" pitchFamily="49" charset="0"/>
              </a:rPr>
              <a:t>번째 성적</a:t>
            </a:r>
            <a:r>
              <a:rPr lang="en-US" altLang="ko-KR" sz="2000">
                <a:latin typeface="Consolas" panose="020B0609020204030204" pitchFamily="49" charset="0"/>
              </a:rPr>
              <a:t>:  90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5 </a:t>
            </a:r>
            <a:r>
              <a:rPr lang="ko-KR" altLang="en-US" sz="2000">
                <a:latin typeface="Consolas" panose="020B0609020204030204" pitchFamily="49" charset="0"/>
              </a:rPr>
              <a:t>번째 성적</a:t>
            </a:r>
            <a:r>
              <a:rPr lang="en-US" altLang="ko-KR" sz="2000">
                <a:latin typeface="Consolas" panose="020B0609020204030204" pitchFamily="49" charset="0"/>
              </a:rPr>
              <a:t>:  70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87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8DB3219-B070-450F-9D1D-417CB8086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BE0F77C-DA66-4C73-BAEE-8385035E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8CBA5-4F8A-49D9-8C2C-D9EB20BE5789}"/>
              </a:ext>
            </a:extLst>
          </p:cNvPr>
          <p:cNvSpPr txBox="1"/>
          <p:nvPr/>
        </p:nvSpPr>
        <p:spPr>
          <a:xfrm>
            <a:off x="967380" y="2348880"/>
            <a:ext cx="7209240" cy="313932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성적 입력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err="1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번째 성적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632C24-F730-4A21-ABB2-19D493147A36}"/>
              </a:ext>
            </a:extLst>
          </p:cNvPr>
          <p:cNvSpPr/>
          <p:nvPr/>
        </p:nvSpPr>
        <p:spPr>
          <a:xfrm>
            <a:off x="1475656" y="5138192"/>
            <a:ext cx="4464496" cy="33984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6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F54D66C-8A94-42C1-8DA4-0BD73B70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리스트에서 최소값 구하기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13C8EE7-8B48-45F5-8AFD-9D940597E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204864"/>
            <a:ext cx="6832600" cy="41529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최소값 변수를 선언 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리스트 첫번째 요소를 최소값이라 가정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리스트의 다음 요소를 가져옴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최소값 변수와 비교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5. </a:t>
            </a:r>
            <a:r>
              <a:rPr lang="ko-KR" altLang="en-US" sz="2400" dirty="0"/>
              <a:t>최소값 변수보다 작으면 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sym typeface="Wingdings" pitchFamily="2" charset="2"/>
              </a:rPr>
              <a:t>  </a:t>
            </a:r>
            <a:r>
              <a:rPr lang="ko-KR" altLang="en-US" sz="2400" dirty="0">
                <a:solidFill>
                  <a:srgbClr val="FF0000"/>
                </a:solidFill>
                <a:sym typeface="Wingdings" pitchFamily="2" charset="2"/>
              </a:rPr>
              <a:t>최소값 변수의 값을 비교한 값으로 바꿈</a:t>
            </a:r>
            <a:endParaRPr lang="en-US" altLang="ko-KR" sz="2400" dirty="0">
              <a:solidFill>
                <a:srgbClr val="FF0000"/>
              </a:solidFill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sym typeface="Wingdings" pitchFamily="2" charset="2"/>
              </a:rPr>
              <a:t>6. </a:t>
            </a:r>
            <a:r>
              <a:rPr lang="ko-KR" altLang="en-US" sz="2400" dirty="0">
                <a:sym typeface="Wingdings" pitchFamily="2" charset="2"/>
              </a:rPr>
              <a:t>끝날 때 까지 </a:t>
            </a:r>
            <a:r>
              <a:rPr lang="en-US" altLang="ko-KR" sz="2400" dirty="0">
                <a:sym typeface="Wingdings" pitchFamily="2" charset="2"/>
              </a:rPr>
              <a:t>3</a:t>
            </a:r>
            <a:r>
              <a:rPr lang="ko-KR" altLang="en-US" sz="2400" dirty="0">
                <a:sym typeface="Wingdings" pitchFamily="2" charset="2"/>
              </a:rPr>
              <a:t>번 부터 반복</a:t>
            </a:r>
            <a:endParaRPr lang="en-US" altLang="ko-KR" sz="2400" dirty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400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B103DADE-8CD4-4D6A-8CE2-1212A5C258F1}"/>
              </a:ext>
            </a:extLst>
          </p:cNvPr>
          <p:cNvSpPr txBox="1">
            <a:spLocks/>
          </p:cNvSpPr>
          <p:nvPr/>
        </p:nvSpPr>
        <p:spPr>
          <a:xfrm>
            <a:off x="457200" y="135130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/>
              <a:t>일반적인 최소값 알고리즘</a:t>
            </a:r>
          </a:p>
        </p:txBody>
      </p:sp>
    </p:spTree>
    <p:extLst>
      <p:ext uri="{BB962C8B-B14F-4D97-AF65-F5344CB8AC3E}">
        <p14:creationId xmlns:p14="http://schemas.microsoft.com/office/powerpoint/2010/main" val="188850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A97FF2-D930-4175-AEB7-4832E69A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알고리즘을 그대로 구현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09EC9E-9E56-4E0C-9ADD-1C7C29B4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리스트에서 최소값 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8AE64-6940-4A75-B2E0-79037BB7F984}"/>
              </a:ext>
            </a:extLst>
          </p:cNvPr>
          <p:cNvSpPr txBox="1"/>
          <p:nvPr/>
        </p:nvSpPr>
        <p:spPr>
          <a:xfrm>
            <a:off x="967380" y="2348880"/>
            <a:ext cx="7209240" cy="258532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      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첫번째 요소를 최소값이라고 가정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비교 후 최소값 보다 작으면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최소값 교체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b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최소값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42431-0FF7-4877-9C1B-F84D1254DDBA}"/>
              </a:ext>
            </a:extLst>
          </p:cNvPr>
          <p:cNvSpPr txBox="1"/>
          <p:nvPr/>
        </p:nvSpPr>
        <p:spPr>
          <a:xfrm>
            <a:off x="967380" y="5205682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Consolas" panose="020B0609020204030204" pitchFamily="49" charset="0"/>
              </a:rPr>
              <a:t>최소값</a:t>
            </a:r>
            <a:r>
              <a:rPr lang="en-US" altLang="ko-KR" sz="2000">
                <a:latin typeface="Consolas" panose="020B0609020204030204" pitchFamily="49" charset="0"/>
              </a:rPr>
              <a:t>: 70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0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1A95AE-8FAB-4009-88C2-5337AF95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반대로 최대값 구하기 구현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FE706CC-124C-4D11-9190-F6E0592F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리스트에서 최대값 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1770A-C966-4DEF-8358-6FCAF77F752F}"/>
              </a:ext>
            </a:extLst>
          </p:cNvPr>
          <p:cNvSpPr txBox="1"/>
          <p:nvPr/>
        </p:nvSpPr>
        <p:spPr>
          <a:xfrm>
            <a:off x="967380" y="2348880"/>
            <a:ext cx="7209240" cy="258532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      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첫번째 요소를 최대값이라고 가정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비교 후 최대값 보다 크면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최대값 교체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최대값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46DCA-A6D3-41EA-86F6-FFAC45763C99}"/>
              </a:ext>
            </a:extLst>
          </p:cNvPr>
          <p:cNvSpPr txBox="1"/>
          <p:nvPr/>
        </p:nvSpPr>
        <p:spPr>
          <a:xfrm>
            <a:off x="967380" y="5205356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Consolas" panose="020B0609020204030204" pitchFamily="49" charset="0"/>
              </a:rPr>
              <a:t>최대값</a:t>
            </a:r>
            <a:r>
              <a:rPr lang="en-US" altLang="ko-KR" sz="2000">
                <a:latin typeface="Consolas" panose="020B0609020204030204" pitchFamily="49" charset="0"/>
              </a:rPr>
              <a:t>: 100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5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48E5430-5F5A-45F1-9502-DC8C037D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435280" cy="4525963"/>
          </a:xfrm>
        </p:spPr>
        <p:txBody>
          <a:bodyPr/>
          <a:lstStyle/>
          <a:p>
            <a:r>
              <a:rPr lang="ko-KR" altLang="en-US"/>
              <a:t>정렬</a:t>
            </a:r>
            <a:r>
              <a:rPr lang="en-US" altLang="ko-KR"/>
              <a:t>(sort)</a:t>
            </a:r>
            <a:r>
              <a:rPr lang="ko-KR" altLang="en-US"/>
              <a:t>을 이용해도 최대</a:t>
            </a:r>
            <a:r>
              <a:rPr lang="en-US" altLang="ko-KR"/>
              <a:t>, </a:t>
            </a:r>
            <a:r>
              <a:rPr lang="ko-KR" altLang="en-US"/>
              <a:t>최소값을 구할수 있다</a:t>
            </a:r>
            <a:endParaRPr lang="en-US" altLang="ko-KR"/>
          </a:p>
          <a:p>
            <a:pPr lvl="1"/>
            <a:r>
              <a:rPr lang="ko-KR" altLang="en-US"/>
              <a:t>오름차순 정렬 후 첫번째 요소</a:t>
            </a:r>
            <a:r>
              <a:rPr lang="en-US" altLang="ko-KR"/>
              <a:t>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최소값</a:t>
            </a:r>
            <a:endParaRPr lang="en-US" altLang="ko-KR">
              <a:sym typeface="Wingdings" panose="05000000000000000000" pitchFamily="2" charset="2"/>
            </a:endParaRPr>
          </a:p>
          <a:p>
            <a:pPr lvl="1"/>
            <a:r>
              <a:rPr lang="ko-KR" altLang="en-US">
                <a:sym typeface="Wingdings" panose="05000000000000000000" pitchFamily="2" charset="2"/>
              </a:rPr>
              <a:t>내림차순 정렬 후 첫번째 요소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최대값</a:t>
            </a:r>
            <a:endParaRPr lang="en-US" altLang="ko-KR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en-US" altLang="ko-KR">
              <a:sym typeface="Wingdings" panose="05000000000000000000" pitchFamily="2" charset="2"/>
            </a:endParaRPr>
          </a:p>
          <a:p>
            <a:pPr marL="630936" lvl="2" indent="0">
              <a:buNone/>
            </a:pP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8B58C2-2DC3-486B-A131-824EF9A7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정렬 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AAB7A-6687-439D-B595-0E1472924FDE}"/>
              </a:ext>
            </a:extLst>
          </p:cNvPr>
          <p:cNvSpPr txBox="1"/>
          <p:nvPr/>
        </p:nvSpPr>
        <p:spPr>
          <a:xfrm>
            <a:off x="967380" y="3416136"/>
            <a:ext cx="7209240" cy="286232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reverse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최소값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최대값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102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2067014-935C-45DC-AA80-FFAA51989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24" y="1508945"/>
            <a:ext cx="3881340" cy="45259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한 줄 씩 실행할 때는</a:t>
            </a:r>
            <a:endParaRPr lang="en-US" altLang="ko-KR" sz="2000" dirty="0"/>
          </a:p>
          <a:p>
            <a:pPr marL="109728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터미널에서 인터프리터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3490C6-6EED-449C-B141-525CB5CD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실습 진행하면서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6E9C85-49E0-4BF4-8D75-3E447E658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39"/>
          <a:stretch/>
        </p:blipFill>
        <p:spPr>
          <a:xfrm>
            <a:off x="657024" y="2762623"/>
            <a:ext cx="3539139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1B082638-4FB7-437A-9BCC-4DB76088836E}"/>
              </a:ext>
            </a:extLst>
          </p:cNvPr>
          <p:cNvSpPr txBox="1">
            <a:spLocks/>
          </p:cNvSpPr>
          <p:nvPr/>
        </p:nvSpPr>
        <p:spPr>
          <a:xfrm>
            <a:off x="4596358" y="1498404"/>
            <a:ext cx="3466728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lnSpc>
                <a:spcPct val="150000"/>
              </a:lnSpc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lnSpc>
                <a:spcPct val="150000"/>
              </a:lnSpc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sz="2000"/>
              <a:t>여러 줄을 작성할 때는</a:t>
            </a:r>
            <a:endParaRPr lang="en-US" altLang="ko-KR" sz="2000"/>
          </a:p>
          <a:p>
            <a:pPr marL="109728" indent="0">
              <a:buNone/>
            </a:pPr>
            <a:r>
              <a:rPr lang="en-US" altLang="ko-KR" sz="2000"/>
              <a:t>   </a:t>
            </a:r>
            <a:r>
              <a:rPr lang="ko-KR" altLang="en-US" sz="2000"/>
              <a:t>편집기를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E4FA88-3BE5-4155-8E19-67896898C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82" t="5721" r="55571" b="56148"/>
          <a:stretch/>
        </p:blipFill>
        <p:spPr>
          <a:xfrm>
            <a:off x="4953119" y="2762624"/>
            <a:ext cx="3145363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모서리가 둥근 사각형 설명선 5">
            <a:extLst>
              <a:ext uri="{FF2B5EF4-FFF2-40B4-BE49-F238E27FC236}">
                <a16:creationId xmlns:a16="http://schemas.microsoft.com/office/drawing/2014/main" id="{84D8E228-D271-4E3B-8B10-B3E5AABC7095}"/>
              </a:ext>
            </a:extLst>
          </p:cNvPr>
          <p:cNvSpPr/>
          <p:nvPr/>
        </p:nvSpPr>
        <p:spPr>
          <a:xfrm>
            <a:off x="5868144" y="5052747"/>
            <a:ext cx="3145364" cy="1123653"/>
          </a:xfrm>
          <a:prstGeom prst="wedgeRoundRectCallout">
            <a:avLst>
              <a:gd name="adj1" fmla="val -21131"/>
              <a:gd name="adj2" fmla="val -65950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이 경우 터미널 인터프리터는</a:t>
            </a:r>
            <a:r>
              <a:rPr lang="en-US" altLang="ko-KR" sz="16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종료 시켜야 결과를 볼 수 있음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en-US" altLang="ko-KR" sz="1600" dirty="0"/>
              <a:t>&gt;&gt;&gt; exit()</a:t>
            </a:r>
            <a:r>
              <a:rPr lang="ko-KR" altLang="en-US" sz="1600" dirty="0"/>
              <a:t>  또는 </a:t>
            </a:r>
            <a:r>
              <a:rPr lang="en-US" altLang="ko-KR" sz="1600" dirty="0" err="1"/>
              <a:t>Ctrl+z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엔터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815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ED775A-B41F-4506-B6F4-BE9D543A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파이썬에서 제공하는 </a:t>
            </a:r>
            <a:r>
              <a:rPr lang="en-US" altLang="ko-KR"/>
              <a:t>min, max </a:t>
            </a:r>
            <a:r>
              <a:rPr lang="ko-KR" altLang="en-US"/>
              <a:t>함수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F0280B-C87F-459D-BB9F-8BBB0B31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더 간단한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17B88-80BF-46D4-9E4D-92CF7F29268A}"/>
              </a:ext>
            </a:extLst>
          </p:cNvPr>
          <p:cNvSpPr txBox="1"/>
          <p:nvPr/>
        </p:nvSpPr>
        <p:spPr>
          <a:xfrm>
            <a:off x="967380" y="2413337"/>
            <a:ext cx="7209240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max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최소값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최대값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7F63F-2FB3-4213-A83F-91A87870AF94}"/>
              </a:ext>
            </a:extLst>
          </p:cNvPr>
          <p:cNvSpPr txBox="1"/>
          <p:nvPr/>
        </p:nvSpPr>
        <p:spPr>
          <a:xfrm>
            <a:off x="967380" y="4742003"/>
            <a:ext cx="7209240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Consolas" panose="020B0609020204030204" pitchFamily="49" charset="0"/>
              </a:rPr>
              <a:t>최소값</a:t>
            </a:r>
            <a:r>
              <a:rPr lang="en-US" altLang="ko-KR" sz="2000">
                <a:latin typeface="Consolas" panose="020B0609020204030204" pitchFamily="49" charset="0"/>
              </a:rPr>
              <a:t>: 70</a:t>
            </a:r>
          </a:p>
          <a:p>
            <a:r>
              <a:rPr lang="ko-KR" altLang="en-US" sz="2000">
                <a:latin typeface="Consolas" panose="020B0609020204030204" pitchFamily="49" charset="0"/>
              </a:rPr>
              <a:t>최대값</a:t>
            </a:r>
            <a:r>
              <a:rPr lang="en-US" altLang="ko-KR" sz="2000">
                <a:latin typeface="Consolas" panose="020B0609020204030204" pitchFamily="49" charset="0"/>
              </a:rPr>
              <a:t>: 100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9C8CD9FC-A944-440F-B51C-6B433DEEF3BB}"/>
              </a:ext>
            </a:extLst>
          </p:cNvPr>
          <p:cNvSpPr/>
          <p:nvPr/>
        </p:nvSpPr>
        <p:spPr>
          <a:xfrm>
            <a:off x="5364088" y="4444662"/>
            <a:ext cx="3446040" cy="1656466"/>
          </a:xfrm>
          <a:prstGeom prst="wedgeRoundRectCallout">
            <a:avLst>
              <a:gd name="adj1" fmla="val -39232"/>
              <a:gd name="adj2" fmla="val -61423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/>
              <a:t>그러면 처음부터 이렇게 하면되지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ko-KR" altLang="en-US" sz="1600"/>
              <a:t>왜 알고리즘을</a:t>
            </a:r>
            <a:r>
              <a:rPr lang="en-US" altLang="ko-KR" sz="1600"/>
              <a:t>??</a:t>
            </a:r>
          </a:p>
          <a:p>
            <a:pPr algn="ctr">
              <a:lnSpc>
                <a:spcPct val="150000"/>
              </a:lnSpc>
            </a:pPr>
            <a:r>
              <a:rPr lang="ko-KR" altLang="en-US" sz="1600"/>
              <a:t>실력을 키우기 위해서는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ko-KR" altLang="en-US" sz="1600"/>
              <a:t>내부적인 원리를 이해해야한다</a:t>
            </a:r>
            <a:r>
              <a:rPr lang="en-US" altLang="ko-KR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4257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CD4777B-2BA9-4CEE-9219-3A42101CD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sum( ) </a:t>
            </a:r>
            <a:r>
              <a:rPr lang="ko-KR" altLang="en-US"/>
              <a:t>함수를 사용할수 있음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A424C2-6C98-4422-A2FC-AE1D4876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요소의 합도 간단히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A8FEE-19F3-40CD-922C-1246AD50E22A}"/>
              </a:ext>
            </a:extLst>
          </p:cNvPr>
          <p:cNvSpPr txBox="1"/>
          <p:nvPr/>
        </p:nvSpPr>
        <p:spPr>
          <a:xfrm>
            <a:off x="967380" y="2413337"/>
            <a:ext cx="7209240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80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성적합계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성적평균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7F19F-2D10-4E6E-BE8D-26D587C2EBCB}"/>
              </a:ext>
            </a:extLst>
          </p:cNvPr>
          <p:cNvSpPr txBox="1"/>
          <p:nvPr/>
        </p:nvSpPr>
        <p:spPr>
          <a:xfrm>
            <a:off x="967380" y="4742003"/>
            <a:ext cx="7209240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2000">
                <a:latin typeface="Consolas" panose="020B0609020204030204" pitchFamily="49" charset="0"/>
              </a:rPr>
              <a:t>성적합계</a:t>
            </a:r>
            <a:r>
              <a:rPr lang="en-US" altLang="ko-KR" sz="2000">
                <a:latin typeface="Consolas" panose="020B0609020204030204" pitchFamily="49" charset="0"/>
              </a:rPr>
              <a:t>: 435</a:t>
            </a:r>
          </a:p>
          <a:p>
            <a:r>
              <a:rPr lang="ko-KR" altLang="en-US" sz="2000">
                <a:latin typeface="Consolas" panose="020B0609020204030204" pitchFamily="49" charset="0"/>
              </a:rPr>
              <a:t>성적평균</a:t>
            </a:r>
            <a:r>
              <a:rPr lang="en-US" altLang="ko-KR" sz="2000">
                <a:latin typeface="Consolas" panose="020B0609020204030204" pitchFamily="49" charset="0"/>
              </a:rPr>
              <a:t>: 87.0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897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077FFC-AFA3-4B2C-94D1-2B3498A5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성적을 개수 제한없이 입력 </a:t>
            </a:r>
            <a:r>
              <a:rPr lang="ko-KR" altLang="en-US"/>
              <a:t>받아 최고 점수</a:t>
            </a:r>
            <a:r>
              <a:rPr lang="en-US" altLang="ko-KR"/>
              <a:t>, </a:t>
            </a:r>
            <a:r>
              <a:rPr lang="ko-KR" altLang="en-US"/>
              <a:t>최저점수</a:t>
            </a:r>
            <a:r>
              <a:rPr lang="en-US" altLang="ko-KR"/>
              <a:t>, </a:t>
            </a:r>
            <a:r>
              <a:rPr lang="ko-KR" altLang="en-US"/>
              <a:t>평균을 </a:t>
            </a:r>
            <a:r>
              <a:rPr lang="ko-KR" altLang="en-US" dirty="0"/>
              <a:t>구하는 프로그램을 작성하세요</a:t>
            </a:r>
            <a:r>
              <a:rPr lang="en-US" altLang="ko-KR" dirty="0"/>
              <a:t>. </a:t>
            </a:r>
            <a:r>
              <a:rPr lang="ko-KR" altLang="en-US" dirty="0"/>
              <a:t>음수가 </a:t>
            </a:r>
            <a:r>
              <a:rPr lang="ko-KR" altLang="en-US"/>
              <a:t>입력되면 종료되어 출력됩니다</a:t>
            </a:r>
            <a:r>
              <a:rPr lang="en-US" altLang="ko-KR"/>
              <a:t>. (</a:t>
            </a:r>
            <a:r>
              <a:rPr lang="ko-KR" altLang="en-US"/>
              <a:t>보초값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E3DEBD-7B91-4D4B-91E9-8587076A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</a:t>
            </a:r>
            <a:r>
              <a:rPr lang="ko-KR" altLang="en-US"/>
              <a:t>실습</a:t>
            </a:r>
            <a:r>
              <a:rPr lang="en-US" altLang="ko-KR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7A2F0-1993-405C-A4EF-196BC1F236C8}"/>
              </a:ext>
            </a:extLst>
          </p:cNvPr>
          <p:cNvSpPr txBox="1"/>
          <p:nvPr/>
        </p:nvSpPr>
        <p:spPr>
          <a:xfrm>
            <a:off x="827584" y="3429000"/>
            <a:ext cx="7488832" cy="286232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종료하려면 음수를 입력하세요</a:t>
            </a:r>
          </a:p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 입력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</a:p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 입력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90</a:t>
            </a:r>
          </a:p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 입력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80</a:t>
            </a:r>
          </a:p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 입력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70</a:t>
            </a:r>
          </a:p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 입력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60</a:t>
            </a:r>
          </a:p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성적 입력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-1</a:t>
            </a:r>
          </a:p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최고 점수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100</a:t>
            </a:r>
          </a:p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최저 점수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60</a:t>
            </a:r>
          </a:p>
          <a:p>
            <a:r>
              <a:rPr lang="ko-KR" altLang="en-US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평균 점수</a:t>
            </a:r>
            <a:r>
              <a:rPr lang="en-US" altLang="ko-KR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80.0</a:t>
            </a:r>
            <a:endParaRPr lang="en-US" altLang="ko-KR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86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5B7013-190C-4FF3-9C70-7D14F7A16610}"/>
              </a:ext>
            </a:extLst>
          </p:cNvPr>
          <p:cNvSpPr txBox="1"/>
          <p:nvPr/>
        </p:nvSpPr>
        <p:spPr>
          <a:xfrm>
            <a:off x="827584" y="889843"/>
            <a:ext cx="7488832" cy="507831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종료하려면 음수를 입력하세요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성적 입력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&gt;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max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최고 점수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최저 점수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평균 점수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48E96F-ACCE-4878-B67C-878664BDC2AF}"/>
              </a:ext>
            </a:extLst>
          </p:cNvPr>
          <p:cNvSpPr/>
          <p:nvPr/>
        </p:nvSpPr>
        <p:spPr>
          <a:xfrm>
            <a:off x="683568" y="719918"/>
            <a:ext cx="7848872" cy="53733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0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B33A13-0B17-4E9B-A9C2-C43E1A39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리스트 함축</a:t>
            </a:r>
            <a:r>
              <a:rPr lang="en-US" altLang="ko-KR"/>
              <a:t>(list comprehension)</a:t>
            </a:r>
          </a:p>
          <a:p>
            <a:pPr lvl="1"/>
            <a:r>
              <a:rPr lang="ko-KR" altLang="en-US"/>
              <a:t>리스트 안에 출력식과 </a:t>
            </a:r>
            <a:r>
              <a:rPr lang="en-US" altLang="ko-KR"/>
              <a:t>for </a:t>
            </a:r>
            <a:r>
              <a:rPr lang="ko-KR" altLang="en-US"/>
              <a:t>반복문과 </a:t>
            </a:r>
            <a:r>
              <a:rPr lang="en-US" altLang="ko-KR"/>
              <a:t>if </a:t>
            </a:r>
            <a:r>
              <a:rPr lang="ko-KR" altLang="en-US"/>
              <a:t>조건문을 사용하여 리스트를 생성하는 것</a:t>
            </a:r>
            <a:endParaRPr lang="en-US" altLang="ko-KR"/>
          </a:p>
          <a:p>
            <a:pPr lvl="1"/>
            <a:r>
              <a:rPr lang="ko-KR" altLang="en-US"/>
              <a:t>형식</a:t>
            </a:r>
            <a:r>
              <a:rPr lang="en-US" altLang="ko-KR"/>
              <a:t>: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en-US" altLang="ko-KR"/>
              <a:t>if </a:t>
            </a:r>
            <a:r>
              <a:rPr lang="ko-KR" altLang="en-US"/>
              <a:t>조건식은 생략 가능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469FAC2-E9A0-45D3-B130-EE841DE1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리스트의 함축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5E67DB-434C-4CA5-89E8-0A85FB151B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11760" y="3789040"/>
          <a:ext cx="4320480" cy="57606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출력식 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리스트 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조건식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901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7F427F2-A9BC-4A5C-B997-E4881E2F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예를 들어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E70E73-D8F3-4ED4-91A8-3B99A95C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리스트의 함축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264819-B20B-4798-9F64-45126BC936C0}"/>
              </a:ext>
            </a:extLst>
          </p:cNvPr>
          <p:cNvSpPr/>
          <p:nvPr/>
        </p:nvSpPr>
        <p:spPr>
          <a:xfrm>
            <a:off x="1741992" y="3483524"/>
            <a:ext cx="5371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/>
              <a:t>s = [ i*2  for  i  in  range(10) ]</a:t>
            </a:r>
            <a:endParaRPr lang="ko-KR" altLang="en-US" sz="2800"/>
          </a:p>
        </p:txBody>
      </p:sp>
      <p:sp>
        <p:nvSpPr>
          <p:cNvPr id="5" name="모서리가 둥근 사각형 설명선 5">
            <a:extLst>
              <a:ext uri="{FF2B5EF4-FFF2-40B4-BE49-F238E27FC236}">
                <a16:creationId xmlns:a16="http://schemas.microsoft.com/office/drawing/2014/main" id="{509E8E5B-F4ED-46FA-8C9F-30144FEF39FA}"/>
              </a:ext>
            </a:extLst>
          </p:cNvPr>
          <p:cNvSpPr/>
          <p:nvPr/>
        </p:nvSpPr>
        <p:spPr>
          <a:xfrm>
            <a:off x="5216624" y="2680519"/>
            <a:ext cx="1893903" cy="594437"/>
          </a:xfrm>
          <a:prstGeom prst="wedgeRoundRectCallout">
            <a:avLst>
              <a:gd name="adj1" fmla="val -20456"/>
              <a:gd name="adj2" fmla="val 90694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/>
              <a:t>입력 리스트</a:t>
            </a:r>
            <a:endParaRPr lang="en-US" altLang="ko-KR" sz="1600"/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E8BAE648-41A7-4C53-BF9C-87B5C10B0D2D}"/>
              </a:ext>
            </a:extLst>
          </p:cNvPr>
          <p:cNvSpPr/>
          <p:nvPr/>
        </p:nvSpPr>
        <p:spPr>
          <a:xfrm>
            <a:off x="3779912" y="4261801"/>
            <a:ext cx="1893903" cy="752916"/>
          </a:xfrm>
          <a:prstGeom prst="wedgeRoundRectCallout">
            <a:avLst>
              <a:gd name="adj1" fmla="val -25821"/>
              <a:gd name="adj2" fmla="val -76806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/>
              <a:t>반복되는 리스트의 각 요소 </a:t>
            </a:r>
            <a:endParaRPr lang="en-US" altLang="ko-KR" sz="1600"/>
          </a:p>
        </p:txBody>
      </p:sp>
      <p:sp>
        <p:nvSpPr>
          <p:cNvPr id="7" name="모서리가 둥근 사각형 설명선 5">
            <a:extLst>
              <a:ext uri="{FF2B5EF4-FFF2-40B4-BE49-F238E27FC236}">
                <a16:creationId xmlns:a16="http://schemas.microsoft.com/office/drawing/2014/main" id="{3364A040-9DBD-4620-92D2-8FEB34EC28E6}"/>
              </a:ext>
            </a:extLst>
          </p:cNvPr>
          <p:cNvSpPr/>
          <p:nvPr/>
        </p:nvSpPr>
        <p:spPr>
          <a:xfrm>
            <a:off x="2123728" y="2348880"/>
            <a:ext cx="2088232" cy="752916"/>
          </a:xfrm>
          <a:prstGeom prst="wedgeRoundRectCallout">
            <a:avLst>
              <a:gd name="adj1" fmla="val -16589"/>
              <a:gd name="adj2" fmla="val 78377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/>
              <a:t>이 식으로 출력되어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ko-KR" altLang="en-US" sz="1600"/>
              <a:t>새 리스트 요소 생성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245014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74C01D-AA96-4312-A9F1-B7FF2BEA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A606EF-30EA-41A7-AD01-DC455F96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리스트의 함축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BA4EC-5552-4EDC-B4C6-D9467FFA3C0C}"/>
              </a:ext>
            </a:extLst>
          </p:cNvPr>
          <p:cNvSpPr txBox="1"/>
          <p:nvPr/>
        </p:nvSpPr>
        <p:spPr>
          <a:xfrm>
            <a:off x="967380" y="2250302"/>
            <a:ext cx="7209240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]</a:t>
            </a:r>
          </a:p>
          <a:p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12029-71BF-48AB-B7C2-3AFD7D5BB68B}"/>
              </a:ext>
            </a:extLst>
          </p:cNvPr>
          <p:cNvSpPr txBox="1"/>
          <p:nvPr/>
        </p:nvSpPr>
        <p:spPr>
          <a:xfrm>
            <a:off x="967380" y="3028890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[0, 2, 4, 6, 8, 10, 12, 14, 16, 18]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06395-8A41-4072-8609-E994737C5879}"/>
              </a:ext>
            </a:extLst>
          </p:cNvPr>
          <p:cNvSpPr txBox="1"/>
          <p:nvPr/>
        </p:nvSpPr>
        <p:spPr>
          <a:xfrm>
            <a:off x="964324" y="4171154"/>
            <a:ext cx="7209240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8690B-FB23-4C32-A60D-1C9EFD2D1F58}"/>
              </a:ext>
            </a:extLst>
          </p:cNvPr>
          <p:cNvSpPr txBox="1"/>
          <p:nvPr/>
        </p:nvSpPr>
        <p:spPr>
          <a:xfrm>
            <a:off x="964324" y="5484514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[0, 1, 2, 3, 4, 5]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89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18A514-EA1A-48B0-BCC0-BBFE147A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조건식 붙이기</a:t>
            </a:r>
            <a:endParaRPr lang="en-US" altLang="ko-KR"/>
          </a:p>
          <a:p>
            <a:pPr lvl="1"/>
            <a:r>
              <a:rPr lang="en-US" altLang="ko-KR"/>
              <a:t>if</a:t>
            </a:r>
            <a:r>
              <a:rPr lang="ko-KR" altLang="en-US"/>
              <a:t>를 사용하여 조건을 추가하여 출력할수 있다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0E4B09-622D-4126-AF76-F7AE7090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리스트의 함축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4B456-F914-41D0-BB14-CB3AC89994DF}"/>
              </a:ext>
            </a:extLst>
          </p:cNvPr>
          <p:cNvSpPr txBox="1"/>
          <p:nvPr/>
        </p:nvSpPr>
        <p:spPr>
          <a:xfrm>
            <a:off x="827584" y="2866436"/>
            <a:ext cx="7209240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65650-4753-4DEE-BC07-26FE74CCE5B5}"/>
              </a:ext>
            </a:extLst>
          </p:cNvPr>
          <p:cNvSpPr txBox="1"/>
          <p:nvPr/>
        </p:nvSpPr>
        <p:spPr>
          <a:xfrm>
            <a:off x="827584" y="3645024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[0, 2, 4, 6, 8]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9CA7B-16C8-417D-8E13-88F8156CEF5C}"/>
              </a:ext>
            </a:extLst>
          </p:cNvPr>
          <p:cNvSpPr txBox="1"/>
          <p:nvPr/>
        </p:nvSpPr>
        <p:spPr>
          <a:xfrm>
            <a:off x="823183" y="4728103"/>
            <a:ext cx="7209240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**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]</a:t>
            </a:r>
          </a:p>
          <a:p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B918B-DD83-43D8-A34C-A0242827988F}"/>
              </a:ext>
            </a:extLst>
          </p:cNvPr>
          <p:cNvSpPr txBox="1"/>
          <p:nvPr/>
        </p:nvSpPr>
        <p:spPr>
          <a:xfrm>
            <a:off x="823183" y="5506691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[0, 4, 16, 36, 64]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71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24147A-1888-4C80-A165-D8B0B127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52" y="1340768"/>
            <a:ext cx="8229600" cy="4525963"/>
          </a:xfrm>
        </p:spPr>
        <p:txBody>
          <a:bodyPr/>
          <a:lstStyle/>
          <a:p>
            <a:r>
              <a:rPr lang="ko-KR" altLang="en-US"/>
              <a:t>이제까지는 </a:t>
            </a:r>
            <a:r>
              <a:rPr lang="en-US" altLang="ko-KR"/>
              <a:t>1</a:t>
            </a:r>
            <a:r>
              <a:rPr lang="ko-KR" altLang="en-US"/>
              <a:t>차원 리스트를 사용함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차원 리스트는 가로 </a:t>
            </a:r>
            <a:r>
              <a:rPr lang="en-US" altLang="ko-KR"/>
              <a:t>x </a:t>
            </a:r>
            <a:r>
              <a:rPr lang="ko-KR" altLang="en-US"/>
              <a:t>세로 형태로 행</a:t>
            </a:r>
            <a:r>
              <a:rPr lang="en-US" altLang="ko-KR"/>
              <a:t>(row), </a:t>
            </a:r>
            <a:r>
              <a:rPr lang="ko-KR" altLang="en-US"/>
              <a:t>열</a:t>
            </a:r>
            <a:r>
              <a:rPr lang="en-US" altLang="ko-KR"/>
              <a:t>(column)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64F0A5-4356-41AA-8447-8098DB0C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리스트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833EE61-F8BB-432D-83E5-2FD67482BC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03848" y="3645024"/>
          <a:ext cx="2937928" cy="214969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34482">
                  <a:extLst>
                    <a:ext uri="{9D8B030D-6E8A-4147-A177-3AD203B41FA5}">
                      <a16:colId xmlns:a16="http://schemas.microsoft.com/office/drawing/2014/main" val="4026384928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201870444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1635753055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580980677"/>
                    </a:ext>
                  </a:extLst>
                </a:gridCol>
              </a:tblGrid>
              <a:tr h="7165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a[0][0]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a[0][1]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a[0][2]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a[0][3]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44579944"/>
                  </a:ext>
                </a:extLst>
              </a:tr>
              <a:tr h="7165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a[1][0]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a[1][1]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a[1][2]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a[1][3]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90122440"/>
                  </a:ext>
                </a:extLst>
              </a:tr>
              <a:tr h="71656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a[2][0]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a[2][1]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a[2][2]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a[2][3]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27708841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4D4C41E-DBE2-4FF0-8A4D-25F6834BA01F}"/>
              </a:ext>
            </a:extLst>
          </p:cNvPr>
          <p:cNvSpPr/>
          <p:nvPr/>
        </p:nvSpPr>
        <p:spPr>
          <a:xfrm>
            <a:off x="740701" y="3440483"/>
            <a:ext cx="3987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/>
              <a:t>a</a:t>
            </a:r>
            <a:endParaRPr lang="ko-KR" altLang="en-US" sz="240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0999593-F9A9-45B5-A8A2-D5B04D7F6A52}"/>
              </a:ext>
            </a:extLst>
          </p:cNvPr>
          <p:cNvSpPr/>
          <p:nvPr/>
        </p:nvSpPr>
        <p:spPr>
          <a:xfrm>
            <a:off x="1248942" y="3429000"/>
            <a:ext cx="632676" cy="535852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34A36561-D2EC-42E8-9A46-78E991580CD4}"/>
              </a:ext>
            </a:extLst>
          </p:cNvPr>
          <p:cNvSpPr/>
          <p:nvPr/>
        </p:nvSpPr>
        <p:spPr>
          <a:xfrm>
            <a:off x="2834749" y="3645024"/>
            <a:ext cx="216024" cy="2160242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8452A7F-DC0F-4115-9B71-51853174539B}"/>
              </a:ext>
            </a:extLst>
          </p:cNvPr>
          <p:cNvSpPr/>
          <p:nvPr/>
        </p:nvSpPr>
        <p:spPr>
          <a:xfrm rot="16200000">
            <a:off x="4564800" y="1924029"/>
            <a:ext cx="216024" cy="2937928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B7AEC4-B892-43D2-8C7E-1B0017237E8A}"/>
              </a:ext>
            </a:extLst>
          </p:cNvPr>
          <p:cNvSpPr/>
          <p:nvPr/>
        </p:nvSpPr>
        <p:spPr>
          <a:xfrm>
            <a:off x="2359444" y="4439337"/>
            <a:ext cx="3987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/>
              <a:t>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812052-D13A-483C-B63E-00BE50D4C1F3}"/>
              </a:ext>
            </a:extLst>
          </p:cNvPr>
          <p:cNvSpPr/>
          <p:nvPr/>
        </p:nvSpPr>
        <p:spPr>
          <a:xfrm>
            <a:off x="4355976" y="2910130"/>
            <a:ext cx="3987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/>
              <a:t>열</a:t>
            </a:r>
          </a:p>
        </p:txBody>
      </p:sp>
    </p:spTree>
    <p:extLst>
      <p:ext uri="{BB962C8B-B14F-4D97-AF65-F5344CB8AC3E}">
        <p14:creationId xmlns:p14="http://schemas.microsoft.com/office/powerpoint/2010/main" val="1048208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A5E36C-8060-4FAD-A10A-9A07D8E9B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2</a:t>
            </a:r>
            <a:r>
              <a:rPr lang="ko-KR" altLang="en-US"/>
              <a:t>차원 리스트 만들기</a:t>
            </a:r>
            <a:endParaRPr lang="en-US" altLang="ko-KR"/>
          </a:p>
          <a:p>
            <a:pPr lvl="1"/>
            <a:r>
              <a:rPr lang="ko-KR" altLang="en-US"/>
              <a:t>리스트 안에 리스트를 넣어서 만들수 있음</a:t>
            </a:r>
            <a:endParaRPr lang="en-US" altLang="ko-KR"/>
          </a:p>
          <a:p>
            <a:pPr lvl="1"/>
            <a:r>
              <a:rPr lang="ko-KR" altLang="en-US"/>
              <a:t>형식</a:t>
            </a:r>
            <a:r>
              <a:rPr lang="en-US" altLang="ko-KR"/>
              <a:t>: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보기쉽게 이렇게 표현해도 됨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670529-DEA4-4FCC-B399-4DA87F2A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리스트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045ADA-7AC2-411A-9344-C7724D60B5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99956" y="2639126"/>
          <a:ext cx="5364596" cy="5040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364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리스트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[[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요소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요소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요소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요소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요소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요소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]]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A59977-74F2-4A4E-B1A8-D56C7B4AFC88}"/>
              </a:ext>
            </a:extLst>
          </p:cNvPr>
          <p:cNvSpPr txBox="1"/>
          <p:nvPr/>
        </p:nvSpPr>
        <p:spPr>
          <a:xfrm>
            <a:off x="755576" y="3461370"/>
            <a:ext cx="7209240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608A9-219C-4FAC-9DFF-CA5390B9BA7F}"/>
              </a:ext>
            </a:extLst>
          </p:cNvPr>
          <p:cNvSpPr txBox="1"/>
          <p:nvPr/>
        </p:nvSpPr>
        <p:spPr>
          <a:xfrm>
            <a:off x="755576" y="4239958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[[1, 2], [3, 4], [5, 6]]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4E60D-FA06-4A8A-B589-C29913AC64F7}"/>
              </a:ext>
            </a:extLst>
          </p:cNvPr>
          <p:cNvSpPr txBox="1"/>
          <p:nvPr/>
        </p:nvSpPr>
        <p:spPr>
          <a:xfrm>
            <a:off x="5476320" y="4958256"/>
            <a:ext cx="2088232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 = [[</a:t>
            </a:r>
            <a:r>
              <a:rPr lang="pt-BR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     [</a:t>
            </a:r>
            <a:r>
              <a:rPr lang="pt-BR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     [</a:t>
            </a:r>
            <a:r>
              <a:rPr lang="pt-BR" altLang="ko-KR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49207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6C94DA-7506-46E0-A3BD-BE51C7A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+mn-ea"/>
                <a:ea typeface="+mn-ea"/>
              </a:rPr>
              <a:t>집합형 자료형 </a:t>
            </a: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리스트 응용과 </a:t>
            </a:r>
            <a:r>
              <a:rPr lang="ko-KR" altLang="en-US" dirty="0" err="1">
                <a:latin typeface="+mn-ea"/>
                <a:ea typeface="+mn-ea"/>
              </a:rPr>
              <a:t>튜플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070E-AFEA-4501-B0EB-D00827C0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529" y="3648074"/>
            <a:ext cx="5299075" cy="27332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리스트와 </a:t>
            </a:r>
            <a:r>
              <a:rPr lang="ko-KR" altLang="en-US" sz="2000" dirty="0" err="1">
                <a:latin typeface="+mn-ea"/>
              </a:rPr>
              <a:t>반복문</a:t>
            </a:r>
            <a:endParaRPr lang="ko-KR" altLang="en-US" sz="2000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2000" dirty="0">
                <a:latin typeface="+mn-ea"/>
              </a:rPr>
              <a:t>리스트의 함축</a:t>
            </a:r>
          </a:p>
          <a:p>
            <a:pPr>
              <a:lnSpc>
                <a:spcPct val="110000"/>
              </a:lnSpc>
            </a:pP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차원 리스트</a:t>
            </a:r>
          </a:p>
          <a:p>
            <a:pPr>
              <a:lnSpc>
                <a:spcPct val="110000"/>
              </a:lnSpc>
            </a:pPr>
            <a:r>
              <a:rPr lang="ko-KR" altLang="en-US" sz="2000" dirty="0" err="1">
                <a:latin typeface="+mn-ea"/>
              </a:rPr>
              <a:t>튜플의</a:t>
            </a:r>
            <a:r>
              <a:rPr lang="ko-KR" altLang="en-US" sz="2000" dirty="0">
                <a:latin typeface="+mn-ea"/>
              </a:rPr>
              <a:t> 이해</a:t>
            </a:r>
          </a:p>
          <a:p>
            <a:pPr>
              <a:lnSpc>
                <a:spcPct val="110000"/>
              </a:lnSpc>
            </a:pPr>
            <a:r>
              <a:rPr lang="ko-KR" altLang="en-US" sz="2000" dirty="0" err="1">
                <a:latin typeface="+mn-ea"/>
              </a:rPr>
              <a:t>튜플의</a:t>
            </a:r>
            <a:r>
              <a:rPr lang="ko-KR" altLang="en-US" sz="2000" dirty="0">
                <a:latin typeface="+mn-ea"/>
              </a:rPr>
              <a:t> 함축</a:t>
            </a:r>
          </a:p>
        </p:txBody>
      </p:sp>
    </p:spTree>
    <p:extLst>
      <p:ext uri="{BB962C8B-B14F-4D97-AF65-F5344CB8AC3E}">
        <p14:creationId xmlns:p14="http://schemas.microsoft.com/office/powerpoint/2010/main" val="160331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357F51-BF28-455B-AD9E-B406F7975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리스트의 요소에 접근하기</a:t>
            </a:r>
            <a:endParaRPr lang="en-US" altLang="ko-KR"/>
          </a:p>
          <a:p>
            <a:pPr lvl="1"/>
            <a:r>
              <a:rPr lang="ko-KR" altLang="en-US"/>
              <a:t>형식 </a:t>
            </a:r>
            <a:r>
              <a:rPr lang="en-US" altLang="ko-KR"/>
              <a:t>: 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71D92F-9680-46B1-8F8E-50EB926B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F5B1E-4EF4-4B58-8F4D-E72004E93F9A}"/>
              </a:ext>
            </a:extLst>
          </p:cNvPr>
          <p:cNvSpPr txBox="1"/>
          <p:nvPr/>
        </p:nvSpPr>
        <p:spPr>
          <a:xfrm>
            <a:off x="1818584" y="3791069"/>
            <a:ext cx="2088232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 = [[</a:t>
            </a:r>
            <a:r>
              <a:rPr lang="pt-BR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     [</a:t>
            </a:r>
            <a:r>
              <a:rPr lang="pt-BR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     [</a:t>
            </a:r>
            <a:r>
              <a:rPr lang="pt-BR" altLang="ko-KR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pt-BR" altLang="ko-KR">
                <a:solidFill>
                  <a:srgbClr val="000000"/>
                </a:solidFill>
                <a:latin typeface="Consolas" panose="020B0609020204030204" pitchFamily="49" charset="0"/>
              </a:rPr>
              <a:t>]]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8CF849F-626A-49F2-98F3-D5713A33FF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76056" y="3140968"/>
          <a:ext cx="1948274" cy="256946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4137">
                  <a:extLst>
                    <a:ext uri="{9D8B030D-6E8A-4147-A177-3AD203B41FA5}">
                      <a16:colId xmlns:a16="http://schemas.microsoft.com/office/drawing/2014/main" val="4537251"/>
                    </a:ext>
                  </a:extLst>
                </a:gridCol>
                <a:gridCol w="974137">
                  <a:extLst>
                    <a:ext uri="{9D8B030D-6E8A-4147-A177-3AD203B41FA5}">
                      <a16:colId xmlns:a16="http://schemas.microsoft.com/office/drawing/2014/main" val="1451226992"/>
                    </a:ext>
                  </a:extLst>
                </a:gridCol>
              </a:tblGrid>
              <a:tr h="8564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2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884225931"/>
                  </a:ext>
                </a:extLst>
              </a:tr>
              <a:tr h="8564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602252571"/>
                  </a:ext>
                </a:extLst>
              </a:tr>
              <a:tr h="85648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89511879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B1E2199C-2A4D-4C60-9338-F9431B89C77C}"/>
              </a:ext>
            </a:extLst>
          </p:cNvPr>
          <p:cNvSpPr/>
          <p:nvPr/>
        </p:nvSpPr>
        <p:spPr>
          <a:xfrm>
            <a:off x="4994895" y="3004191"/>
            <a:ext cx="620683" cy="347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200" kern="0">
                <a:solidFill>
                  <a:srgbClr val="FF0000"/>
                </a:solidFill>
                <a:latin typeface="+mj-ea"/>
              </a:rPr>
              <a:t>a[0][0]</a:t>
            </a:r>
            <a:endParaRPr lang="ko-KR" altLang="en-US" sz="1200" kern="0" dirty="0">
              <a:solidFill>
                <a:srgbClr val="FF0000"/>
              </a:solidFill>
              <a:latin typeface="+mj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94E566-45A8-4F68-8B95-C98C3D2BEA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95736" y="2101211"/>
          <a:ext cx="3480799" cy="5040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8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리스트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세로인덱스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][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가로인덱스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981C0EE-78B9-4A82-8CC2-1C56ADA69878}"/>
              </a:ext>
            </a:extLst>
          </p:cNvPr>
          <p:cNvSpPr/>
          <p:nvPr/>
        </p:nvSpPr>
        <p:spPr>
          <a:xfrm>
            <a:off x="5981006" y="3004191"/>
            <a:ext cx="620683" cy="347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200" kern="0">
                <a:solidFill>
                  <a:srgbClr val="FF0000"/>
                </a:solidFill>
                <a:latin typeface="+mj-ea"/>
              </a:rPr>
              <a:t>a[0][1]</a:t>
            </a:r>
            <a:endParaRPr lang="ko-KR" altLang="en-US" sz="1200" kern="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71B708-CC35-47C3-AB4D-EA15E3EDD819}"/>
              </a:ext>
            </a:extLst>
          </p:cNvPr>
          <p:cNvSpPr/>
          <p:nvPr/>
        </p:nvSpPr>
        <p:spPr>
          <a:xfrm>
            <a:off x="4994894" y="3870966"/>
            <a:ext cx="620683" cy="347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200" kern="0">
                <a:solidFill>
                  <a:srgbClr val="FF0000"/>
                </a:solidFill>
                <a:latin typeface="+mj-ea"/>
              </a:rPr>
              <a:t>a[1][0]</a:t>
            </a:r>
            <a:endParaRPr lang="ko-KR" altLang="en-US" sz="1200" kern="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F2904A-E526-4285-9640-1CA0865E65C8}"/>
              </a:ext>
            </a:extLst>
          </p:cNvPr>
          <p:cNvSpPr/>
          <p:nvPr/>
        </p:nvSpPr>
        <p:spPr>
          <a:xfrm>
            <a:off x="5004420" y="4737741"/>
            <a:ext cx="620683" cy="347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200" kern="0">
                <a:solidFill>
                  <a:srgbClr val="FF0000"/>
                </a:solidFill>
                <a:latin typeface="+mj-ea"/>
              </a:rPr>
              <a:t>a[2][0]</a:t>
            </a:r>
            <a:endParaRPr lang="ko-KR" altLang="en-US" sz="1200" kern="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995590-B22C-4EC2-A033-D99040E30128}"/>
              </a:ext>
            </a:extLst>
          </p:cNvPr>
          <p:cNvSpPr/>
          <p:nvPr/>
        </p:nvSpPr>
        <p:spPr>
          <a:xfrm>
            <a:off x="5981031" y="3864137"/>
            <a:ext cx="620683" cy="347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200" kern="0">
                <a:solidFill>
                  <a:srgbClr val="FF0000"/>
                </a:solidFill>
                <a:latin typeface="+mj-ea"/>
              </a:rPr>
              <a:t>a[1][1]</a:t>
            </a:r>
            <a:endParaRPr lang="ko-KR" altLang="en-US" sz="1200" kern="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4AC182-63A2-4C5D-AF60-04A95206EA08}"/>
              </a:ext>
            </a:extLst>
          </p:cNvPr>
          <p:cNvSpPr/>
          <p:nvPr/>
        </p:nvSpPr>
        <p:spPr>
          <a:xfrm>
            <a:off x="5990581" y="4735631"/>
            <a:ext cx="620683" cy="347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1200" kern="0">
                <a:solidFill>
                  <a:srgbClr val="FF0000"/>
                </a:solidFill>
                <a:latin typeface="+mj-ea"/>
              </a:rPr>
              <a:t>a[2][1]</a:t>
            </a:r>
            <a:endParaRPr lang="ko-KR" altLang="en-US" sz="1200" kern="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8FB830A-7D97-4612-9368-7AE00A136AEB}"/>
              </a:ext>
            </a:extLst>
          </p:cNvPr>
          <p:cNvSpPr/>
          <p:nvPr/>
        </p:nvSpPr>
        <p:spPr>
          <a:xfrm>
            <a:off x="4134517" y="3973343"/>
            <a:ext cx="632676" cy="535852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877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138FEC0-964B-4FEF-8BDD-9EA42048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3043A-FBD6-4271-948D-6CB624E35B8B}"/>
              </a:ext>
            </a:extLst>
          </p:cNvPr>
          <p:cNvSpPr txBox="1"/>
          <p:nvPr/>
        </p:nvSpPr>
        <p:spPr>
          <a:xfrm>
            <a:off x="827584" y="1605835"/>
            <a:ext cx="7209240" cy="258532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 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 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]]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"a[0][0]:"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"a[2][1]:"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"a[1][0]:"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9388B-1AA6-4011-B84A-6D6EAFF69DBB}"/>
              </a:ext>
            </a:extLst>
          </p:cNvPr>
          <p:cNvSpPr txBox="1"/>
          <p:nvPr/>
        </p:nvSpPr>
        <p:spPr>
          <a:xfrm>
            <a:off x="827584" y="4465107"/>
            <a:ext cx="7209240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latin typeface="Consolas" panose="020B0609020204030204" pitchFamily="49" charset="0"/>
              </a:rPr>
              <a:t>a[0][0]: 1</a:t>
            </a:r>
          </a:p>
          <a:p>
            <a:r>
              <a:rPr lang="pt-BR" altLang="ko-KR" sz="2000">
                <a:latin typeface="Consolas" panose="020B0609020204030204" pitchFamily="49" charset="0"/>
              </a:rPr>
              <a:t>a[2][1]: 6</a:t>
            </a:r>
          </a:p>
          <a:p>
            <a:r>
              <a:rPr lang="pt-BR" altLang="ko-KR" sz="2000">
                <a:latin typeface="Consolas" panose="020B0609020204030204" pitchFamily="49" charset="0"/>
              </a:rPr>
              <a:t>a[1][0]: 100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55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AD61F0-2451-4520-B8EE-2F6D343C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반복문 사용하여 요소 출력하기</a:t>
            </a:r>
            <a:endParaRPr lang="en-US" altLang="ko-KR"/>
          </a:p>
          <a:p>
            <a:pPr lvl="1"/>
            <a:r>
              <a:rPr lang="en-US" altLang="ko-KR"/>
              <a:t>for</a:t>
            </a:r>
            <a:r>
              <a:rPr lang="ko-KR" altLang="en-US"/>
              <a:t>문 한 번 사용하기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FCC416-1141-4EB7-AD5C-AB53D4F6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FB208-A85B-474A-B3EA-44169581D5D4}"/>
              </a:ext>
            </a:extLst>
          </p:cNvPr>
          <p:cNvSpPr txBox="1"/>
          <p:nvPr/>
        </p:nvSpPr>
        <p:spPr>
          <a:xfrm>
            <a:off x="840557" y="2904098"/>
            <a:ext cx="7209240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]]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0A738-1709-45DB-920C-B3003E98A010}"/>
              </a:ext>
            </a:extLst>
          </p:cNvPr>
          <p:cNvSpPr txBox="1"/>
          <p:nvPr/>
        </p:nvSpPr>
        <p:spPr>
          <a:xfrm>
            <a:off x="840557" y="4365104"/>
            <a:ext cx="7209240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latin typeface="Consolas" panose="020B0609020204030204" pitchFamily="49" charset="0"/>
              </a:rPr>
              <a:t>1 2</a:t>
            </a:r>
          </a:p>
          <a:p>
            <a:r>
              <a:rPr lang="pt-BR" altLang="ko-KR" sz="2000">
                <a:latin typeface="Consolas" panose="020B0609020204030204" pitchFamily="49" charset="0"/>
              </a:rPr>
              <a:t>3 4</a:t>
            </a:r>
          </a:p>
          <a:p>
            <a:r>
              <a:rPr lang="pt-BR" altLang="ko-KR" sz="2000">
                <a:latin typeface="Consolas" panose="020B0609020204030204" pitchFamily="49" charset="0"/>
              </a:rPr>
              <a:t>5 6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364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AD61F0-2451-4520-B8EE-2F6D343C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반복문 사용하여 요소 출력하기</a:t>
            </a:r>
            <a:endParaRPr lang="en-US" altLang="ko-KR"/>
          </a:p>
          <a:p>
            <a:pPr lvl="1"/>
            <a:r>
              <a:rPr lang="ko-KR" altLang="en-US"/>
              <a:t>중첩 </a:t>
            </a:r>
            <a:r>
              <a:rPr lang="en-US" altLang="ko-KR"/>
              <a:t>for</a:t>
            </a:r>
            <a:r>
              <a:rPr lang="ko-KR" altLang="en-US"/>
              <a:t>문 사용하기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FCC416-1141-4EB7-AD5C-AB53D4F6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FB208-A85B-474A-B3EA-44169581D5D4}"/>
              </a:ext>
            </a:extLst>
          </p:cNvPr>
          <p:cNvSpPr txBox="1"/>
          <p:nvPr/>
        </p:nvSpPr>
        <p:spPr>
          <a:xfrm>
            <a:off x="840557" y="2852936"/>
            <a:ext cx="7209240" cy="17543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]]</a:t>
            </a: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# i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자리에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[1, 2]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이런식으로 리스트 들어감</a:t>
            </a:r>
            <a:endParaRPr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0A738-1709-45DB-920C-B3003E98A010}"/>
              </a:ext>
            </a:extLst>
          </p:cNvPr>
          <p:cNvSpPr txBox="1"/>
          <p:nvPr/>
        </p:nvSpPr>
        <p:spPr>
          <a:xfrm>
            <a:off x="840557" y="4861609"/>
            <a:ext cx="7209240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latin typeface="Consolas" panose="020B0609020204030204" pitchFamily="49" charset="0"/>
              </a:rPr>
              <a:t>1 2</a:t>
            </a:r>
          </a:p>
          <a:p>
            <a:r>
              <a:rPr lang="pt-BR" altLang="ko-KR" sz="2000">
                <a:latin typeface="Consolas" panose="020B0609020204030204" pitchFamily="49" charset="0"/>
              </a:rPr>
              <a:t>3 4</a:t>
            </a:r>
          </a:p>
          <a:p>
            <a:r>
              <a:rPr lang="pt-BR" altLang="ko-KR" sz="2000">
                <a:latin typeface="Consolas" panose="020B0609020204030204" pitchFamily="49" charset="0"/>
              </a:rPr>
              <a:t>5 6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8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AD61F0-2451-4520-B8EE-2F6D343C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반복문 사용하여 요소 출력하기</a:t>
            </a:r>
            <a:endParaRPr lang="en-US" altLang="ko-KR"/>
          </a:p>
          <a:p>
            <a:pPr lvl="1"/>
            <a:r>
              <a:rPr lang="en-US" altLang="ko-KR"/>
              <a:t>while</a:t>
            </a:r>
            <a:r>
              <a:rPr lang="ko-KR" altLang="en-US"/>
              <a:t>문 한 번 사용하기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FCC416-1141-4EB7-AD5C-AB53D4F6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FB208-A85B-474A-B3EA-44169581D5D4}"/>
              </a:ext>
            </a:extLst>
          </p:cNvPr>
          <p:cNvSpPr txBox="1"/>
          <p:nvPr/>
        </p:nvSpPr>
        <p:spPr>
          <a:xfrm>
            <a:off x="840557" y="2813144"/>
            <a:ext cx="7209240" cy="203132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[[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]]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):   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반복할 때 리스트의 크기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    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요소 두 개를 한꺼번에 가져오기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인덱스를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1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증가시킴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0A738-1709-45DB-920C-B3003E98A010}"/>
              </a:ext>
            </a:extLst>
          </p:cNvPr>
          <p:cNvSpPr txBox="1"/>
          <p:nvPr/>
        </p:nvSpPr>
        <p:spPr>
          <a:xfrm>
            <a:off x="840557" y="4998859"/>
            <a:ext cx="7209240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 dirty="0">
                <a:latin typeface="Consolas" panose="020B0609020204030204" pitchFamily="49" charset="0"/>
              </a:rPr>
              <a:t>1 2</a:t>
            </a:r>
          </a:p>
          <a:p>
            <a:r>
              <a:rPr lang="pt-BR" altLang="ko-KR" sz="2000" dirty="0">
                <a:latin typeface="Consolas" panose="020B0609020204030204" pitchFamily="49" charset="0"/>
              </a:rPr>
              <a:t>3 4</a:t>
            </a:r>
          </a:p>
          <a:p>
            <a:r>
              <a:rPr lang="pt-BR" altLang="ko-KR" sz="2000" dirty="0">
                <a:latin typeface="Consolas" panose="020B0609020204030204" pitchFamily="49" charset="0"/>
              </a:rPr>
              <a:t>5 6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384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AD61F0-2451-4520-B8EE-2F6D343C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사용하여 요소 출력하기</a:t>
            </a:r>
            <a:endParaRPr lang="en-US" altLang="ko-KR" dirty="0"/>
          </a:p>
          <a:p>
            <a:pPr lvl="1"/>
            <a:r>
              <a:rPr lang="ko-KR" altLang="en-US" dirty="0"/>
              <a:t>중첩 </a:t>
            </a:r>
            <a:r>
              <a:rPr lang="en-US" altLang="ko-KR" dirty="0"/>
              <a:t>while</a:t>
            </a:r>
            <a:r>
              <a:rPr lang="ko-KR" altLang="en-US" dirty="0"/>
              <a:t>문 사용하기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FCC416-1141-4EB7-AD5C-AB53D4F6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FB208-A85B-474A-B3EA-44169581D5D4}"/>
              </a:ext>
            </a:extLst>
          </p:cNvPr>
          <p:cNvSpPr txBox="1"/>
          <p:nvPr/>
        </p:nvSpPr>
        <p:spPr>
          <a:xfrm>
            <a:off x="840557" y="2644369"/>
            <a:ext cx="7209240" cy="286232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[[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]]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):          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세로 크기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]):   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가로 크기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  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가로 인덱스를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1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증가시킴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      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세로 인덱스를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1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증가시킴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0A738-1709-45DB-920C-B3003E98A010}"/>
              </a:ext>
            </a:extLst>
          </p:cNvPr>
          <p:cNvSpPr txBox="1"/>
          <p:nvPr/>
        </p:nvSpPr>
        <p:spPr>
          <a:xfrm>
            <a:off x="840557" y="5593570"/>
            <a:ext cx="7209240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 dirty="0">
                <a:latin typeface="Consolas" panose="020B0609020204030204" pitchFamily="49" charset="0"/>
              </a:rPr>
              <a:t>1 2</a:t>
            </a:r>
          </a:p>
          <a:p>
            <a:r>
              <a:rPr lang="pt-BR" altLang="ko-KR" sz="2000" dirty="0">
                <a:latin typeface="Consolas" panose="020B0609020204030204" pitchFamily="49" charset="0"/>
              </a:rPr>
              <a:t>3 4</a:t>
            </a:r>
          </a:p>
          <a:p>
            <a:r>
              <a:rPr lang="pt-BR" altLang="ko-KR" sz="2000" dirty="0">
                <a:latin typeface="Consolas" panose="020B0609020204030204" pitchFamily="49" charset="0"/>
              </a:rPr>
              <a:t>5 6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28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AD61F0-2451-4520-B8EE-2F6D343C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pprint</a:t>
            </a:r>
            <a:r>
              <a:rPr lang="en-US" altLang="ko-KR" dirty="0"/>
              <a:t> </a:t>
            </a:r>
            <a:r>
              <a:rPr lang="ko-KR" altLang="en-US" dirty="0"/>
              <a:t>모듈 사용하여 요소 출력하기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리스트를 가독성 좋게 출력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FCC416-1141-4EB7-AD5C-AB53D4F6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FB208-A85B-474A-B3EA-44169581D5D4}"/>
              </a:ext>
            </a:extLst>
          </p:cNvPr>
          <p:cNvSpPr txBox="1"/>
          <p:nvPr/>
        </p:nvSpPr>
        <p:spPr>
          <a:xfrm>
            <a:off x="840557" y="2751411"/>
            <a:ext cx="7209240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pprint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pprint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Pretendard Medium" panose="020B0600000101010101" charset="-127"/>
              <a:cs typeface="Pretendard Medium" panose="020B0600000101010101" charset="-127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= [[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], 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4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], [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6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]]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</a:b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pprint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indent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=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width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=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0A738-1709-45DB-920C-B3003E98A010}"/>
              </a:ext>
            </a:extLst>
          </p:cNvPr>
          <p:cNvSpPr txBox="1"/>
          <p:nvPr/>
        </p:nvSpPr>
        <p:spPr>
          <a:xfrm>
            <a:off x="840557" y="4545174"/>
            <a:ext cx="7209240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  <a:ea typeface="Pretendard Medium" panose="02000603000000020004" pitchFamily="2" charset="-127"/>
                <a:cs typeface="Pretendard Medium" panose="02000603000000020004" pitchFamily="2" charset="-127"/>
              </a:rPr>
              <a:t>[[1, 2],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Pretendard Medium" panose="02000603000000020004" pitchFamily="2" charset="-127"/>
                <a:cs typeface="Pretendard Medium" panose="02000603000000020004" pitchFamily="2" charset="-127"/>
              </a:rPr>
              <a:t> [3, 4],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Pretendard Medium" panose="02000603000000020004" pitchFamily="2" charset="-127"/>
                <a:cs typeface="Pretendard Medium" panose="02000603000000020004" pitchFamily="2" charset="-127"/>
              </a:rPr>
              <a:t> [5, 6]]</a:t>
            </a:r>
          </a:p>
        </p:txBody>
      </p:sp>
    </p:spTree>
    <p:extLst>
      <p:ext uri="{BB962C8B-B14F-4D97-AF65-F5344CB8AC3E}">
        <p14:creationId xmlns:p14="http://schemas.microsoft.com/office/powerpoint/2010/main" val="561878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AD61F0-2451-4520-B8EE-2F6D343C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반복문으로 </a:t>
            </a:r>
            <a:r>
              <a:rPr lang="en-US" altLang="ko-KR" dirty="0"/>
              <a:t>2</a:t>
            </a:r>
            <a:r>
              <a:rPr lang="ko-KR" altLang="en-US" dirty="0"/>
              <a:t>차원 리스트 만들기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반복문을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FCC416-1141-4EB7-AD5C-AB53D4F6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FB208-A85B-474A-B3EA-44169581D5D4}"/>
              </a:ext>
            </a:extLst>
          </p:cNvPr>
          <p:cNvSpPr txBox="1"/>
          <p:nvPr/>
        </p:nvSpPr>
        <p:spPr>
          <a:xfrm>
            <a:off x="851402" y="2562816"/>
            <a:ext cx="7209240" cy="313932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pprint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pprint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Pretendard Medium" panose="020B0600000101010101" charset="-127"/>
              <a:cs typeface="Pretendard Medium" panose="020B0600000101010101" charset="-127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= []    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빈 리스트 생성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Pretendard Medium" panose="020B0600000101010101" charset="-127"/>
              <a:cs typeface="Pretendard Medium" panose="020B0600000101010101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 </a:t>
            </a:r>
          </a:p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= []     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안쪽 빈 리스트 생성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Pretendard Medium" panose="020B0600000101010101" charset="-127"/>
              <a:cs typeface="Pretendard Medium" panose="020B0600000101010101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    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list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append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(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*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+ 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+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) )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#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안 리스트 요소 추가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  <a:ea typeface="Pretendard Medium" panose="020B0600000101010101" charset="-127"/>
              <a:cs typeface="Pretendard Medium" panose="020B0600000101010101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.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append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)                  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 </a:t>
            </a:r>
          </a:p>
          <a:p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pprint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indent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=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width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=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0A738-1709-45DB-920C-B3003E98A010}"/>
              </a:ext>
            </a:extLst>
          </p:cNvPr>
          <p:cNvSpPr txBox="1"/>
          <p:nvPr/>
        </p:nvSpPr>
        <p:spPr>
          <a:xfrm>
            <a:off x="851402" y="5796386"/>
            <a:ext cx="7209240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  <a:ea typeface="Pretendard Medium" panose="02000603000000020004" pitchFamily="2" charset="-127"/>
                <a:cs typeface="Pretendard Medium" panose="02000603000000020004" pitchFamily="2" charset="-127"/>
              </a:rPr>
              <a:t>[[1, 2],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Pretendard Medium" panose="02000603000000020004" pitchFamily="2" charset="-127"/>
                <a:cs typeface="Pretendard Medium" panose="02000603000000020004" pitchFamily="2" charset="-127"/>
              </a:rPr>
              <a:t> [3, 4],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Pretendard Medium" panose="02000603000000020004" pitchFamily="2" charset="-127"/>
                <a:cs typeface="Pretendard Medium" panose="02000603000000020004" pitchFamily="2" charset="-127"/>
              </a:rPr>
              <a:t> [5, 6]]</a:t>
            </a:r>
          </a:p>
        </p:txBody>
      </p:sp>
    </p:spTree>
    <p:extLst>
      <p:ext uri="{BB962C8B-B14F-4D97-AF65-F5344CB8AC3E}">
        <p14:creationId xmlns:p14="http://schemas.microsoft.com/office/powerpoint/2010/main" val="1057731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8AD61F0-2451-4520-B8EE-2F6D343C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함축으로 </a:t>
            </a:r>
            <a:r>
              <a:rPr lang="en-US" altLang="ko-KR" dirty="0"/>
              <a:t>2</a:t>
            </a:r>
            <a:r>
              <a:rPr lang="ko-KR" altLang="en-US" dirty="0"/>
              <a:t>차원 리스트 만들기</a:t>
            </a:r>
            <a:endParaRPr lang="en-US" altLang="ko-KR" dirty="0"/>
          </a:p>
          <a:p>
            <a:pPr lvl="1"/>
            <a:r>
              <a:rPr lang="ko-KR" altLang="en-US" dirty="0"/>
              <a:t>리스트의 함축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FCC416-1141-4EB7-AD5C-AB53D4F6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FB208-A85B-474A-B3EA-44169581D5D4}"/>
              </a:ext>
            </a:extLst>
          </p:cNvPr>
          <p:cNvSpPr txBox="1"/>
          <p:nvPr/>
        </p:nvSpPr>
        <p:spPr>
          <a:xfrm>
            <a:off x="840557" y="2751411"/>
            <a:ext cx="7209240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 err="1">
                <a:solidFill>
                  <a:srgbClr val="267F99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pprint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pprint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Pretendard Medium" panose="020B0600000101010101" charset="-127"/>
              <a:cs typeface="Pretendard Medium" panose="020B0600000101010101" charset="-127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= [[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*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+ 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+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)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)]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(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3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)]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</a:b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pprint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indent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=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width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=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0A738-1709-45DB-920C-B3003E98A010}"/>
              </a:ext>
            </a:extLst>
          </p:cNvPr>
          <p:cNvSpPr txBox="1"/>
          <p:nvPr/>
        </p:nvSpPr>
        <p:spPr>
          <a:xfrm>
            <a:off x="840557" y="4545174"/>
            <a:ext cx="7209240" cy="1015663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  <a:ea typeface="Pretendard Medium" panose="02000603000000020004" pitchFamily="2" charset="-127"/>
                <a:cs typeface="Pretendard Medium" panose="02000603000000020004" pitchFamily="2" charset="-127"/>
              </a:rPr>
              <a:t>[[1, 2],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Pretendard Medium" panose="02000603000000020004" pitchFamily="2" charset="-127"/>
                <a:cs typeface="Pretendard Medium" panose="02000603000000020004" pitchFamily="2" charset="-127"/>
              </a:rPr>
              <a:t> [3, 4],</a:t>
            </a:r>
          </a:p>
          <a:p>
            <a:r>
              <a:rPr lang="en-US" altLang="ko-KR" sz="2000" dirty="0">
                <a:latin typeface="Consolas" panose="020B0609020204030204" pitchFamily="49" charset="0"/>
                <a:ea typeface="Pretendard Medium" panose="02000603000000020004" pitchFamily="2" charset="-127"/>
                <a:cs typeface="Pretendard Medium" panose="02000603000000020004" pitchFamily="2" charset="-127"/>
              </a:rPr>
              <a:t> [5, 6]]</a:t>
            </a:r>
          </a:p>
        </p:txBody>
      </p:sp>
    </p:spTree>
    <p:extLst>
      <p:ext uri="{BB962C8B-B14F-4D97-AF65-F5344CB8AC3E}">
        <p14:creationId xmlns:p14="http://schemas.microsoft.com/office/powerpoint/2010/main" val="1933583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077FFC-AFA3-4B2C-94D1-2B3498A5B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학생의 이름과 성적을 </a:t>
            </a:r>
            <a:r>
              <a:rPr lang="en-US" altLang="ko-KR" dirty="0"/>
              <a:t>2</a:t>
            </a:r>
            <a:r>
              <a:rPr lang="ko-KR" altLang="en-US" dirty="0"/>
              <a:t>차원 리스트를 사용하여 저장하고 평균과 최고 성적 학생 이름과 점수를 출력하세요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E3DEBD-7B91-4D4B-91E9-8587076A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7A2F0-1993-405C-A4EF-196BC1F236C8}"/>
              </a:ext>
            </a:extLst>
          </p:cNvPr>
          <p:cNvSpPr txBox="1"/>
          <p:nvPr/>
        </p:nvSpPr>
        <p:spPr>
          <a:xfrm>
            <a:off x="827584" y="5415607"/>
            <a:ext cx="7488832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평균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 81.66666666666667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최고 성적 학생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Ian</a:t>
            </a:r>
          </a:p>
          <a:p>
            <a:r>
              <a:rPr lang="ko-KR" altLang="en-US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최고 성적 점수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95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8FDCBFA-0939-4F54-A3A2-FE4A74E24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725895"/>
              </p:ext>
            </p:extLst>
          </p:nvPr>
        </p:nvGraphicFramePr>
        <p:xfrm>
          <a:off x="2411760" y="3408531"/>
          <a:ext cx="4686993" cy="1673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993">
                  <a:extLst>
                    <a:ext uri="{9D8B030D-6E8A-4147-A177-3AD203B41FA5}">
                      <a16:colId xmlns:a16="http://schemas.microsoft.com/office/drawing/2014/main" val="66504917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17171178"/>
                    </a:ext>
                  </a:extLst>
                </a:gridCol>
              </a:tblGrid>
              <a:tr h="418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학생이름</a:t>
                      </a:r>
                      <a:endParaRPr lang="ko-KR" altLang="en-US" b="0" dirty="0">
                        <a:latin typeface="Pretendard ExtraBold" panose="02000903000000020004" pitchFamily="50" charset="-127"/>
                        <a:ea typeface="Pretendard ExtraBold" panose="02000903000000020004" pitchFamily="50" charset="-127"/>
                        <a:cs typeface="Pretendard ExtraBold" panose="020009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</a:t>
                      </a:r>
                      <a:endParaRPr lang="ko-KR" altLang="en-US" b="0" dirty="0">
                        <a:latin typeface="Pretendard ExtraBold" panose="02000903000000020004" pitchFamily="50" charset="-127"/>
                        <a:ea typeface="Pretendard ExtraBold" panose="02000903000000020004" pitchFamily="50" charset="-127"/>
                        <a:cs typeface="Pretendard ExtraBold" panose="020009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357129"/>
                  </a:ext>
                </a:extLst>
              </a:tr>
              <a:tr h="4183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kern="1200" dirty="0"/>
                        <a:t>John</a:t>
                      </a:r>
                      <a:endParaRPr lang="ko-KR" altLang="en-US" sz="1500" b="0" kern="1200" dirty="0">
                        <a:solidFill>
                          <a:schemeClr val="dk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kern="1200" dirty="0"/>
                        <a:t>80</a:t>
                      </a:r>
                      <a:endParaRPr lang="ko-KR" altLang="en-US" sz="1500" b="0" kern="1200" dirty="0">
                        <a:solidFill>
                          <a:schemeClr val="dk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500781"/>
                  </a:ext>
                </a:extLst>
              </a:tr>
              <a:tr h="4183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kern="1200" dirty="0"/>
                        <a:t>Ian</a:t>
                      </a:r>
                      <a:endParaRPr lang="ko-KR" altLang="en-US" sz="1500" b="0" kern="1200" dirty="0">
                        <a:solidFill>
                          <a:schemeClr val="dk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kern="1200" dirty="0"/>
                        <a:t>95</a:t>
                      </a:r>
                      <a:endParaRPr lang="ko-KR" altLang="en-US" sz="1500" b="0" kern="1200" dirty="0">
                        <a:solidFill>
                          <a:schemeClr val="dk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8525113"/>
                  </a:ext>
                </a:extLst>
              </a:tr>
              <a:tr h="41831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kern="1200" dirty="0"/>
                        <a:t>Alice</a:t>
                      </a:r>
                      <a:endParaRPr lang="ko-KR" altLang="en-US" sz="1500" b="0" kern="1200" dirty="0">
                        <a:solidFill>
                          <a:schemeClr val="dk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500" kern="1200" dirty="0"/>
                        <a:t>70</a:t>
                      </a:r>
                      <a:endParaRPr lang="ko-KR" altLang="en-US" sz="1500" b="0" kern="1200" dirty="0">
                        <a:solidFill>
                          <a:schemeClr val="dk1"/>
                        </a:solidFill>
                        <a:latin typeface="Pretendard Medium" panose="02000603000000020004" pitchFamily="50" charset="-127"/>
                        <a:ea typeface="Pretendard Medium" panose="02000603000000020004" pitchFamily="50" charset="-127"/>
                        <a:cs typeface="Pretendard Medium" panose="020006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26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55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95636" y="2636912"/>
            <a:ext cx="65527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리스트 응용</a:t>
            </a:r>
          </a:p>
        </p:txBody>
      </p:sp>
    </p:spTree>
    <p:extLst>
      <p:ext uri="{BB962C8B-B14F-4D97-AF65-F5344CB8AC3E}">
        <p14:creationId xmlns:p14="http://schemas.microsoft.com/office/powerpoint/2010/main" val="4115884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5B7013-190C-4FF3-9C70-7D14F7A16610}"/>
              </a:ext>
            </a:extLst>
          </p:cNvPr>
          <p:cNvSpPr txBox="1"/>
          <p:nvPr/>
        </p:nvSpPr>
        <p:spPr>
          <a:xfrm>
            <a:off x="827584" y="1340768"/>
            <a:ext cx="7488832" cy="507831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students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= [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    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'John'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80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],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    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'Ian'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95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],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    [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'Alice'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70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]</a:t>
            </a: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</a:b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Pretendard Medium" panose="020B0600000101010101" charset="-127"/>
              <a:cs typeface="Pretendard Medium" panose="020B0600000101010101" charset="-127"/>
            </a:endParaRPr>
          </a:p>
          <a:p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max_score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0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Pretendard Medium" panose="020B0600000101010101" charset="-127"/>
              <a:cs typeface="Pretendard Medium" panose="020B0600000101010101" charset="-127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</a:b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score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students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   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+=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score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Pretendard Medium" panose="020B0600000101010101" charset="-127"/>
              <a:cs typeface="Pretendard Medium" panose="020B0600000101010101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    </a:t>
            </a:r>
            <a:r>
              <a:rPr lang="en-US" altLang="ko-KR" dirty="0">
                <a:solidFill>
                  <a:srgbClr val="AF00DB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score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&gt;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max_score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    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max_score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score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Pretendard Medium" panose="020B0600000101010101" charset="-127"/>
              <a:cs typeface="Pretendard Medium" panose="020B0600000101010101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       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max_name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 =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name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Pretendard Medium" panose="020B0600000101010101" charset="-127"/>
              <a:cs typeface="Pretendard Medium" panose="020B0600000101010101" charset="-127"/>
            </a:endParaRPr>
          </a:p>
          <a:p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</a:b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평균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: 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,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sum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/</a:t>
            </a:r>
            <a:r>
              <a:rPr lang="en-US" altLang="ko-KR" dirty="0" err="1">
                <a:solidFill>
                  <a:srgbClr val="795E26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len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(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students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))</a:t>
            </a:r>
          </a:p>
          <a:p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최고 성적 학생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:'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max_name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)</a:t>
            </a:r>
          </a:p>
          <a:p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'</a:t>
            </a:r>
            <a:r>
              <a:rPr lang="ko-KR" altLang="en-US" dirty="0">
                <a:solidFill>
                  <a:srgbClr val="A31515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최고 성적 점수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:'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, 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max_score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Pretendard Medium" panose="020B0600000101010101" charset="-127"/>
                <a:cs typeface="Pretendard Medium" panose="020B0600000101010101" charset="-127"/>
              </a:rPr>
              <a:t>)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77A091CF-F674-4192-A49C-B9E4F38E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B5C684-0DEE-4976-982A-D0C3C0B90F60}"/>
              </a:ext>
            </a:extLst>
          </p:cNvPr>
          <p:cNvSpPr/>
          <p:nvPr/>
        </p:nvSpPr>
        <p:spPr>
          <a:xfrm>
            <a:off x="647564" y="1218636"/>
            <a:ext cx="7848872" cy="53733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8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11B41C-DDCA-49D9-BA46-83D1CA364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5B0B95-8425-40FF-A641-0B38B43C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97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95636" y="2636912"/>
            <a:ext cx="65527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ko-KR" altLang="en-US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튜플</a:t>
            </a:r>
          </a:p>
        </p:txBody>
      </p:sp>
    </p:spTree>
    <p:extLst>
      <p:ext uri="{BB962C8B-B14F-4D97-AF65-F5344CB8AC3E}">
        <p14:creationId xmlns:p14="http://schemas.microsoft.com/office/powerpoint/2010/main" val="944749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CB61A4-0916-4742-88E1-E466A07E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자료형은 속성으로 크게 두가지로 구분</a:t>
            </a:r>
            <a:endParaRPr lang="en-US" altLang="ko-KR" dirty="0"/>
          </a:p>
          <a:p>
            <a:pPr lvl="1"/>
            <a:r>
              <a:rPr lang="ko-KR" altLang="en-US" dirty="0"/>
              <a:t>가변성</a:t>
            </a:r>
            <a:r>
              <a:rPr lang="en-US" altLang="ko-KR" dirty="0"/>
              <a:t>(Mutable) </a:t>
            </a:r>
            <a:r>
              <a:rPr lang="ko-KR" altLang="en-US" dirty="0"/>
              <a:t>객체 자료형</a:t>
            </a:r>
            <a:endParaRPr lang="en-US" altLang="ko-KR" dirty="0"/>
          </a:p>
          <a:p>
            <a:pPr lvl="2"/>
            <a:r>
              <a:rPr lang="ko-KR" altLang="en-US" dirty="0"/>
              <a:t>값이 정해지더라도 계속 바꿀 수 있는 자료형</a:t>
            </a:r>
            <a:endParaRPr lang="en-US" altLang="ko-KR" dirty="0"/>
          </a:p>
          <a:p>
            <a:pPr lvl="2"/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집합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불가변성</a:t>
            </a:r>
            <a:r>
              <a:rPr lang="en-US" altLang="ko-KR" dirty="0"/>
              <a:t>(Immutable) </a:t>
            </a:r>
            <a:r>
              <a:rPr lang="ko-KR" altLang="en-US" dirty="0"/>
              <a:t>객체 자료형</a:t>
            </a:r>
            <a:endParaRPr lang="en-US" altLang="ko-KR" dirty="0"/>
          </a:p>
          <a:p>
            <a:pPr lvl="2"/>
            <a:r>
              <a:rPr lang="ko-KR" altLang="en-US" dirty="0"/>
              <a:t>한번 정해지면 값이 바뀌지 않는 자료형</a:t>
            </a:r>
            <a:endParaRPr lang="en-US" altLang="ko-KR" dirty="0"/>
          </a:p>
          <a:p>
            <a:pPr lvl="2"/>
            <a:r>
              <a:rPr lang="ko-KR" altLang="en-US" dirty="0" err="1">
                <a:solidFill>
                  <a:srgbClr val="FF0000"/>
                </a:solidFill>
              </a:rPr>
              <a:t>튜플</a:t>
            </a:r>
            <a:r>
              <a:rPr lang="en-US" altLang="ko-KR" dirty="0"/>
              <a:t>, </a:t>
            </a:r>
            <a:r>
              <a:rPr lang="ko-KR" altLang="en-US" dirty="0"/>
              <a:t>수치 자료형</a:t>
            </a:r>
            <a:r>
              <a:rPr lang="en-US" altLang="ko-KR" dirty="0"/>
              <a:t>(int, float), </a:t>
            </a:r>
            <a:r>
              <a:rPr lang="ko-KR" altLang="en-US" dirty="0"/>
              <a:t>문자열</a:t>
            </a:r>
            <a:r>
              <a:rPr lang="en-US" altLang="ko-KR" dirty="0"/>
              <a:t>(str)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7A165E3-F72D-4CF3-A6D5-55352EC3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가변성과 불가변성</a:t>
            </a:r>
          </a:p>
        </p:txBody>
      </p:sp>
    </p:spTree>
    <p:extLst>
      <p:ext uri="{BB962C8B-B14F-4D97-AF65-F5344CB8AC3E}">
        <p14:creationId xmlns:p14="http://schemas.microsoft.com/office/powerpoint/2010/main" val="4238370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87CDA7-E3A2-4FBA-820B-5F337E06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수치 자료형 예를 들어보자</a:t>
            </a:r>
            <a:endParaRPr lang="en-US" altLang="ko-KR"/>
          </a:p>
          <a:p>
            <a:pPr lvl="1"/>
            <a:r>
              <a:rPr lang="en-US" altLang="ko-KR"/>
              <a:t>id(</a:t>
            </a:r>
            <a:r>
              <a:rPr lang="ko-KR" altLang="en-US"/>
              <a:t> </a:t>
            </a:r>
            <a:r>
              <a:rPr lang="en-US" altLang="ko-KR"/>
              <a:t>)</a:t>
            </a:r>
            <a:r>
              <a:rPr lang="ko-KR" altLang="en-US"/>
              <a:t>함수</a:t>
            </a:r>
            <a:r>
              <a:rPr lang="en-US" altLang="ko-KR"/>
              <a:t>: </a:t>
            </a:r>
            <a:r>
              <a:rPr lang="ko-KR" altLang="en-US"/>
              <a:t>객체의 고유한 레퍼런스 </a:t>
            </a:r>
            <a:r>
              <a:rPr lang="en-US" altLang="ko-KR"/>
              <a:t>id</a:t>
            </a:r>
            <a:r>
              <a:rPr lang="ko-KR" altLang="en-US"/>
              <a:t>값을 을 반환</a:t>
            </a:r>
            <a:endParaRPr lang="en-US" altLang="ko-KR"/>
          </a:p>
          <a:p>
            <a:pPr marL="393192" lvl="1" indent="0">
              <a:buNone/>
            </a:pPr>
            <a:r>
              <a:rPr lang="en-US" altLang="ko-KR"/>
              <a:t>                 </a:t>
            </a:r>
            <a:r>
              <a:rPr lang="ko-KR" altLang="en-US"/>
              <a:t>즉 </a:t>
            </a:r>
            <a:r>
              <a:rPr lang="en-US" altLang="ko-KR"/>
              <a:t>id</a:t>
            </a:r>
            <a:r>
              <a:rPr lang="ko-KR" altLang="en-US"/>
              <a:t>가 값으면 내부적으로 완전히 같은것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C07E8E-BA2C-4E58-84CD-425CDAE2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불가변성</a:t>
            </a:r>
            <a:r>
              <a:rPr lang="en-US" altLang="ko-KR"/>
              <a:t>(Immutable)? 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87986-9FF2-4B26-852B-BE1E380A0958}"/>
              </a:ext>
            </a:extLst>
          </p:cNvPr>
          <p:cNvSpPr txBox="1"/>
          <p:nvPr/>
        </p:nvSpPr>
        <p:spPr>
          <a:xfrm>
            <a:off x="899592" y="3424257"/>
            <a:ext cx="7209240" cy="147732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hex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hex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id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2433B-9BAB-4DE9-B2B5-23B8C6AA8748}"/>
              </a:ext>
            </a:extLst>
          </p:cNvPr>
          <p:cNvSpPr txBox="1"/>
          <p:nvPr/>
        </p:nvSpPr>
        <p:spPr>
          <a:xfrm>
            <a:off x="899592" y="5044443"/>
            <a:ext cx="7209240" cy="70788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latin typeface="Consolas" panose="020B0609020204030204" pitchFamily="49" charset="0"/>
              </a:rPr>
              <a:t>0x227bea50210</a:t>
            </a:r>
          </a:p>
          <a:p>
            <a:r>
              <a:rPr lang="pt-BR" altLang="ko-KR" sz="2000">
                <a:latin typeface="Consolas" panose="020B0609020204030204" pitchFamily="49" charset="0"/>
              </a:rPr>
              <a:t>0x227bea50210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52E1F2E9-71E7-452C-82DD-6F9554927D0E}"/>
              </a:ext>
            </a:extLst>
          </p:cNvPr>
          <p:cNvSpPr/>
          <p:nvPr/>
        </p:nvSpPr>
        <p:spPr>
          <a:xfrm>
            <a:off x="3275856" y="5593212"/>
            <a:ext cx="2304256" cy="853836"/>
          </a:xfrm>
          <a:prstGeom prst="wedgeRoundRectCallout">
            <a:avLst>
              <a:gd name="adj1" fmla="val -39232"/>
              <a:gd name="adj2" fmla="val -61423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/>
              <a:t>10 </a:t>
            </a:r>
            <a:r>
              <a:rPr lang="ko-KR" altLang="en-US" sz="1600"/>
              <a:t>이라는 </a:t>
            </a:r>
            <a:r>
              <a:rPr lang="en-US" altLang="ko-KR" sz="1600"/>
              <a:t>int </a:t>
            </a:r>
            <a:r>
              <a:rPr lang="ko-KR" altLang="en-US" sz="1600"/>
              <a:t>자료형의 </a:t>
            </a:r>
            <a:r>
              <a:rPr lang="en-US" altLang="ko-KR" sz="1600"/>
              <a:t>id </a:t>
            </a:r>
            <a:r>
              <a:rPr lang="ko-KR" altLang="en-US" sz="1600"/>
              <a:t>값이 같지요</a:t>
            </a:r>
            <a:r>
              <a:rPr lang="en-US" altLang="ko-KR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0937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F114694-1BF8-4F31-8BA5-3FF1043BB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ko-KR" altLang="en-US"/>
              <a:t>즉 이런 참조 형태임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AAF1CE-50B6-4392-9311-38E4C51D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불가변성</a:t>
            </a:r>
            <a:r>
              <a:rPr lang="en-US" altLang="ko-KR"/>
              <a:t>(Immutable)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AEFB2-E0E6-4686-B476-3FCE41490B9A}"/>
              </a:ext>
            </a:extLst>
          </p:cNvPr>
          <p:cNvSpPr txBox="1"/>
          <p:nvPr/>
        </p:nvSpPr>
        <p:spPr>
          <a:xfrm>
            <a:off x="849094" y="2099910"/>
            <a:ext cx="7209240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10  # 1</a:t>
            </a:r>
          </a:p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20  # 2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DEBBF1-763A-4258-9F95-E0E9D725A224}"/>
              </a:ext>
            </a:extLst>
          </p:cNvPr>
          <p:cNvGrpSpPr/>
          <p:nvPr/>
        </p:nvGrpSpPr>
        <p:grpSpPr>
          <a:xfrm>
            <a:off x="3052086" y="3299968"/>
            <a:ext cx="2704040" cy="1817036"/>
            <a:chOff x="3052086" y="3299968"/>
            <a:chExt cx="2704040" cy="18170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FA76024-0C54-4200-8813-44BD58C3C202}"/>
                </a:ext>
              </a:extLst>
            </p:cNvPr>
            <p:cNvSpPr/>
            <p:nvPr/>
          </p:nvSpPr>
          <p:spPr>
            <a:xfrm>
              <a:off x="4788024" y="3789040"/>
              <a:ext cx="968102" cy="936104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BC52E66-4ADF-4F9C-B67B-5E958AB0E64F}"/>
                </a:ext>
              </a:extLst>
            </p:cNvPr>
            <p:cNvSpPr/>
            <p:nvPr/>
          </p:nvSpPr>
          <p:spPr>
            <a:xfrm>
              <a:off x="4952116" y="4035644"/>
              <a:ext cx="63991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/>
                <a:t>10</a:t>
              </a:r>
              <a:endParaRPr lang="ko-KR" altLang="en-US" sz="28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80EDA02-9201-486F-A93C-BC5F7DD858CD}"/>
                </a:ext>
              </a:extLst>
            </p:cNvPr>
            <p:cNvSpPr/>
            <p:nvPr/>
          </p:nvSpPr>
          <p:spPr>
            <a:xfrm>
              <a:off x="3052086" y="3299968"/>
              <a:ext cx="4106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/>
                <a:t>a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270AFF-5930-43E8-86EB-DB317B323258}"/>
                </a:ext>
              </a:extLst>
            </p:cNvPr>
            <p:cNvSpPr/>
            <p:nvPr/>
          </p:nvSpPr>
          <p:spPr>
            <a:xfrm>
              <a:off x="3092361" y="4532229"/>
              <a:ext cx="4427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/>
                <a:t>b</a:t>
              </a:r>
              <a:endParaRPr lang="ko-KR" altLang="en-US" dirty="0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CAC5BDEF-1F47-42FD-97F9-BD0043077EAC}"/>
                </a:ext>
              </a:extLst>
            </p:cNvPr>
            <p:cNvSpPr/>
            <p:nvPr/>
          </p:nvSpPr>
          <p:spPr>
            <a:xfrm rot="1492480">
              <a:off x="3466104" y="3747084"/>
              <a:ext cx="1176598" cy="275319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337204-2E4C-4A3D-ACF4-ABB62036FC4A}"/>
                </a:ext>
              </a:extLst>
            </p:cNvPr>
            <p:cNvSpPr/>
            <p:nvPr/>
          </p:nvSpPr>
          <p:spPr>
            <a:xfrm rot="1628781">
              <a:off x="3748978" y="352824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/>
                <a:t>참조</a:t>
              </a:r>
            </a:p>
          </p:txBody>
        </p:sp>
      </p:grpSp>
      <p:sp>
        <p:nvSpPr>
          <p:cNvPr id="16" name="모서리가 둥근 사각형 설명선 5">
            <a:extLst>
              <a:ext uri="{FF2B5EF4-FFF2-40B4-BE49-F238E27FC236}">
                <a16:creationId xmlns:a16="http://schemas.microsoft.com/office/drawing/2014/main" id="{D3054E6F-3B55-4850-A564-AC6A8F99F194}"/>
              </a:ext>
            </a:extLst>
          </p:cNvPr>
          <p:cNvSpPr/>
          <p:nvPr/>
        </p:nvSpPr>
        <p:spPr>
          <a:xfrm>
            <a:off x="6416802" y="3800413"/>
            <a:ext cx="2593207" cy="1660376"/>
          </a:xfrm>
          <a:prstGeom prst="wedgeRoundRectCallout">
            <a:avLst>
              <a:gd name="adj1" fmla="val -57363"/>
              <a:gd name="adj2" fmla="val -17331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/>
              <a:t>메모리 상에 </a:t>
            </a:r>
            <a:r>
              <a:rPr lang="en-US" altLang="ko-KR" sz="1600"/>
              <a:t>10, 20</a:t>
            </a:r>
            <a:r>
              <a:rPr lang="ko-KR" altLang="en-US" sz="1600"/>
              <a:t>이라는 데이터의 영역이 생김</a:t>
            </a:r>
            <a:r>
              <a:rPr lang="en-US" altLang="ko-KR" sz="1600"/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600"/>
              <a:t>그 </a:t>
            </a:r>
            <a:r>
              <a:rPr lang="en-US" altLang="ko-KR" sz="1600"/>
              <a:t>10, 20 </a:t>
            </a:r>
            <a:r>
              <a:rPr lang="ko-KR" altLang="en-US" sz="1600"/>
              <a:t>이라는 값은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ko-KR" altLang="en-US" sz="1600"/>
              <a:t>변하지 않는다는 것</a:t>
            </a:r>
            <a:endParaRPr lang="en-US" altLang="ko-KR" sz="1600"/>
          </a:p>
        </p:txBody>
      </p:sp>
      <p:sp>
        <p:nvSpPr>
          <p:cNvPr id="17" name="모서리가 둥근 사각형 설명선 5">
            <a:extLst>
              <a:ext uri="{FF2B5EF4-FFF2-40B4-BE49-F238E27FC236}">
                <a16:creationId xmlns:a16="http://schemas.microsoft.com/office/drawing/2014/main" id="{FB3299F0-A068-4EEA-9321-AE32A3A4F045}"/>
              </a:ext>
            </a:extLst>
          </p:cNvPr>
          <p:cNvSpPr/>
          <p:nvPr/>
        </p:nvSpPr>
        <p:spPr>
          <a:xfrm>
            <a:off x="207141" y="5306226"/>
            <a:ext cx="2584908" cy="1066130"/>
          </a:xfrm>
          <a:prstGeom prst="wedgeRoundRectCallout">
            <a:avLst>
              <a:gd name="adj1" fmla="val 43884"/>
              <a:gd name="adj2" fmla="val -87145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/>
              <a:t>변수 </a:t>
            </a:r>
            <a:r>
              <a:rPr lang="en-US" altLang="ko-KR" sz="1600" dirty="0"/>
              <a:t>a, b</a:t>
            </a:r>
            <a:r>
              <a:rPr lang="ko-KR" altLang="en-US" sz="1600" dirty="0"/>
              <a:t> 입장에서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사용할 데이터를</a:t>
            </a:r>
            <a:endParaRPr lang="en-US" altLang="ko-KR" sz="1600" dirty="0"/>
          </a:p>
          <a:p>
            <a:pPr algn="ctr">
              <a:lnSpc>
                <a:spcPct val="150000"/>
              </a:lnSpc>
            </a:pPr>
            <a:r>
              <a:rPr lang="ko-KR" altLang="en-US" sz="1600" dirty="0"/>
              <a:t>바꿀 수 없다는 말이 아님</a:t>
            </a:r>
            <a:endParaRPr lang="en-US" altLang="ko-KR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4DACA5-86E3-4BB8-9BB9-C476FDC13BEE}"/>
              </a:ext>
            </a:extLst>
          </p:cNvPr>
          <p:cNvSpPr/>
          <p:nvPr/>
        </p:nvSpPr>
        <p:spPr>
          <a:xfrm>
            <a:off x="4788024" y="5224539"/>
            <a:ext cx="968102" cy="936104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FA8B38-C76F-41FA-982A-87F0D30C6AAB}"/>
              </a:ext>
            </a:extLst>
          </p:cNvPr>
          <p:cNvSpPr/>
          <p:nvPr/>
        </p:nvSpPr>
        <p:spPr>
          <a:xfrm>
            <a:off x="4952116" y="5457716"/>
            <a:ext cx="639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/>
              <a:t>20</a:t>
            </a:r>
            <a:endParaRPr lang="ko-KR" altLang="en-US" sz="28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7F96061-880E-4782-A85E-AF8D5FC3D64B}"/>
              </a:ext>
            </a:extLst>
          </p:cNvPr>
          <p:cNvSpPr/>
          <p:nvPr/>
        </p:nvSpPr>
        <p:spPr>
          <a:xfrm rot="1891906">
            <a:off x="3505947" y="5166500"/>
            <a:ext cx="1132392" cy="27945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71E0AA-F712-436D-8A3D-F947D2F18C23}"/>
              </a:ext>
            </a:extLst>
          </p:cNvPr>
          <p:cNvSpPr/>
          <p:nvPr/>
        </p:nvSpPr>
        <p:spPr>
          <a:xfrm rot="1950487">
            <a:off x="3815189" y="49323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참조</a:t>
            </a:r>
          </a:p>
        </p:txBody>
      </p:sp>
      <p:sp>
        <p:nvSpPr>
          <p:cNvPr id="22" name="화살표: 왼쪽으로 구부러짐 21">
            <a:extLst>
              <a:ext uri="{FF2B5EF4-FFF2-40B4-BE49-F238E27FC236}">
                <a16:creationId xmlns:a16="http://schemas.microsoft.com/office/drawing/2014/main" id="{52BE8EEC-3AD1-464B-B241-21113F464DAB}"/>
              </a:ext>
            </a:extLst>
          </p:cNvPr>
          <p:cNvSpPr/>
          <p:nvPr/>
        </p:nvSpPr>
        <p:spPr>
          <a:xfrm rot="20798384">
            <a:off x="4409476" y="4552565"/>
            <a:ext cx="316749" cy="571973"/>
          </a:xfrm>
          <a:prstGeom prst="curvedLeftArrow">
            <a:avLst>
              <a:gd name="adj1" fmla="val 25000"/>
              <a:gd name="adj2" fmla="val 47942"/>
              <a:gd name="adj3" fmla="val 25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29252D0-5F83-491C-84A3-E5A1359A8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2727" y="4033269"/>
            <a:ext cx="1182727" cy="92667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377841-2185-4260-83FC-0F14C94A49F7}"/>
              </a:ext>
            </a:extLst>
          </p:cNvPr>
          <p:cNvSpPr/>
          <p:nvPr/>
        </p:nvSpPr>
        <p:spPr>
          <a:xfrm rot="20248487">
            <a:off x="3519092" y="4303536"/>
            <a:ext cx="333746" cy="346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①</a:t>
            </a:r>
            <a:endParaRPr lang="ko-KR" altLang="en-US" sz="1200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499FC7-A0F6-475A-91C3-7C36004A6A2E}"/>
              </a:ext>
            </a:extLst>
          </p:cNvPr>
          <p:cNvSpPr/>
          <p:nvPr/>
        </p:nvSpPr>
        <p:spPr>
          <a:xfrm rot="1826311">
            <a:off x="3714711" y="4747120"/>
            <a:ext cx="383586" cy="346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②</a:t>
            </a:r>
            <a:endParaRPr lang="ko-KR" altLang="en-US" kern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230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680B87E-1F31-4303-8E98-203158CC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튜플</a:t>
            </a:r>
            <a:endParaRPr lang="en-US" altLang="ko-KR"/>
          </a:p>
          <a:p>
            <a:pPr lvl="1"/>
            <a:r>
              <a:rPr lang="ko-KR" altLang="en-US"/>
              <a:t>리스트와 아주 유사한데</a:t>
            </a:r>
            <a:r>
              <a:rPr lang="en-US" altLang="ko-KR"/>
              <a:t>, </a:t>
            </a:r>
            <a:r>
              <a:rPr lang="ko-KR" altLang="en-US"/>
              <a:t>튜플은 한번 지정되면 변경이 되지않는 대표적인 불가변성</a:t>
            </a:r>
            <a:r>
              <a:rPr lang="en-US" altLang="ko-KR"/>
              <a:t>(Immutable) </a:t>
            </a:r>
            <a:r>
              <a:rPr lang="ko-KR" altLang="en-US"/>
              <a:t>자료형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요소를 저장은 할수 있지만</a:t>
            </a:r>
            <a:r>
              <a:rPr lang="en-US" altLang="ko-KR"/>
              <a:t>, </a:t>
            </a:r>
            <a:r>
              <a:rPr lang="ko-KR" altLang="en-US"/>
              <a:t>요소 변경</a:t>
            </a:r>
            <a:r>
              <a:rPr lang="en-US" altLang="ko-KR"/>
              <a:t>, </a:t>
            </a:r>
            <a:r>
              <a:rPr lang="ko-KR" altLang="en-US"/>
              <a:t>추가</a:t>
            </a:r>
            <a:r>
              <a:rPr lang="en-US" altLang="ko-KR"/>
              <a:t>, </a:t>
            </a:r>
            <a:r>
              <a:rPr lang="ko-KR" altLang="en-US"/>
              <a:t>삭제를 할수 없다</a:t>
            </a:r>
            <a:r>
              <a:rPr lang="en-US" altLang="ko-KR"/>
              <a:t>. 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읽기 전용 리스트라고 생각하면 됨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그러면 왜 쓸까</a:t>
            </a:r>
            <a:r>
              <a:rPr lang="en-US" altLang="ko-KR"/>
              <a:t>? </a:t>
            </a:r>
          </a:p>
          <a:p>
            <a:pPr lvl="1"/>
            <a:r>
              <a:rPr lang="ko-KR" altLang="en-US"/>
              <a:t>함수 리턴값 처럼 값이 변경되면 안될 때</a:t>
            </a:r>
            <a:r>
              <a:rPr lang="en-US" altLang="ko-KR"/>
              <a:t> </a:t>
            </a:r>
            <a:r>
              <a:rPr lang="ko-KR" altLang="en-US"/>
              <a:t>사용</a:t>
            </a:r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DA78641-1B01-4E22-BEF1-AB36276D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튜플</a:t>
            </a:r>
          </a:p>
        </p:txBody>
      </p:sp>
    </p:spTree>
    <p:extLst>
      <p:ext uri="{BB962C8B-B14F-4D97-AF65-F5344CB8AC3E}">
        <p14:creationId xmlns:p14="http://schemas.microsoft.com/office/powerpoint/2010/main" val="2471180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2698AD-819D-46DC-8CD7-29E5F768D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endParaRPr lang="en-US" altLang="ko-KR" dirty="0"/>
          </a:p>
          <a:p>
            <a:pPr lvl="1"/>
            <a:r>
              <a:rPr lang="ko-KR" altLang="en-US" dirty="0"/>
              <a:t>요소들의 값을  </a:t>
            </a:r>
            <a:r>
              <a:rPr lang="en-US" altLang="ko-KR" dirty="0"/>
              <a:t>( ) </a:t>
            </a:r>
            <a:r>
              <a:rPr lang="ko-KR" altLang="en-US" dirty="0"/>
              <a:t>로 묶어주고</a:t>
            </a:r>
            <a:r>
              <a:rPr lang="en-US" altLang="ko-KR" dirty="0"/>
              <a:t>, </a:t>
            </a:r>
            <a:r>
              <a:rPr lang="ko-KR" altLang="en-US" dirty="0"/>
              <a:t>각 값은 </a:t>
            </a:r>
            <a:r>
              <a:rPr lang="en-US" altLang="ko-KR" dirty="0"/>
              <a:t>,</a:t>
            </a:r>
            <a:r>
              <a:rPr lang="ko-KR" altLang="en-US" dirty="0"/>
              <a:t>로 구분</a:t>
            </a:r>
            <a:endParaRPr lang="en-US" altLang="ko-KR" dirty="0"/>
          </a:p>
          <a:p>
            <a:pPr lvl="1"/>
            <a:r>
              <a:rPr lang="en-US" altLang="ko-KR" dirty="0"/>
              <a:t>( ) </a:t>
            </a:r>
            <a:r>
              <a:rPr lang="ko-KR" altLang="en-US" dirty="0"/>
              <a:t>괄호 없이 그냥 </a:t>
            </a:r>
            <a:r>
              <a:rPr lang="en-US" altLang="ko-KR" dirty="0"/>
              <a:t>,</a:t>
            </a:r>
            <a:r>
              <a:rPr lang="ko-KR" altLang="en-US" dirty="0"/>
              <a:t>로 구분하는 것도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형식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50A0B9-D3A3-4D3E-8271-DD49106F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튜플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2799D8-97A8-40A0-AEE5-ADD04EC007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11760" y="3861048"/>
          <a:ext cx="4320480" cy="93610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튜플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(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요소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요소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 … ,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요소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튜플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  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요소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요소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 … ,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요소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868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D23D47-1516-4E13-B268-F166544C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튜플 선언</a:t>
            </a:r>
            <a:endParaRPr lang="en-US" altLang="ko-KR"/>
          </a:p>
          <a:p>
            <a:pPr lvl="1"/>
            <a:r>
              <a:rPr lang="ko-KR" altLang="en-US"/>
              <a:t>괄호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괄호 없이도 가능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4BD49C-BCE0-4E8C-83E6-6A8F6542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튜플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3E6D0-3152-4B07-9BAB-03AB72DBC09E}"/>
              </a:ext>
            </a:extLst>
          </p:cNvPr>
          <p:cNvSpPr txBox="1"/>
          <p:nvPr/>
        </p:nvSpPr>
        <p:spPr>
          <a:xfrm>
            <a:off x="885289" y="2598627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 = (1, 2, 3, 4, 5)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(1, 2, 3, 4, 5)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158D8-018A-4B8B-BE0F-03CB4054C866}"/>
              </a:ext>
            </a:extLst>
          </p:cNvPr>
          <p:cNvSpPr txBox="1"/>
          <p:nvPr/>
        </p:nvSpPr>
        <p:spPr>
          <a:xfrm>
            <a:off x="885537" y="4353776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b = 10, 20, 30, 40, 50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(10, 20, 30, 40, 50)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53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CD4C80-E850-4470-8B84-1081A5A8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요소 하나인 튜플을 선언하려면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이렇게 하면 될 것 같지만 아님</a:t>
            </a:r>
            <a:r>
              <a:rPr lang="en-US" altLang="ko-KR"/>
              <a:t>. </a:t>
            </a:r>
            <a:r>
              <a:rPr lang="ko-KR" altLang="en-US"/>
              <a:t>일반 변수가 됨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끝에 </a:t>
            </a:r>
            <a:r>
              <a:rPr lang="en-US" altLang="ko-KR"/>
              <a:t>,(</a:t>
            </a:r>
            <a:r>
              <a:rPr lang="ko-KR" altLang="en-US"/>
              <a:t>콤마</a:t>
            </a:r>
            <a:r>
              <a:rPr lang="en-US" altLang="ko-KR"/>
              <a:t>)</a:t>
            </a:r>
            <a:r>
              <a:rPr lang="ko-KR" altLang="en-US"/>
              <a:t>를 붙여줘야함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689E42-9A12-4DBE-A9BD-5658D3A4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요소 하나인 튜플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F9503-4AE8-4BBF-B7BF-695A3E166959}"/>
              </a:ext>
            </a:extLst>
          </p:cNvPr>
          <p:cNvSpPr txBox="1"/>
          <p:nvPr/>
        </p:nvSpPr>
        <p:spPr>
          <a:xfrm>
            <a:off x="885289" y="2628095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 = (10)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5D657-0EA5-44FC-8F72-A43CD6CD4F20}"/>
              </a:ext>
            </a:extLst>
          </p:cNvPr>
          <p:cNvSpPr txBox="1"/>
          <p:nvPr/>
        </p:nvSpPr>
        <p:spPr>
          <a:xfrm>
            <a:off x="885289" y="4259704"/>
            <a:ext cx="7373422" cy="193899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 = (10,)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(10,)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 = 10,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(10,)</a:t>
            </a:r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65D39B6F-6A65-4B90-9B98-553308A46942}"/>
              </a:ext>
            </a:extLst>
          </p:cNvPr>
          <p:cNvSpPr/>
          <p:nvPr/>
        </p:nvSpPr>
        <p:spPr>
          <a:xfrm>
            <a:off x="5011034" y="5229200"/>
            <a:ext cx="2593207" cy="1495736"/>
          </a:xfrm>
          <a:prstGeom prst="wedgeRoundRectCallout">
            <a:avLst>
              <a:gd name="adj1" fmla="val -65199"/>
              <a:gd name="adj2" fmla="val -22685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/>
              <a:t>튜플의 형태를</a:t>
            </a:r>
            <a:endParaRPr lang="en-US" altLang="ko-KR"/>
          </a:p>
          <a:p>
            <a:pPr algn="ctr">
              <a:lnSpc>
                <a:spcPct val="150000"/>
              </a:lnSpc>
            </a:pPr>
            <a:r>
              <a:rPr lang="ko-KR" altLang="en-US"/>
              <a:t>유지시켜줘야할 때</a:t>
            </a:r>
            <a:endParaRPr lang="en-US" altLang="ko-KR"/>
          </a:p>
          <a:p>
            <a:pPr algn="ctr">
              <a:lnSpc>
                <a:spcPct val="150000"/>
              </a:lnSpc>
            </a:pPr>
            <a:r>
              <a:rPr lang="ko-KR" altLang="en-US"/>
              <a:t>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403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15159A-D6BF-465F-B782-D2C4F37E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리스트와 </a:t>
            </a:r>
            <a:r>
              <a:rPr lang="ko-KR" altLang="en-US" err="1"/>
              <a:t>반복문</a:t>
            </a:r>
            <a:endParaRPr lang="en-US" altLang="ko-KR"/>
          </a:p>
          <a:p>
            <a:pPr lvl="1"/>
            <a:r>
              <a:rPr lang="ko-KR" altLang="en-US"/>
              <a:t>앞 챕터에서 봤던 것처럼 리스트를 사용하면 여러 데이터를 손쉽게 관리 할 수 있음</a:t>
            </a:r>
            <a:r>
              <a:rPr lang="en-US" altLang="ko-KR"/>
              <a:t>. </a:t>
            </a:r>
          </a:p>
          <a:p>
            <a:pPr lvl="1"/>
            <a:r>
              <a:rPr lang="ko-KR" altLang="en-US"/>
              <a:t>하지만 단순히 요소 하나하나를 따로 사용하기는 불편함</a:t>
            </a:r>
            <a:endParaRPr lang="en-US" altLang="ko-KR"/>
          </a:p>
          <a:p>
            <a:pPr lvl="1"/>
            <a:endParaRPr lang="en-US" altLang="ko-KR"/>
          </a:p>
          <a:p>
            <a:pPr marL="393192" lvl="1" indent="0">
              <a:buNone/>
            </a:pPr>
            <a:r>
              <a:rPr lang="en-US" altLang="ko-KR"/>
              <a:t> 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반복문과 같이 사용하면 아주 편리해짐</a:t>
            </a:r>
            <a:endParaRPr lang="en-US" altLang="ko-KR"/>
          </a:p>
          <a:p>
            <a:pPr lvl="1"/>
            <a:endParaRPr lang="en-US" altLang="ko-KR"/>
          </a:p>
          <a:p>
            <a:pPr marL="393192" lvl="1" indent="0">
              <a:buNone/>
            </a:pP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650D524-C31F-4475-A0F3-E42C1434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리스트와 </a:t>
            </a:r>
            <a:r>
              <a:rPr lang="ko-KR" altLang="en-US" err="1"/>
              <a:t>반복문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37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9107DC-B258-4DAF-8A5F-2F2AC7187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tuple( ) </a:t>
            </a:r>
            <a:r>
              <a:rPr lang="ko-KR" altLang="en-US"/>
              <a:t>함수 사용해서 튜플 만들기</a:t>
            </a:r>
            <a:endParaRPr lang="en-US" altLang="ko-KR"/>
          </a:p>
          <a:p>
            <a:pPr lvl="1"/>
            <a:r>
              <a:rPr lang="en-US" altLang="ko-KR"/>
              <a:t>range( ) </a:t>
            </a:r>
            <a:r>
              <a:rPr lang="ko-KR" altLang="en-US"/>
              <a:t>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359CE4-2294-489E-A4E2-2006AA21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튜플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093B1-691D-43AD-B614-3A1FA3E10449}"/>
              </a:ext>
            </a:extLst>
          </p:cNvPr>
          <p:cNvSpPr txBox="1"/>
          <p:nvPr/>
        </p:nvSpPr>
        <p:spPr>
          <a:xfrm>
            <a:off x="885289" y="2852936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 = tuple(range(5))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(0, 1, 2, 3, 4)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63398-40DC-4E74-A966-A9C73161693B}"/>
              </a:ext>
            </a:extLst>
          </p:cNvPr>
          <p:cNvSpPr txBox="1"/>
          <p:nvPr/>
        </p:nvSpPr>
        <p:spPr>
          <a:xfrm>
            <a:off x="905753" y="4581128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b = tuple(range(5, 10))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(5, 6, 7, 8, 9)</a:t>
            </a:r>
          </a:p>
        </p:txBody>
      </p:sp>
    </p:spTree>
    <p:extLst>
      <p:ext uri="{BB962C8B-B14F-4D97-AF65-F5344CB8AC3E}">
        <p14:creationId xmlns:p14="http://schemas.microsoft.com/office/powerpoint/2010/main" val="395145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D75B7F-CCE3-4C3A-887C-D784D6F0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리스트를 튜플로 변환하기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튜플을 리스트로 변환하기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EEEE8E3-2600-442D-817C-316185A88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튜플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6EE6B-5E0E-4EF9-8404-7F4C5894463C}"/>
              </a:ext>
            </a:extLst>
          </p:cNvPr>
          <p:cNvSpPr txBox="1"/>
          <p:nvPr/>
        </p:nvSpPr>
        <p:spPr>
          <a:xfrm>
            <a:off x="885289" y="2130465"/>
            <a:ext cx="7373422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 = tuple(a)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(1, 2, 3)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27264-EC02-45AC-9DD7-21E04FC8E39F}"/>
              </a:ext>
            </a:extLst>
          </p:cNvPr>
          <p:cNvSpPr txBox="1"/>
          <p:nvPr/>
        </p:nvSpPr>
        <p:spPr>
          <a:xfrm>
            <a:off x="885289" y="4725144"/>
            <a:ext cx="7373422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b = (1, 2, 3)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b = list(b)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31516899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87CA567-52D8-485A-B74C-E9AC6C6A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팩킹</a:t>
            </a:r>
            <a:endParaRPr lang="en-US" altLang="ko-KR"/>
          </a:p>
          <a:p>
            <a:pPr lvl="1"/>
            <a:r>
              <a:rPr lang="ko-KR" altLang="en-US"/>
              <a:t>변수에 리스트나</a:t>
            </a:r>
            <a:r>
              <a:rPr lang="en-US" altLang="ko-KR"/>
              <a:t> </a:t>
            </a:r>
            <a:r>
              <a:rPr lang="ko-KR" altLang="en-US"/>
              <a:t>튜플을 할당하는 과정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언팩킹</a:t>
            </a:r>
            <a:endParaRPr lang="en-US" altLang="ko-KR"/>
          </a:p>
          <a:p>
            <a:pPr lvl="1"/>
            <a:r>
              <a:rPr lang="ko-KR" altLang="en-US"/>
              <a:t>리스트나 튜플의 요소를 변수 여러 개에 할당 하는 것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53F318-3809-4D8B-8CE5-B9B73E04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팩킹 </a:t>
            </a:r>
            <a:r>
              <a:rPr lang="en-US" altLang="ko-KR"/>
              <a:t>/ </a:t>
            </a:r>
            <a:r>
              <a:rPr lang="ko-KR" altLang="en-US"/>
              <a:t>언팩킹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58E23-9D62-449D-9D63-600164592E68}"/>
              </a:ext>
            </a:extLst>
          </p:cNvPr>
          <p:cNvSpPr txBox="1"/>
          <p:nvPr/>
        </p:nvSpPr>
        <p:spPr>
          <a:xfrm>
            <a:off x="885289" y="2767280"/>
            <a:ext cx="7373422" cy="70788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 = [1, 2, 3]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b = (1, 2, 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89A4B-6485-4BE0-936C-20C5B032E8D6}"/>
              </a:ext>
            </a:extLst>
          </p:cNvPr>
          <p:cNvSpPr txBox="1"/>
          <p:nvPr/>
        </p:nvSpPr>
        <p:spPr>
          <a:xfrm>
            <a:off x="885289" y="5126076"/>
            <a:ext cx="7373422" cy="70788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a, b, c = [1, 2, 3]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d, e, f = (1, 2, 3)</a:t>
            </a:r>
          </a:p>
        </p:txBody>
      </p:sp>
    </p:spTree>
    <p:extLst>
      <p:ext uri="{BB962C8B-B14F-4D97-AF65-F5344CB8AC3E}">
        <p14:creationId xmlns:p14="http://schemas.microsoft.com/office/powerpoint/2010/main" val="1260918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C053D1-185B-47D3-BA2B-D51BC976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리스트 인덱싱과 동일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항상 끝자리 인덱스를 조심하자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B9E265-7767-40C6-B214-34FC5370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튜플 인덱싱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3D7D3-5400-4FB3-9647-C75E4A67FCAC}"/>
              </a:ext>
            </a:extLst>
          </p:cNvPr>
          <p:cNvSpPr txBox="1"/>
          <p:nvPr/>
        </p:nvSpPr>
        <p:spPr>
          <a:xfrm>
            <a:off x="885289" y="2412017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t = (100, 200, 300, 400, 500)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t[0]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DB94-B394-4D11-B33B-99CEC9294C94}"/>
              </a:ext>
            </a:extLst>
          </p:cNvPr>
          <p:cNvSpPr txBox="1"/>
          <p:nvPr/>
        </p:nvSpPr>
        <p:spPr>
          <a:xfrm>
            <a:off x="885289" y="4844971"/>
            <a:ext cx="7373422" cy="1323439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t[5]</a:t>
            </a:r>
          </a:p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IndexError: tuple index out of range</a:t>
            </a:r>
            <a:endParaRPr lang="pt-BR" altLang="ko-KR" sz="2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752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8E005C-422B-466F-88F4-F3A5A38BC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튜플의 요소 값은 바꿀수 있다 없다</a:t>
            </a:r>
            <a:r>
              <a:rPr lang="en-US" altLang="ko-KR"/>
              <a:t>? </a:t>
            </a:r>
          </a:p>
          <a:p>
            <a:pPr lvl="1"/>
            <a:r>
              <a:rPr lang="ko-KR" altLang="en-US"/>
              <a:t>불가변성</a:t>
            </a:r>
            <a:r>
              <a:rPr lang="en-US" altLang="ko-KR"/>
              <a:t>(Immutable) </a:t>
            </a:r>
            <a:r>
              <a:rPr lang="ko-KR" altLang="en-US"/>
              <a:t>자료형이라 변경이 안됨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159DFB1-A68C-4782-8883-3737B57C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튜플 인덱싱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13A17-DD66-4319-A689-4630416AFB68}"/>
              </a:ext>
            </a:extLst>
          </p:cNvPr>
          <p:cNvSpPr txBox="1"/>
          <p:nvPr/>
        </p:nvSpPr>
        <p:spPr>
          <a:xfrm>
            <a:off x="885289" y="2996952"/>
            <a:ext cx="7373422" cy="1938992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 = (1, 2, 3, 4, 5)</a:t>
            </a:r>
          </a:p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a[1] = 100</a:t>
            </a:r>
          </a:p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TypeError: 'tuple' object does not support item assignment</a:t>
            </a:r>
            <a:endParaRPr lang="pt-BR" altLang="ko-KR" sz="2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293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26CB6E-4418-4850-8086-E4270C90F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슬라이싱은</a:t>
            </a:r>
            <a:r>
              <a:rPr lang="ko-KR" altLang="en-US" dirty="0"/>
              <a:t> </a:t>
            </a:r>
            <a:r>
              <a:rPr lang="en-US" altLang="ko-KR" dirty="0"/>
              <a:t>[ ] </a:t>
            </a:r>
            <a:r>
              <a:rPr lang="ko-KR" altLang="en-US" dirty="0"/>
              <a:t>로 하고</a:t>
            </a:r>
            <a:r>
              <a:rPr lang="en-US" altLang="ko-KR" dirty="0"/>
              <a:t>, </a:t>
            </a:r>
            <a:r>
              <a:rPr lang="ko-KR" altLang="en-US" dirty="0"/>
              <a:t>결과는 리스트와 동일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하나만 </a:t>
            </a:r>
            <a:r>
              <a:rPr lang="ko-KR" altLang="en-US" dirty="0" err="1"/>
              <a:t>슬라이싱</a:t>
            </a:r>
            <a:r>
              <a:rPr lang="ko-KR" altLang="en-US" dirty="0"/>
              <a:t> 하면 요소가 하나인 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A4C0FC-6F84-4139-83D7-40923287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튜플 슬라이싱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D6628-2CF3-42AE-8C3B-25405FF453F8}"/>
              </a:ext>
            </a:extLst>
          </p:cNvPr>
          <p:cNvSpPr txBox="1"/>
          <p:nvPr/>
        </p:nvSpPr>
        <p:spPr>
          <a:xfrm>
            <a:off x="885289" y="2412017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t = (1, 2, 'three', 'four’) 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t[2:] 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('three', 'four')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4D451-DFDC-439E-8A56-612801A4EB3A}"/>
              </a:ext>
            </a:extLst>
          </p:cNvPr>
          <p:cNvSpPr txBox="1"/>
          <p:nvPr/>
        </p:nvSpPr>
        <p:spPr>
          <a:xfrm>
            <a:off x="885289" y="4844971"/>
            <a:ext cx="7373422" cy="70788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t[1:2]</a:t>
            </a:r>
          </a:p>
          <a:p>
            <a:r>
              <a:rPr lang="pt-BR" altLang="ko-KR" sz="2000" dirty="0">
                <a:latin typeface="Consolas" panose="020B0609020204030204" pitchFamily="49" charset="0"/>
              </a:rPr>
              <a:t>(2,)</a:t>
            </a:r>
          </a:p>
        </p:txBody>
      </p:sp>
    </p:spTree>
    <p:extLst>
      <p:ext uri="{BB962C8B-B14F-4D97-AF65-F5344CB8AC3E}">
        <p14:creationId xmlns:p14="http://schemas.microsoft.com/office/powerpoint/2010/main" val="1239237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3658C2-5772-4EDC-A786-F6B1C801D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1309"/>
            <a:ext cx="8686800" cy="4525963"/>
          </a:xfrm>
        </p:spPr>
        <p:txBody>
          <a:bodyPr/>
          <a:lstStyle/>
          <a:p>
            <a:r>
              <a:rPr lang="en-US" altLang="ko-KR"/>
              <a:t>index( </a:t>
            </a:r>
            <a:r>
              <a:rPr lang="ko-KR" altLang="en-US"/>
              <a:t>값</a:t>
            </a:r>
            <a:r>
              <a:rPr lang="en-US" altLang="ko-KR"/>
              <a:t> ) : </a:t>
            </a:r>
            <a:r>
              <a:rPr lang="ko-KR" altLang="en-US"/>
              <a:t>특정 값의 인덱스 반환</a:t>
            </a:r>
            <a:endParaRPr lang="en-US" altLang="ko-KR"/>
          </a:p>
          <a:p>
            <a:pPr lvl="1"/>
            <a:r>
              <a:rPr lang="ko-KR" altLang="en-US"/>
              <a:t>여러 개 있으면 첫번째 인덱스 반환</a:t>
            </a:r>
            <a:r>
              <a:rPr lang="en-US" altLang="ko-KR"/>
              <a:t>. </a:t>
            </a:r>
            <a:r>
              <a:rPr lang="ko-KR" altLang="en-US"/>
              <a:t>없으면 에러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r>
              <a:rPr lang="en-US" altLang="ko-KR"/>
              <a:t>count( </a:t>
            </a:r>
            <a:r>
              <a:rPr lang="ko-KR" altLang="en-US"/>
              <a:t>값 </a:t>
            </a:r>
            <a:r>
              <a:rPr lang="en-US" altLang="ko-KR"/>
              <a:t>) : </a:t>
            </a:r>
            <a:r>
              <a:rPr lang="ko-KR" altLang="en-US"/>
              <a:t>튜플 특정 값의 개수를 반환</a:t>
            </a:r>
            <a:r>
              <a:rPr lang="en-US" altLang="ko-KR"/>
              <a:t>. </a:t>
            </a:r>
            <a:r>
              <a:rPr lang="ko-KR" altLang="en-US"/>
              <a:t>없으면 </a:t>
            </a:r>
            <a:r>
              <a:rPr lang="en-US" altLang="ko-KR"/>
              <a:t>0</a:t>
            </a:r>
          </a:p>
          <a:p>
            <a:pPr lvl="1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6432EC-87C0-4810-9F28-7C84B8B7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튜플 메소드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502B8-8CFA-4590-B44C-095572EC7A46}"/>
              </a:ext>
            </a:extLst>
          </p:cNvPr>
          <p:cNvSpPr txBox="1"/>
          <p:nvPr/>
        </p:nvSpPr>
        <p:spPr>
          <a:xfrm>
            <a:off x="885289" y="2708920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 = (10, 20, 30, 20, 10) 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a.index(20) 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31C66-CB2A-4961-A23A-23BE00D7911F}"/>
              </a:ext>
            </a:extLst>
          </p:cNvPr>
          <p:cNvSpPr txBox="1"/>
          <p:nvPr/>
        </p:nvSpPr>
        <p:spPr>
          <a:xfrm>
            <a:off x="885289" y="5112654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 = (10, 20, 30, 20, 10)</a:t>
            </a:r>
          </a:p>
          <a:p>
            <a:r>
              <a:rPr lang="pt-BR" altLang="ko-KR" sz="2000">
                <a:latin typeface="Consolas" panose="020B0609020204030204" pitchFamily="49" charset="0"/>
              </a:rPr>
              <a:t>&gt;&gt;&gt; a.count(20) </a:t>
            </a:r>
          </a:p>
          <a:p>
            <a:r>
              <a:rPr lang="pt-BR" altLang="ko-KR" sz="200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59266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52F5E61-76B6-4342-A5F7-844CE7FD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len(</a:t>
            </a:r>
            <a:r>
              <a:rPr lang="ko-KR" altLang="en-US"/>
              <a:t> </a:t>
            </a:r>
            <a:r>
              <a:rPr lang="en-US" altLang="ko-KR"/>
              <a:t>) : </a:t>
            </a:r>
            <a:r>
              <a:rPr lang="ko-KR" altLang="en-US"/>
              <a:t>튜플의 전체 길이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sum( ) : </a:t>
            </a:r>
            <a:r>
              <a:rPr lang="ko-KR" altLang="en-US"/>
              <a:t>튜플 모든 요소의 합</a:t>
            </a:r>
            <a:endParaRPr lang="en-US" altLang="ko-KR"/>
          </a:p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3DB6CB-01C0-4077-B4AD-1D1313FF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내장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F0AB1-5F8A-4915-AAB4-96CBCC228E56}"/>
              </a:ext>
            </a:extLst>
          </p:cNvPr>
          <p:cNvSpPr txBox="1"/>
          <p:nvPr/>
        </p:nvSpPr>
        <p:spPr>
          <a:xfrm>
            <a:off x="885289" y="2060848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 = (1, 2, 3, 4)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len(a)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FB96A-69D2-4E5B-80F1-C84FA60A73A0}"/>
              </a:ext>
            </a:extLst>
          </p:cNvPr>
          <p:cNvSpPr txBox="1"/>
          <p:nvPr/>
        </p:nvSpPr>
        <p:spPr>
          <a:xfrm>
            <a:off x="859021" y="4122948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 = (1, 2, 3, 4)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sum(a)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endParaRPr lang="pt-BR" altLang="ko-KR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85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52F5E61-76B6-4342-A5F7-844CE7FD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max(</a:t>
            </a:r>
            <a:r>
              <a:rPr lang="ko-KR" altLang="en-US"/>
              <a:t> </a:t>
            </a:r>
            <a:r>
              <a:rPr lang="en-US" altLang="ko-KR"/>
              <a:t>) : </a:t>
            </a:r>
            <a:r>
              <a:rPr lang="ko-KR" altLang="en-US"/>
              <a:t>튜플 요소의 최대값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min( ) : </a:t>
            </a:r>
            <a:r>
              <a:rPr lang="ko-KR" altLang="en-US"/>
              <a:t>튜플 요소의 최소값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93DB6CB-01C0-4077-B4AD-1D1313FF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내장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CD241-2BA1-483E-BB10-C1155B03B8F6}"/>
              </a:ext>
            </a:extLst>
          </p:cNvPr>
          <p:cNvSpPr txBox="1"/>
          <p:nvPr/>
        </p:nvSpPr>
        <p:spPr>
          <a:xfrm>
            <a:off x="885289" y="2060848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 = (1, 2, 3, 4)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max(a)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95C7F-F9AD-406D-AC48-ECC8C57421ED}"/>
              </a:ext>
            </a:extLst>
          </p:cNvPr>
          <p:cNvSpPr txBox="1"/>
          <p:nvPr/>
        </p:nvSpPr>
        <p:spPr>
          <a:xfrm>
            <a:off x="859021" y="4122948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 = (1, 2, 3, 4)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min(a)</a:t>
            </a:r>
          </a:p>
          <a:p>
            <a:r>
              <a:rPr lang="pt-B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pt-BR" altLang="ko-KR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600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878DA-8608-43FE-B194-718B456C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덧셈</a:t>
            </a:r>
            <a:r>
              <a:rPr lang="en-US" altLang="ko-KR"/>
              <a:t>(+) </a:t>
            </a:r>
            <a:r>
              <a:rPr lang="ko-KR" altLang="en-US"/>
              <a:t>연산자</a:t>
            </a:r>
            <a:endParaRPr lang="en-US" altLang="ko-KR"/>
          </a:p>
          <a:p>
            <a:pPr lvl="1"/>
            <a:r>
              <a:rPr lang="ko-KR" altLang="en-US"/>
              <a:t>튜플 합쳐서 새로운 튜플 생성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B41BD5-CB98-42D4-B068-9796F065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튜플 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75FF7-1C3F-4D24-9145-BA03072403CB}"/>
              </a:ext>
            </a:extLst>
          </p:cNvPr>
          <p:cNvSpPr txBox="1"/>
          <p:nvPr/>
        </p:nvSpPr>
        <p:spPr>
          <a:xfrm>
            <a:off x="885289" y="3106458"/>
            <a:ext cx="7373422" cy="1631216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fr-F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t1 = (1, 2)       </a:t>
            </a:r>
          </a:p>
          <a:p>
            <a:r>
              <a:rPr lang="fr-F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t2 = 'one', 'two' </a:t>
            </a:r>
          </a:p>
          <a:p>
            <a:r>
              <a:rPr lang="fr-F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t3 = t1 + t2</a:t>
            </a:r>
          </a:p>
          <a:p>
            <a:r>
              <a:rPr lang="fr-F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t3</a:t>
            </a:r>
          </a:p>
          <a:p>
            <a:r>
              <a:rPr lang="fr-F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(1, 2, 'one', 'two')</a:t>
            </a:r>
            <a:endParaRPr lang="pt-BR" altLang="ko-KR" sz="2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6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742A54-33BD-496C-8AB7-119AF80BC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 반복문은 그냥 </a:t>
            </a:r>
            <a:r>
              <a:rPr lang="en-US" altLang="ko-KR"/>
              <a:t>in</a:t>
            </a:r>
            <a:r>
              <a:rPr lang="ko-KR" altLang="en-US"/>
              <a:t> 뒤에 리스트를 지정</a:t>
            </a:r>
            <a:endParaRPr lang="en-US" altLang="ko-KR"/>
          </a:p>
          <a:p>
            <a:pPr lvl="1"/>
            <a:r>
              <a:rPr lang="ko-KR" altLang="en-US"/>
              <a:t>형식</a:t>
            </a:r>
            <a:r>
              <a:rPr lang="en-US" altLang="ko-KR"/>
              <a:t>: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리스트 안의 요소들이 차례대로 변수에 대입되면서 반복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5B4ECF-5ADA-4233-8EBE-B1E1AB89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 </a:t>
            </a:r>
            <a:r>
              <a:rPr lang="ko-KR" altLang="en-US"/>
              <a:t>반복문과 같이 사용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FD19303-6A65-4FB1-8F13-3D650D2EC3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71800" y="2744924"/>
          <a:ext cx="3384376" cy="13681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변수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 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리스트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 문장</a:t>
                      </a:r>
                      <a:endParaRPr lang="en-US" altLang="ko-KR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" marR="0" indent="0" algn="just" fontAlgn="base" latinLnBrk="1">
                        <a:lnSpc>
                          <a:spcPct val="15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반복 문장</a:t>
                      </a:r>
                      <a:endParaRPr lang="en-US" altLang="ko-KR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507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E878DA-8608-43FE-B194-718B456C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곱셈</a:t>
            </a:r>
            <a:r>
              <a:rPr lang="en-US" altLang="ko-KR"/>
              <a:t>(*) </a:t>
            </a:r>
            <a:r>
              <a:rPr lang="ko-KR" altLang="en-US"/>
              <a:t>연산자</a:t>
            </a:r>
            <a:endParaRPr lang="en-US" altLang="ko-KR"/>
          </a:p>
          <a:p>
            <a:pPr lvl="1"/>
            <a:r>
              <a:rPr lang="ko-KR" altLang="en-US"/>
              <a:t>곱해진 수 만큼 튜플 요소를 반복해 새로운 튜플 생성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요소가 하나인 튜플도 사용 가능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B41BD5-CB98-42D4-B068-9796F065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튜플 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75FF7-1C3F-4D24-9145-BA03072403CB}"/>
              </a:ext>
            </a:extLst>
          </p:cNvPr>
          <p:cNvSpPr txBox="1"/>
          <p:nvPr/>
        </p:nvSpPr>
        <p:spPr>
          <a:xfrm>
            <a:off x="885289" y="2632411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fr-F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fr-F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 = (1, 2, 3)</a:t>
            </a:r>
          </a:p>
          <a:p>
            <a:r>
              <a:rPr lang="fr-F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 * 2</a:t>
            </a:r>
          </a:p>
          <a:p>
            <a:r>
              <a:rPr lang="fr-FR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(1, 2, 3, 1, 2, 3)</a:t>
            </a:r>
            <a:endParaRPr lang="pt-BR" altLang="ko-KR" sz="2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E0BD3-64F1-431B-94B2-6FB96EB15AC3}"/>
              </a:ext>
            </a:extLst>
          </p:cNvPr>
          <p:cNvSpPr txBox="1"/>
          <p:nvPr/>
        </p:nvSpPr>
        <p:spPr>
          <a:xfrm>
            <a:off x="855201" y="4929176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l-PL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 = ('nice'</a:t>
            </a:r>
            <a:r>
              <a:rPr lang="pl-PL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pl-PL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 * 3</a:t>
            </a:r>
          </a:p>
          <a:p>
            <a:r>
              <a:rPr lang="pl-PL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('nice', 'nice', 'nice')</a:t>
            </a:r>
            <a:endParaRPr lang="pt-BR" altLang="ko-KR" sz="2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701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AF0F2F-830E-4D4C-AC21-37AA0C267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for</a:t>
            </a:r>
            <a:r>
              <a:rPr lang="ko-KR" altLang="en-US"/>
              <a:t>문과 같이 사용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3BB771-AEA6-4030-8177-95F86E96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반복문에 사용하기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E3604-9FCE-4F83-8713-6D4DDB565ECD}"/>
              </a:ext>
            </a:extLst>
          </p:cNvPr>
          <p:cNvSpPr txBox="1"/>
          <p:nvPr/>
        </p:nvSpPr>
        <p:spPr>
          <a:xfrm>
            <a:off x="822251" y="2130241"/>
            <a:ext cx="7209240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89F2C-0067-4666-9B16-9796E7CD997B}"/>
              </a:ext>
            </a:extLst>
          </p:cNvPr>
          <p:cNvSpPr txBox="1"/>
          <p:nvPr/>
        </p:nvSpPr>
        <p:spPr>
          <a:xfrm>
            <a:off x="827584" y="3228945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latin typeface="Consolas" panose="020B0609020204030204" pitchFamily="49" charset="0"/>
              </a:rPr>
              <a:t>1 2 3 4 5 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98411-003F-4F96-887B-5284A9C76801}"/>
              </a:ext>
            </a:extLst>
          </p:cNvPr>
          <p:cNvSpPr txBox="1"/>
          <p:nvPr/>
        </p:nvSpPr>
        <p:spPr>
          <a:xfrm>
            <a:off x="822251" y="4608041"/>
            <a:ext cx="7209240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a-DK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a-DK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a-DK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da-DK" altLang="ko-KR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a-DK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a-DK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a-DK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altLang="ko-KR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a-DK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altLang="ko-KR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a-DK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da-DK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a-DK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da-DK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altLang="ko-KR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a-DK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altLang="ko-KR">
                <a:solidFill>
                  <a:srgbClr val="001080"/>
                </a:solidFill>
                <a:latin typeface="Consolas" panose="020B0609020204030204" pitchFamily="49" charset="0"/>
              </a:rPr>
              <a:t>end</a:t>
            </a:r>
            <a:r>
              <a:rPr lang="da-DK" altLang="ko-KR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a-DK" altLang="ko-KR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a-DK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B76E9-B76E-48AC-9F93-E098CABD9364}"/>
              </a:ext>
            </a:extLst>
          </p:cNvPr>
          <p:cNvSpPr txBox="1"/>
          <p:nvPr/>
        </p:nvSpPr>
        <p:spPr>
          <a:xfrm>
            <a:off x="827584" y="5390926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pt-BR" altLang="ko-KR" sz="2000">
                <a:latin typeface="Consolas" panose="020B0609020204030204" pitchFamily="49" charset="0"/>
              </a:rPr>
              <a:t>1 2 3 4 5 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0075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1588FCA-89CC-46A0-B899-CC88D3F2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튜플의 함축</a:t>
            </a:r>
            <a:endParaRPr lang="en-US" altLang="ko-KR"/>
          </a:p>
          <a:p>
            <a:pPr lvl="1"/>
            <a:r>
              <a:rPr lang="ko-KR" altLang="en-US"/>
              <a:t>튜플도 함축</a:t>
            </a:r>
            <a:r>
              <a:rPr lang="en-US" altLang="ko-KR"/>
              <a:t>(comprehension)</a:t>
            </a:r>
            <a:r>
              <a:rPr lang="ko-KR" altLang="en-US"/>
              <a:t> 사용이 가능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314364-A4B1-453B-81A2-1D298ABA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튜플의 함축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4AEA8-11E4-454F-9FA6-BCB76160BB61}"/>
              </a:ext>
            </a:extLst>
          </p:cNvPr>
          <p:cNvSpPr txBox="1"/>
          <p:nvPr/>
        </p:nvSpPr>
        <p:spPr>
          <a:xfrm>
            <a:off x="885289" y="2921168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(i for i in range(10) if i % 2 == 0)</a:t>
            </a:r>
          </a:p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(0, 2, 4, 6, 8)</a:t>
            </a:r>
            <a:endParaRPr lang="pt-BR" altLang="ko-KR" sz="2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424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862F0F-7C3E-4CF1-A7E2-8806E192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튜플의 함축</a:t>
            </a:r>
            <a:endParaRPr lang="en-US" altLang="ko-KR"/>
          </a:p>
          <a:p>
            <a:pPr lvl="1"/>
            <a:r>
              <a:rPr lang="ko-KR" altLang="en-US"/>
              <a:t>리스트 함축은 이렇게 했는데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비슷하게 될것 같지만</a:t>
            </a:r>
            <a:r>
              <a:rPr lang="en-US" altLang="ko-KR"/>
              <a:t> </a:t>
            </a:r>
            <a:r>
              <a:rPr lang="ko-KR" altLang="en-US"/>
              <a:t>아님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D9B940-2D4D-47B5-9C37-351E40E3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튜플의 함축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67D10-5D80-456C-AF59-90DD5DA1790B}"/>
              </a:ext>
            </a:extLst>
          </p:cNvPr>
          <p:cNvSpPr txBox="1"/>
          <p:nvPr/>
        </p:nvSpPr>
        <p:spPr>
          <a:xfrm>
            <a:off x="885289" y="2606639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s =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 i for i in range(10) if i % 2 == 0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s</a:t>
            </a:r>
          </a:p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[0, 2, 4, 6, 8]</a:t>
            </a:r>
            <a:endParaRPr lang="pt-BR" altLang="ko-KR" sz="2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2F94E-33B2-4CF8-B7D0-482B56D6E4A9}"/>
              </a:ext>
            </a:extLst>
          </p:cNvPr>
          <p:cNvSpPr txBox="1"/>
          <p:nvPr/>
        </p:nvSpPr>
        <p:spPr>
          <a:xfrm>
            <a:off x="885289" y="4998859"/>
            <a:ext cx="7373422" cy="1015663"/>
          </a:xfrm>
          <a:prstGeom prst="rect">
            <a:avLst/>
          </a:prstGeom>
          <a:solidFill>
            <a:srgbClr val="DDEE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s =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 i for i in range(10) if i % 2 == 0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&gt;&gt;&gt; s</a:t>
            </a:r>
          </a:p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&lt;generator object &lt;genexpr&gt; at 0x00000234AE0D9A10&gt;</a:t>
            </a:r>
            <a:endParaRPr lang="pt-BR" altLang="ko-KR" sz="2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E9F7B27F-B4F1-4420-B7AA-5F49E61262F6}"/>
              </a:ext>
            </a:extLst>
          </p:cNvPr>
          <p:cNvSpPr/>
          <p:nvPr/>
        </p:nvSpPr>
        <p:spPr>
          <a:xfrm>
            <a:off x="5815905" y="5733256"/>
            <a:ext cx="3084940" cy="1015663"/>
          </a:xfrm>
          <a:prstGeom prst="wedgeRoundRectCallout">
            <a:avLst>
              <a:gd name="adj1" fmla="val -65611"/>
              <a:gd name="adj2" fmla="val -42692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/>
              <a:t>제너레이터</a:t>
            </a:r>
            <a:r>
              <a:rPr lang="ko-KR" altLang="en-US" dirty="0"/>
              <a:t> 객체가 </a:t>
            </a:r>
            <a:r>
              <a:rPr lang="ko-KR" altLang="en-US" dirty="0" err="1"/>
              <a:t>되버림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반복문과 같이 쓰이는 </a:t>
            </a:r>
            <a:r>
              <a:rPr lang="ko-KR" altLang="en-US" sz="1200" dirty="0" err="1"/>
              <a:t>제너레이터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86856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8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48E95C-8CB6-4DD6-BBA7-E7AA7983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리스트를 변수로 넣기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리스트를 직접 넣어도 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98DABA-E80C-45D8-BAD9-E65054D6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요소 출력하기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262E5-672C-4B5D-A1CD-10E0B8165EA4}"/>
              </a:ext>
            </a:extLst>
          </p:cNvPr>
          <p:cNvSpPr txBox="1"/>
          <p:nvPr/>
        </p:nvSpPr>
        <p:spPr>
          <a:xfrm>
            <a:off x="967380" y="2996952"/>
            <a:ext cx="7209240" cy="1631216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4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5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ADFF6-06B9-45D2-B55F-7ED3D70673FC}"/>
              </a:ext>
            </a:extLst>
          </p:cNvPr>
          <p:cNvSpPr txBox="1"/>
          <p:nvPr/>
        </p:nvSpPr>
        <p:spPr>
          <a:xfrm>
            <a:off x="967380" y="1988840"/>
            <a:ext cx="7209240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35B63-4975-47DD-8592-CD70E352C626}"/>
              </a:ext>
            </a:extLst>
          </p:cNvPr>
          <p:cNvSpPr txBox="1"/>
          <p:nvPr/>
        </p:nvSpPr>
        <p:spPr>
          <a:xfrm>
            <a:off x="967380" y="5415607"/>
            <a:ext cx="7209240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00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40088D-6806-4240-A357-F6B7ACB64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enumerate( ) </a:t>
            </a:r>
            <a:r>
              <a:rPr lang="ko-KR" altLang="en-US"/>
              <a:t>함수</a:t>
            </a:r>
            <a:endParaRPr lang="en-US" altLang="ko-KR"/>
          </a:p>
          <a:p>
            <a:pPr lvl="1"/>
            <a:r>
              <a:rPr lang="ko-KR" altLang="en-US"/>
              <a:t>리스트 요소에 순서 값을 부여해주는 함수</a:t>
            </a:r>
            <a:endParaRPr lang="en-US" altLang="ko-KR"/>
          </a:p>
          <a:p>
            <a:pPr lvl="1"/>
            <a:r>
              <a:rPr lang="ko-KR" altLang="en-US"/>
              <a:t>시퀀스 형</a:t>
            </a:r>
            <a:r>
              <a:rPr lang="en-US" altLang="ko-KR"/>
              <a:t>(</a:t>
            </a:r>
            <a:r>
              <a:rPr lang="ko-KR" altLang="en-US"/>
              <a:t>리스트</a:t>
            </a:r>
            <a:r>
              <a:rPr lang="en-US" altLang="ko-KR"/>
              <a:t>, </a:t>
            </a:r>
            <a:r>
              <a:rPr lang="ko-KR" altLang="en-US" err="1"/>
              <a:t>튜플</a:t>
            </a:r>
            <a:r>
              <a:rPr lang="en-US" altLang="ko-KR"/>
              <a:t>, </a:t>
            </a:r>
            <a:r>
              <a:rPr lang="ko-KR" altLang="en-US"/>
              <a:t>문자열 등</a:t>
            </a:r>
            <a:r>
              <a:rPr lang="en-US" altLang="ko-KR"/>
              <a:t>)</a:t>
            </a:r>
            <a:r>
              <a:rPr lang="ko-KR" altLang="en-US"/>
              <a:t>을 받으면 인덱스 값을 포함하는 </a:t>
            </a:r>
            <a:r>
              <a:rPr lang="en-US" altLang="ko-KR"/>
              <a:t>enumerate </a:t>
            </a:r>
            <a:r>
              <a:rPr lang="ko-KR" altLang="en-US"/>
              <a:t>객체를 돌려 줌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191A4A5-4064-4183-B7FF-B0D8A8E0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인덱스와 요소를 같이 출력하기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EC76B-2AA6-4BD0-ADF0-75F2998EC225}"/>
              </a:ext>
            </a:extLst>
          </p:cNvPr>
          <p:cNvSpPr txBox="1"/>
          <p:nvPr/>
        </p:nvSpPr>
        <p:spPr>
          <a:xfrm>
            <a:off x="1187624" y="5072205"/>
            <a:ext cx="7209240" cy="40011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&lt;enumerate object at 0x000001F4C74761C0&gt;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37844-786D-4F08-8EB5-976A8A6638D4}"/>
              </a:ext>
            </a:extLst>
          </p:cNvPr>
          <p:cNvSpPr txBox="1"/>
          <p:nvPr/>
        </p:nvSpPr>
        <p:spPr>
          <a:xfrm>
            <a:off x="1187624" y="4005064"/>
            <a:ext cx="7209240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'one'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'two'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'four'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모서리가 둥근 사각형 설명선 5">
            <a:extLst>
              <a:ext uri="{FF2B5EF4-FFF2-40B4-BE49-F238E27FC236}">
                <a16:creationId xmlns:a16="http://schemas.microsoft.com/office/drawing/2014/main" id="{1EAE5202-9C4F-41A5-B1FF-7C5B07BA70CB}"/>
              </a:ext>
            </a:extLst>
          </p:cNvPr>
          <p:cNvSpPr/>
          <p:nvPr/>
        </p:nvSpPr>
        <p:spPr>
          <a:xfrm>
            <a:off x="5766936" y="5589387"/>
            <a:ext cx="2952328" cy="980728"/>
          </a:xfrm>
          <a:prstGeom prst="wedgeRoundRectCallout">
            <a:avLst>
              <a:gd name="adj1" fmla="val -61395"/>
              <a:gd name="adj2" fmla="val -47303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/>
              <a:t>enumerate</a:t>
            </a:r>
            <a:r>
              <a:rPr lang="ko-KR" altLang="en-US" sz="1600"/>
              <a:t> 객체를 바로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ko-KR" altLang="en-US" sz="1600"/>
              <a:t>출력하면 이렇게 보임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31984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D49CD5-3E6E-4726-A54C-BC9E02FA8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enumerate( ) </a:t>
            </a:r>
            <a:r>
              <a:rPr lang="ko-KR" altLang="en-US"/>
              <a:t>함수</a:t>
            </a:r>
            <a:endParaRPr lang="en-US" altLang="ko-KR"/>
          </a:p>
          <a:p>
            <a:pPr lvl="1"/>
            <a:r>
              <a:rPr lang="en-US" altLang="ko-KR"/>
              <a:t>enumerate </a:t>
            </a:r>
            <a:r>
              <a:rPr lang="ko-KR" altLang="en-US"/>
              <a:t>를 </a:t>
            </a:r>
            <a:r>
              <a:rPr lang="en-US" altLang="ko-KR"/>
              <a:t>for</a:t>
            </a:r>
            <a:r>
              <a:rPr lang="ko-KR" altLang="en-US"/>
              <a:t>문에 담아 실행하면 리스트의 원소와 인덱스가 </a:t>
            </a:r>
            <a:r>
              <a:rPr lang="ko-KR" altLang="en-US" err="1"/>
              <a:t>튜플</a:t>
            </a:r>
            <a:r>
              <a:rPr lang="ko-KR" altLang="en-US"/>
              <a:t> 형태로 출력됨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583E51A-B170-4B8B-8E85-9B2E702A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인덱스와 요소를 같이 출력하기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78289-4A13-4ABB-B5BC-90A62978CA07}"/>
              </a:ext>
            </a:extLst>
          </p:cNvPr>
          <p:cNvSpPr txBox="1"/>
          <p:nvPr/>
        </p:nvSpPr>
        <p:spPr>
          <a:xfrm>
            <a:off x="899592" y="4653136"/>
            <a:ext cx="7209240" cy="1323439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Consolas" panose="020B0609020204030204" pitchFamily="49" charset="0"/>
              </a:rPr>
              <a:t>(0, 'one')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(1, 'two')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(2, 'three')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(3, 'four')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828A5-9626-4618-ADC3-D0A7E558FA70}"/>
              </a:ext>
            </a:extLst>
          </p:cNvPr>
          <p:cNvSpPr txBox="1"/>
          <p:nvPr/>
        </p:nvSpPr>
        <p:spPr>
          <a:xfrm>
            <a:off x="899592" y="3585995"/>
            <a:ext cx="7209240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'one'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'two'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'four'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67F99"/>
                </a:solidFill>
                <a:latin typeface="Consolas" panose="020B0609020204030204" pitchFamily="49" charset="0"/>
              </a:rPr>
              <a:t>enumerate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7042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38100" cmpd="sng">
          <a:solidFill>
            <a:srgbClr val="00B050"/>
          </a:solidFill>
          <a:prstDash val="sysDot"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28773</TotalTime>
  <Words>4058</Words>
  <Application>Microsoft Office PowerPoint</Application>
  <PresentationFormat>화면 슬라이드 쇼(4:3)</PresentationFormat>
  <Paragraphs>669</Paragraphs>
  <Slides>64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64</vt:i4>
      </vt:variant>
    </vt:vector>
  </HeadingPairs>
  <TitlesOfParts>
    <vt:vector size="80" baseType="lpstr">
      <vt:lpstr>Pretendard ExtraBold</vt:lpstr>
      <vt:lpstr>Pretendard Medium</vt:lpstr>
      <vt:lpstr>굴림</vt:lpstr>
      <vt:lpstr>함초롬바탕</vt:lpstr>
      <vt:lpstr>Arial</vt:lpstr>
      <vt:lpstr>Calibri</vt:lpstr>
      <vt:lpstr>Calibri Light</vt:lpstr>
      <vt:lpstr>Consolas</vt:lpstr>
      <vt:lpstr>Lucida Sans Unicode</vt:lpstr>
      <vt:lpstr>Verdana</vt:lpstr>
      <vt:lpstr>Wingdings</vt:lpstr>
      <vt:lpstr>Wingdings 2</vt:lpstr>
      <vt:lpstr>Wingdings 3</vt:lpstr>
      <vt:lpstr>맑은 고딕</vt:lpstr>
      <vt:lpstr>광장</vt:lpstr>
      <vt:lpstr>Office 테마</vt:lpstr>
      <vt:lpstr>컴퓨팅사고와 SW코딩</vt:lpstr>
      <vt:lpstr>예제 실습 진행하면서</vt:lpstr>
      <vt:lpstr>집합형 자료형 - 리스트 응용과 튜플</vt:lpstr>
      <vt:lpstr>PowerPoint 프레젠테이션</vt:lpstr>
      <vt:lpstr>리스트와 반복문</vt:lpstr>
      <vt:lpstr>for 반복문과 같이 사용</vt:lpstr>
      <vt:lpstr>요소 출력하기</vt:lpstr>
      <vt:lpstr>인덱스와 요소를 같이 출력하기</vt:lpstr>
      <vt:lpstr>인덱스와 요소를 같이 출력하기</vt:lpstr>
      <vt:lpstr>인덱스와 요소를 같이 출력하기</vt:lpstr>
      <vt:lpstr>while 반복문으로 요소 출력하기</vt:lpstr>
      <vt:lpstr>예제</vt:lpstr>
      <vt:lpstr>예제</vt:lpstr>
      <vt:lpstr>&lt;실습&gt;</vt:lpstr>
      <vt:lpstr>소스코드</vt:lpstr>
      <vt:lpstr>리스트에서 최소값 구하기</vt:lpstr>
      <vt:lpstr>리스트에서 최소값 구하기</vt:lpstr>
      <vt:lpstr>리스트에서 최대값 구하기</vt:lpstr>
      <vt:lpstr>정렬 이용</vt:lpstr>
      <vt:lpstr>더 간단한 방법</vt:lpstr>
      <vt:lpstr>요소의 합도 간단히</vt:lpstr>
      <vt:lpstr>&lt;실습&gt;</vt:lpstr>
      <vt:lpstr>PowerPoint 프레젠테이션</vt:lpstr>
      <vt:lpstr>리스트의 함축</vt:lpstr>
      <vt:lpstr>리스트의 함축</vt:lpstr>
      <vt:lpstr>리스트의 함축</vt:lpstr>
      <vt:lpstr>리스트의 함축</vt:lpstr>
      <vt:lpstr>2차원 리스트</vt:lpstr>
      <vt:lpstr>2차원 리스트</vt:lpstr>
      <vt:lpstr>2차원 리스트</vt:lpstr>
      <vt:lpstr>예제</vt:lpstr>
      <vt:lpstr>2차원 리스트</vt:lpstr>
      <vt:lpstr>2차원 리스트</vt:lpstr>
      <vt:lpstr>2차원 리스트</vt:lpstr>
      <vt:lpstr>2차원 리스트</vt:lpstr>
      <vt:lpstr>2차원 리스트</vt:lpstr>
      <vt:lpstr>2차원 리스트</vt:lpstr>
      <vt:lpstr>2차원 리스트</vt:lpstr>
      <vt:lpstr>&lt;실습&gt;</vt:lpstr>
      <vt:lpstr>소스코드</vt:lpstr>
      <vt:lpstr>PowerPoint 프레젠테이션</vt:lpstr>
      <vt:lpstr>PowerPoint 프레젠테이션</vt:lpstr>
      <vt:lpstr>가변성과 불가변성</vt:lpstr>
      <vt:lpstr>불가변성(Immutable)? </vt:lpstr>
      <vt:lpstr>불가변성(Immutable)</vt:lpstr>
      <vt:lpstr>튜플</vt:lpstr>
      <vt:lpstr>튜플</vt:lpstr>
      <vt:lpstr>튜플</vt:lpstr>
      <vt:lpstr>요소 하나인 튜플</vt:lpstr>
      <vt:lpstr>튜플 만들기</vt:lpstr>
      <vt:lpstr>튜플 만들기</vt:lpstr>
      <vt:lpstr>팩킹 / 언팩킹</vt:lpstr>
      <vt:lpstr>튜플 인덱싱</vt:lpstr>
      <vt:lpstr>튜플 인덱싱</vt:lpstr>
      <vt:lpstr>튜플 슬라이싱</vt:lpstr>
      <vt:lpstr>튜플 메소드</vt:lpstr>
      <vt:lpstr>내장 함수</vt:lpstr>
      <vt:lpstr>내장 함수</vt:lpstr>
      <vt:lpstr>튜플 연산</vt:lpstr>
      <vt:lpstr>튜플 연산</vt:lpstr>
      <vt:lpstr>반복문에 사용하기</vt:lpstr>
      <vt:lpstr>튜플의 함축</vt:lpstr>
      <vt:lpstr>튜플의 함축</vt:lpstr>
      <vt:lpstr>PowerPoint 프레젠테이션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</dc:creator>
  <cp:lastModifiedBy>Choi Minwoo</cp:lastModifiedBy>
  <cp:revision>732</cp:revision>
  <cp:lastPrinted>2012-08-28T03:39:37Z</cp:lastPrinted>
  <dcterms:created xsi:type="dcterms:W3CDTF">2012-03-04T03:38:42Z</dcterms:created>
  <dcterms:modified xsi:type="dcterms:W3CDTF">2022-01-27T12:02:14Z</dcterms:modified>
</cp:coreProperties>
</file>