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19" autoAdjust="0"/>
  </p:normalViewPr>
  <p:slideViewPr>
    <p:cSldViewPr snapToGrid="0">
      <p:cViewPr varScale="1">
        <p:scale>
          <a:sx n="105" d="100"/>
          <a:sy n="105"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ltLang="zh-HK"/>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HK"/>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en-US" dirty="0"/>
          </a:p>
        </p:txBody>
      </p:sp>
      <p:sp>
        <p:nvSpPr>
          <p:cNvPr id="3" name="Content Placeholder 2"/>
          <p:cNvSpPr>
            <a:spLocks noGrp="1"/>
          </p:cNvSpPr>
          <p:nvPr>
            <p:ph idx="1"/>
          </p:nvPr>
        </p:nvSpPr>
        <p:spPr/>
        <p:txBody>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ltLang="zh-HK"/>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HK"/>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HK"/>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ltLang="zh-HK"/>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HK"/>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ltLang="zh-HK"/>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HK"/>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ltLang="zh-HK"/>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ltLang="zh-HK"/>
              <a:t>Click to 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altLang="zh-HK" sz="1800" b="1" i="1" kern="100" dirty="0">
                <a:effectLst/>
                <a:latin typeface="Calibri" panose="020F0502020204030204" pitchFamily="34" charset="0"/>
                <a:ea typeface="新細明體" panose="02020500000000000000" pitchFamily="18" charset="-120"/>
                <a:cs typeface="Times New Roman" panose="02020603050405020304" pitchFamily="18" charset="0"/>
              </a:rPr>
              <a:t>The Battle of Neighborhoods: Coursera Capstone Project</a:t>
            </a:r>
            <a:br>
              <a:rPr lang="en-US" altLang="zh-HK" sz="1800" b="1" i="1" kern="100" dirty="0">
                <a:effectLst/>
                <a:latin typeface="Calibri" panose="020F0502020204030204" pitchFamily="34" charset="0"/>
                <a:ea typeface="新細明體" panose="02020500000000000000" pitchFamily="18" charset="-120"/>
                <a:cs typeface="Times New Roman" panose="02020603050405020304" pitchFamily="18" charset="0"/>
              </a:rPr>
            </a:br>
            <a:br>
              <a:rPr lang="en-US" altLang="zh-HK" sz="1800" b="1" i="1" kern="100" dirty="0">
                <a:effectLst/>
                <a:latin typeface="Calibri" panose="020F0502020204030204" pitchFamily="34" charset="0"/>
                <a:ea typeface="新細明體" panose="02020500000000000000" pitchFamily="18" charset="-120"/>
                <a:cs typeface="Times New Roman" panose="02020603050405020304" pitchFamily="18" charset="0"/>
              </a:rPr>
            </a:br>
            <a:r>
              <a:rPr lang="en-US" altLang="zh-HK" sz="1800" b="1" i="1" kern="100" dirty="0">
                <a:effectLst/>
                <a:latin typeface="Calibri" panose="020F0502020204030204" pitchFamily="34" charset="0"/>
                <a:ea typeface="新細明體" panose="02020500000000000000" pitchFamily="18" charset="-120"/>
                <a:cs typeface="Times New Roman" panose="02020603050405020304" pitchFamily="18" charset="0"/>
              </a:rPr>
              <a:t>Looking for potential place(s) to open a new Korean restaurant </a:t>
            </a:r>
            <a:br>
              <a:rPr lang="en-US" altLang="zh-HK" sz="1800" b="1" i="1" kern="100" dirty="0">
                <a:effectLst/>
                <a:latin typeface="Calibri" panose="020F0502020204030204" pitchFamily="34" charset="0"/>
                <a:ea typeface="新細明體" panose="02020500000000000000" pitchFamily="18" charset="-120"/>
                <a:cs typeface="Times New Roman" panose="02020603050405020304" pitchFamily="18" charset="0"/>
              </a:rPr>
            </a:br>
            <a:r>
              <a:rPr lang="en-US" altLang="zh-HK" sz="1800" b="1" i="1" kern="100" dirty="0">
                <a:effectLst/>
                <a:latin typeface="Calibri" panose="020F0502020204030204" pitchFamily="34" charset="0"/>
                <a:ea typeface="新細明體" panose="02020500000000000000" pitchFamily="18" charset="-120"/>
                <a:cs typeface="Times New Roman" panose="02020603050405020304" pitchFamily="18" charset="0"/>
              </a:rPr>
              <a:t>in Kwun Tong District, Hong Kong.</a:t>
            </a:r>
            <a:br>
              <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rPr>
            </a:b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Kimball Au</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A2BE-446A-4A98-87FE-153EC7DA144F}"/>
              </a:ext>
            </a:extLst>
          </p:cNvPr>
          <p:cNvSpPr>
            <a:spLocks noGrp="1"/>
          </p:cNvSpPr>
          <p:nvPr>
            <p:ph type="title"/>
          </p:nvPr>
        </p:nvSpPr>
        <p:spPr>
          <a:xfrm>
            <a:off x="4489508" y="2743200"/>
            <a:ext cx="10058400" cy="1371600"/>
          </a:xfrm>
        </p:spPr>
        <p:txBody>
          <a:bodyPr/>
          <a:lstStyle/>
          <a:p>
            <a:r>
              <a:rPr lang="en-US" altLang="zh-HK" dirty="0"/>
              <a:t>Thank You</a:t>
            </a:r>
            <a:endParaRPr lang="zh-HK" altLang="en-US" dirty="0"/>
          </a:p>
        </p:txBody>
      </p:sp>
    </p:spTree>
    <p:extLst>
      <p:ext uri="{BB962C8B-B14F-4D97-AF65-F5344CB8AC3E}">
        <p14:creationId xmlns:p14="http://schemas.microsoft.com/office/powerpoint/2010/main" val="332410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391B-D297-4DA1-BDA9-1D2745108D20}"/>
              </a:ext>
            </a:extLst>
          </p:cNvPr>
          <p:cNvSpPr>
            <a:spLocks noGrp="1"/>
          </p:cNvSpPr>
          <p:nvPr>
            <p:ph type="title"/>
          </p:nvPr>
        </p:nvSpPr>
        <p:spPr/>
        <p:txBody>
          <a:bodyPr/>
          <a:lstStyle/>
          <a:p>
            <a:r>
              <a:rPr lang="en-US" altLang="zh-HK" dirty="0"/>
              <a:t>1.	Introduction/Business Problem</a:t>
            </a:r>
            <a:endParaRPr lang="zh-HK" altLang="en-US" dirty="0"/>
          </a:p>
        </p:txBody>
      </p:sp>
      <p:sp>
        <p:nvSpPr>
          <p:cNvPr id="3" name="Content Placeholder 2">
            <a:extLst>
              <a:ext uri="{FF2B5EF4-FFF2-40B4-BE49-F238E27FC236}">
                <a16:creationId xmlns:a16="http://schemas.microsoft.com/office/drawing/2014/main" id="{A47B095F-F20B-44FC-88FA-C6751825151D}"/>
              </a:ext>
            </a:extLst>
          </p:cNvPr>
          <p:cNvSpPr>
            <a:spLocks noGrp="1"/>
          </p:cNvSpPr>
          <p:nvPr>
            <p:ph idx="1"/>
          </p:nvPr>
        </p:nvSpPr>
        <p:spPr/>
        <p:txBody>
          <a:bodyPr/>
          <a:lstStyle/>
          <a:p>
            <a:r>
              <a:rPr lang="en-US" altLang="zh-HK" sz="1800" dirty="0">
                <a:effectLst/>
                <a:latin typeface="Calibri" panose="020F0502020204030204" pitchFamily="34" charset="0"/>
                <a:ea typeface="新細明體" panose="02020500000000000000" pitchFamily="18" charset="-120"/>
                <a:cs typeface="Times New Roman" panose="02020603050405020304" pitchFamily="18" charset="0"/>
              </a:rPr>
              <a:t>The Korea-based company is planned to expand their business outside Korea and they are thinking of Hong Kong as the first place to open a restaurant.</a:t>
            </a:r>
          </a:p>
          <a:p>
            <a:endParaRPr lang="en-US" altLang="zh-HK" sz="1800" dirty="0">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kern="100" dirty="0">
                <a:effectLst/>
                <a:latin typeface="Calibri" panose="020F0502020204030204" pitchFamily="34" charset="0"/>
                <a:ea typeface="新細明體" panose="02020500000000000000" pitchFamily="18" charset="-120"/>
                <a:cs typeface="Times New Roman" panose="02020603050405020304" pitchFamily="18" charset="0"/>
              </a:rPr>
              <a:t>However, the company is not familiar with how the other Korean restaurant are running in Hong Kong, therefore the objective of this project would be </a:t>
            </a:r>
            <a:r>
              <a:rPr lang="en-US" altLang="zh-HK" sz="1800" b="1" u="sng" kern="100" dirty="0">
                <a:effectLst/>
                <a:latin typeface="Calibri" panose="020F0502020204030204" pitchFamily="34" charset="0"/>
                <a:ea typeface="新細明體" panose="02020500000000000000" pitchFamily="18" charset="-120"/>
                <a:cs typeface="Times New Roman" panose="02020603050405020304" pitchFamily="18" charset="0"/>
              </a:rPr>
              <a:t>understanding the neighborhood of existing Korean restaurant in other districts of Hong Kong</a:t>
            </a:r>
            <a:r>
              <a:rPr lang="en-US" altLang="zh-HK" sz="18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HK" altLang="en-US" dirty="0"/>
          </a:p>
        </p:txBody>
      </p:sp>
    </p:spTree>
    <p:extLst>
      <p:ext uri="{BB962C8B-B14F-4D97-AF65-F5344CB8AC3E}">
        <p14:creationId xmlns:p14="http://schemas.microsoft.com/office/powerpoint/2010/main" val="152139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BCAE-F825-4427-A2B7-4AAAF254059D}"/>
              </a:ext>
            </a:extLst>
          </p:cNvPr>
          <p:cNvSpPr>
            <a:spLocks noGrp="1"/>
          </p:cNvSpPr>
          <p:nvPr>
            <p:ph type="title"/>
          </p:nvPr>
        </p:nvSpPr>
        <p:spPr/>
        <p:txBody>
          <a:bodyPr/>
          <a:lstStyle/>
          <a:p>
            <a:r>
              <a:rPr lang="en-US" altLang="zh-HK" dirty="0"/>
              <a:t>2.	Data</a:t>
            </a:r>
            <a:endParaRPr lang="zh-HK" altLang="en-US" dirty="0"/>
          </a:p>
        </p:txBody>
      </p:sp>
      <p:sp>
        <p:nvSpPr>
          <p:cNvPr id="3" name="Content Placeholder 2">
            <a:extLst>
              <a:ext uri="{FF2B5EF4-FFF2-40B4-BE49-F238E27FC236}">
                <a16:creationId xmlns:a16="http://schemas.microsoft.com/office/drawing/2014/main" id="{E0E81EA3-EB99-4263-AAFC-23846FF86605}"/>
              </a:ext>
            </a:extLst>
          </p:cNvPr>
          <p:cNvSpPr>
            <a:spLocks noGrp="1"/>
          </p:cNvSpPr>
          <p:nvPr>
            <p:ph idx="1"/>
          </p:nvPr>
        </p:nvSpPr>
        <p:spPr/>
        <p:txBody>
          <a:bodyPr/>
          <a:lstStyle/>
          <a:p>
            <a:pPr marL="228600" algn="just"/>
            <a:r>
              <a:rPr lang="en-US" altLang="zh-HK" sz="1800" kern="100" dirty="0">
                <a:effectLst/>
                <a:latin typeface="Calibri" panose="020F0502020204030204" pitchFamily="34" charset="0"/>
                <a:ea typeface="新細明體" panose="02020500000000000000" pitchFamily="18" charset="-120"/>
                <a:cs typeface="Times New Roman" panose="02020603050405020304" pitchFamily="18" charset="0"/>
              </a:rPr>
              <a:t>There are 18 districts in Hong Kong, and the project would focus on understanding neighborhood of existing Korean restaurant in 17 districts of Hong Kong, excluding Kwun Tong District, where the place that the company targeted.</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228600" algn="just"/>
            <a:r>
              <a:rPr lang="en-US" altLang="zh-HK" sz="18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HK" sz="1800" dirty="0">
                <a:effectLst/>
                <a:latin typeface="Calibri" panose="020F0502020204030204" pitchFamily="34" charset="0"/>
                <a:ea typeface="新細明體" panose="02020500000000000000" pitchFamily="18" charset="-120"/>
                <a:cs typeface="Times New Roman" panose="02020603050405020304" pitchFamily="18" charset="0"/>
              </a:rPr>
              <a:t>Data would be collected by using Foursquare API, including existing Korean restaurants in Hong Kong and neighborhood of where they located</a:t>
            </a:r>
          </a:p>
          <a:p>
            <a:endParaRPr lang="en-US" altLang="zh-HK" sz="1800" dirty="0">
              <a:latin typeface="Calibri" panose="020F0502020204030204" pitchFamily="34" charset="0"/>
              <a:ea typeface="新細明體" panose="02020500000000000000" pitchFamily="18" charset="-120"/>
              <a:cs typeface="Times New Roman" panose="02020603050405020304" pitchFamily="18" charset="0"/>
            </a:endParaRPr>
          </a:p>
          <a:p>
            <a:endParaRPr lang="zh-HK" altLang="en-US" dirty="0"/>
          </a:p>
        </p:txBody>
      </p:sp>
      <p:pic>
        <p:nvPicPr>
          <p:cNvPr id="5" name="Picture 4">
            <a:extLst>
              <a:ext uri="{FF2B5EF4-FFF2-40B4-BE49-F238E27FC236}">
                <a16:creationId xmlns:a16="http://schemas.microsoft.com/office/drawing/2014/main" id="{2DB49B20-408D-4E1E-8D3B-EF9D263665AA}"/>
              </a:ext>
            </a:extLst>
          </p:cNvPr>
          <p:cNvPicPr>
            <a:picLocks noChangeAspect="1"/>
          </p:cNvPicPr>
          <p:nvPr/>
        </p:nvPicPr>
        <p:blipFill>
          <a:blip r:embed="rId2"/>
          <a:stretch>
            <a:fillRect/>
          </a:stretch>
        </p:blipFill>
        <p:spPr>
          <a:xfrm>
            <a:off x="1300162" y="4759324"/>
            <a:ext cx="716929" cy="701675"/>
          </a:xfrm>
          <a:prstGeom prst="rect">
            <a:avLst/>
          </a:prstGeom>
        </p:spPr>
      </p:pic>
    </p:spTree>
    <p:extLst>
      <p:ext uri="{BB962C8B-B14F-4D97-AF65-F5344CB8AC3E}">
        <p14:creationId xmlns:p14="http://schemas.microsoft.com/office/powerpoint/2010/main" val="215117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554B-E685-4958-BF36-774C15F107F5}"/>
              </a:ext>
            </a:extLst>
          </p:cNvPr>
          <p:cNvSpPr>
            <a:spLocks noGrp="1"/>
          </p:cNvSpPr>
          <p:nvPr>
            <p:ph type="title"/>
          </p:nvPr>
        </p:nvSpPr>
        <p:spPr/>
        <p:txBody>
          <a:bodyPr/>
          <a:lstStyle/>
          <a:p>
            <a:r>
              <a:rPr lang="en-US" altLang="zh-HK" dirty="0"/>
              <a:t>3.	Methodology</a:t>
            </a:r>
            <a:endParaRPr lang="zh-HK" altLang="en-US" dirty="0"/>
          </a:p>
        </p:txBody>
      </p:sp>
      <p:sp>
        <p:nvSpPr>
          <p:cNvPr id="3" name="Content Placeholder 2">
            <a:extLst>
              <a:ext uri="{FF2B5EF4-FFF2-40B4-BE49-F238E27FC236}">
                <a16:creationId xmlns:a16="http://schemas.microsoft.com/office/drawing/2014/main" id="{7D45C2FE-5166-4FAF-84AC-9A292CBEE9B0}"/>
              </a:ext>
            </a:extLst>
          </p:cNvPr>
          <p:cNvSpPr>
            <a:spLocks noGrp="1"/>
          </p:cNvSpPr>
          <p:nvPr>
            <p:ph idx="1"/>
          </p:nvPr>
        </p:nvSpPr>
        <p:spPr/>
        <p:txBody>
          <a:bodyPr/>
          <a:lstStyle/>
          <a:p>
            <a:r>
              <a:rPr lang="en-US" altLang="zh-HK" dirty="0"/>
              <a:t>Korean Restaurant in other 17 District</a:t>
            </a:r>
          </a:p>
          <a:p>
            <a:endParaRPr lang="zh-HK" altLang="en-US" dirty="0"/>
          </a:p>
        </p:txBody>
      </p:sp>
      <p:pic>
        <p:nvPicPr>
          <p:cNvPr id="4" name="Picture 3">
            <a:extLst>
              <a:ext uri="{FF2B5EF4-FFF2-40B4-BE49-F238E27FC236}">
                <a16:creationId xmlns:a16="http://schemas.microsoft.com/office/drawing/2014/main" id="{F2931E27-59C7-4AD3-B5C2-810FC7286D42}"/>
              </a:ext>
            </a:extLst>
          </p:cNvPr>
          <p:cNvPicPr/>
          <p:nvPr/>
        </p:nvPicPr>
        <p:blipFill>
          <a:blip r:embed="rId2"/>
          <a:stretch>
            <a:fillRect/>
          </a:stretch>
        </p:blipFill>
        <p:spPr>
          <a:xfrm>
            <a:off x="2288540" y="2434597"/>
            <a:ext cx="7312660" cy="3780809"/>
          </a:xfrm>
          <a:prstGeom prst="rect">
            <a:avLst/>
          </a:prstGeom>
        </p:spPr>
      </p:pic>
    </p:spTree>
    <p:extLst>
      <p:ext uri="{BB962C8B-B14F-4D97-AF65-F5344CB8AC3E}">
        <p14:creationId xmlns:p14="http://schemas.microsoft.com/office/powerpoint/2010/main" val="90920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2051-90EE-4E48-88F9-ECC401F2C6DD}"/>
              </a:ext>
            </a:extLst>
          </p:cNvPr>
          <p:cNvSpPr>
            <a:spLocks noGrp="1"/>
          </p:cNvSpPr>
          <p:nvPr>
            <p:ph type="title"/>
          </p:nvPr>
        </p:nvSpPr>
        <p:spPr/>
        <p:txBody>
          <a:bodyPr/>
          <a:lstStyle/>
          <a:p>
            <a:r>
              <a:rPr lang="en-US" altLang="zh-HK" dirty="0"/>
              <a:t>3.	Methodology</a:t>
            </a:r>
            <a:endParaRPr lang="zh-HK" altLang="en-US" dirty="0"/>
          </a:p>
        </p:txBody>
      </p:sp>
      <p:sp>
        <p:nvSpPr>
          <p:cNvPr id="3" name="Content Placeholder 2">
            <a:extLst>
              <a:ext uri="{FF2B5EF4-FFF2-40B4-BE49-F238E27FC236}">
                <a16:creationId xmlns:a16="http://schemas.microsoft.com/office/drawing/2014/main" id="{1BBBD37C-4481-4557-9760-DF1EBFE8FFCB}"/>
              </a:ext>
            </a:extLst>
          </p:cNvPr>
          <p:cNvSpPr>
            <a:spLocks noGrp="1"/>
          </p:cNvSpPr>
          <p:nvPr>
            <p:ph idx="1"/>
          </p:nvPr>
        </p:nvSpPr>
        <p:spPr/>
        <p:txBody>
          <a:bodyPr/>
          <a:lstStyle/>
          <a:p>
            <a:r>
              <a:rPr lang="en-US" altLang="zh-HK" sz="1800" kern="100" dirty="0">
                <a:effectLst/>
                <a:latin typeface="Calibri" panose="020F0502020204030204" pitchFamily="34" charset="0"/>
                <a:ea typeface="新細明體" panose="02020500000000000000" pitchFamily="18" charset="-120"/>
                <a:cs typeface="Times New Roman" panose="02020603050405020304" pitchFamily="18" charset="0"/>
              </a:rPr>
              <a:t>The neighborhood of each Korean restaurant is collected using Foursquare API and stored in Padas </a:t>
            </a:r>
            <a:r>
              <a:rPr lang="en-US" altLang="zh-HK" sz="1800" kern="100" dirty="0" err="1">
                <a:effectLst/>
                <a:latin typeface="Calibri" panose="020F0502020204030204" pitchFamily="34" charset="0"/>
                <a:ea typeface="新細明體" panose="02020500000000000000" pitchFamily="18" charset="-120"/>
                <a:cs typeface="Times New Roman" panose="02020603050405020304" pitchFamily="18" charset="0"/>
              </a:rPr>
              <a:t>Dataframe</a:t>
            </a:r>
            <a:r>
              <a:rPr lang="en-US" altLang="zh-HK" sz="1800" kern="100" dirty="0">
                <a:effectLst/>
                <a:latin typeface="Calibri" panose="020F0502020204030204" pitchFamily="34" charset="0"/>
                <a:ea typeface="新細明體" panose="02020500000000000000" pitchFamily="18" charset="-120"/>
                <a:cs typeface="Times New Roman" panose="02020603050405020304" pitchFamily="18" charset="0"/>
              </a:rPr>
              <a:t> for further processing later.</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HK" altLang="en-US" dirty="0"/>
          </a:p>
        </p:txBody>
      </p:sp>
      <p:pic>
        <p:nvPicPr>
          <p:cNvPr id="4" name="Picture 3">
            <a:extLst>
              <a:ext uri="{FF2B5EF4-FFF2-40B4-BE49-F238E27FC236}">
                <a16:creationId xmlns:a16="http://schemas.microsoft.com/office/drawing/2014/main" id="{0116F6A2-D84A-4949-8918-30EE47F7587B}"/>
              </a:ext>
            </a:extLst>
          </p:cNvPr>
          <p:cNvPicPr/>
          <p:nvPr/>
        </p:nvPicPr>
        <p:blipFill>
          <a:blip r:embed="rId2"/>
          <a:stretch>
            <a:fillRect/>
          </a:stretch>
        </p:blipFill>
        <p:spPr>
          <a:xfrm>
            <a:off x="1414144" y="3070987"/>
            <a:ext cx="9216923" cy="1539113"/>
          </a:xfrm>
          <a:prstGeom prst="rect">
            <a:avLst/>
          </a:prstGeom>
        </p:spPr>
      </p:pic>
    </p:spTree>
    <p:extLst>
      <p:ext uri="{BB962C8B-B14F-4D97-AF65-F5344CB8AC3E}">
        <p14:creationId xmlns:p14="http://schemas.microsoft.com/office/powerpoint/2010/main" val="217851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949C-6641-41F2-924C-357D62641E4C}"/>
              </a:ext>
            </a:extLst>
          </p:cNvPr>
          <p:cNvSpPr>
            <a:spLocks noGrp="1"/>
          </p:cNvSpPr>
          <p:nvPr>
            <p:ph type="title"/>
          </p:nvPr>
        </p:nvSpPr>
        <p:spPr/>
        <p:txBody>
          <a:bodyPr/>
          <a:lstStyle/>
          <a:p>
            <a:r>
              <a:rPr lang="en-US" altLang="zh-HK" dirty="0"/>
              <a:t>3.	Methodology</a:t>
            </a:r>
            <a:endParaRPr lang="zh-HK" altLang="en-US" dirty="0"/>
          </a:p>
        </p:txBody>
      </p:sp>
      <p:sp>
        <p:nvSpPr>
          <p:cNvPr id="3" name="Content Placeholder 2">
            <a:extLst>
              <a:ext uri="{FF2B5EF4-FFF2-40B4-BE49-F238E27FC236}">
                <a16:creationId xmlns:a16="http://schemas.microsoft.com/office/drawing/2014/main" id="{5568ACCE-00E3-4738-AB96-4582F2EBE3D1}"/>
              </a:ext>
            </a:extLst>
          </p:cNvPr>
          <p:cNvSpPr>
            <a:spLocks noGrp="1"/>
          </p:cNvSpPr>
          <p:nvPr>
            <p:ph idx="1"/>
          </p:nvPr>
        </p:nvSpPr>
        <p:spPr/>
        <p:txBody>
          <a:bodyPr/>
          <a:lstStyle/>
          <a:p>
            <a:r>
              <a:rPr lang="en-US" altLang="zh-HK" dirty="0"/>
              <a:t>K-Mean Clustering (k=10)</a:t>
            </a:r>
          </a:p>
          <a:p>
            <a:endParaRPr lang="zh-HK" altLang="en-US" dirty="0"/>
          </a:p>
        </p:txBody>
      </p:sp>
      <p:pic>
        <p:nvPicPr>
          <p:cNvPr id="4" name="Picture 3">
            <a:extLst>
              <a:ext uri="{FF2B5EF4-FFF2-40B4-BE49-F238E27FC236}">
                <a16:creationId xmlns:a16="http://schemas.microsoft.com/office/drawing/2014/main" id="{9FA12784-5F58-4C1C-A8BD-697E63ECBFE2}"/>
              </a:ext>
            </a:extLst>
          </p:cNvPr>
          <p:cNvPicPr/>
          <p:nvPr/>
        </p:nvPicPr>
        <p:blipFill>
          <a:blip r:embed="rId2"/>
          <a:stretch>
            <a:fillRect/>
          </a:stretch>
        </p:blipFill>
        <p:spPr>
          <a:xfrm>
            <a:off x="2561907" y="2530769"/>
            <a:ext cx="6061393" cy="3828501"/>
          </a:xfrm>
          <a:prstGeom prst="rect">
            <a:avLst/>
          </a:prstGeom>
        </p:spPr>
      </p:pic>
    </p:spTree>
    <p:extLst>
      <p:ext uri="{BB962C8B-B14F-4D97-AF65-F5344CB8AC3E}">
        <p14:creationId xmlns:p14="http://schemas.microsoft.com/office/powerpoint/2010/main" val="223541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B58F-A0EE-47B7-A4B1-D930CC29A1BF}"/>
              </a:ext>
            </a:extLst>
          </p:cNvPr>
          <p:cNvSpPr>
            <a:spLocks noGrp="1"/>
          </p:cNvSpPr>
          <p:nvPr>
            <p:ph type="title"/>
          </p:nvPr>
        </p:nvSpPr>
        <p:spPr/>
        <p:txBody>
          <a:bodyPr/>
          <a:lstStyle/>
          <a:p>
            <a:r>
              <a:rPr lang="en-US" altLang="zh-HK" dirty="0"/>
              <a:t>3.	Methodology</a:t>
            </a:r>
            <a:endParaRPr lang="zh-HK" altLang="en-US" dirty="0"/>
          </a:p>
        </p:txBody>
      </p:sp>
      <p:sp>
        <p:nvSpPr>
          <p:cNvPr id="3" name="Content Placeholder 2">
            <a:extLst>
              <a:ext uri="{FF2B5EF4-FFF2-40B4-BE49-F238E27FC236}">
                <a16:creationId xmlns:a16="http://schemas.microsoft.com/office/drawing/2014/main" id="{E651BA3E-6D1A-45C1-9217-76416EC2F36D}"/>
              </a:ext>
            </a:extLst>
          </p:cNvPr>
          <p:cNvSpPr>
            <a:spLocks noGrp="1"/>
          </p:cNvSpPr>
          <p:nvPr>
            <p:ph idx="1"/>
          </p:nvPr>
        </p:nvSpPr>
        <p:spPr/>
        <p:txBody>
          <a:bodyPr/>
          <a:lstStyle/>
          <a:p>
            <a:pPr marL="228600" algn="just"/>
            <a:r>
              <a:rPr lang="en-US" altLang="zh-HK" sz="1800" kern="100" dirty="0">
                <a:effectLst/>
                <a:latin typeface="Calibri" panose="020F0502020204030204" pitchFamily="34" charset="0"/>
                <a:ea typeface="新細明體" panose="02020500000000000000" pitchFamily="18" charset="-120"/>
                <a:cs typeface="Times New Roman" panose="02020603050405020304" pitchFamily="18" charset="0"/>
              </a:rPr>
              <a:t>The analysis would focus on the top 3 clusters containing more number of restaurant as we are focusing the neighborhoods of existing Korean restaurant in general</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gn="just">
              <a:buFont typeface="+mj-lt"/>
              <a:buAutoNum type="alphaLcParenR"/>
            </a:pPr>
            <a:r>
              <a:rPr lang="en-US" altLang="zh-HK" sz="1800" kern="100" dirty="0">
                <a:effectLst/>
                <a:latin typeface="Calibri" panose="020F0502020204030204" pitchFamily="34" charset="0"/>
                <a:ea typeface="新細明體" panose="02020500000000000000" pitchFamily="18" charset="-120"/>
                <a:cs typeface="Times New Roman" panose="02020603050405020304" pitchFamily="18" charset="0"/>
              </a:rPr>
              <a:t>Cluster 3: Korean restaurants in the cluster mainly surrounded by Shopping Malls, Chinese and Fast Food restaurants.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gn="just">
              <a:buFont typeface="+mj-lt"/>
              <a:buAutoNum type="alphaLcParenR"/>
            </a:pPr>
            <a:r>
              <a:rPr lang="en-US" altLang="zh-HK" sz="1800" kern="100" dirty="0">
                <a:effectLst/>
                <a:latin typeface="Calibri" panose="020F0502020204030204" pitchFamily="34" charset="0"/>
                <a:ea typeface="新細明體" panose="02020500000000000000" pitchFamily="18" charset="-120"/>
                <a:cs typeface="Times New Roman" panose="02020603050405020304" pitchFamily="18" charset="0"/>
              </a:rPr>
              <a:t>Cluster 1: Korean restaurants in the cluster mainly surrounded by Hotels and Coffee Shops.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342900" lvl="0" indent="-342900" algn="just">
              <a:buFont typeface="+mj-lt"/>
              <a:buAutoNum type="alphaLcParenR"/>
            </a:pPr>
            <a:r>
              <a:rPr lang="en-US" altLang="zh-HK" sz="1800" kern="100" dirty="0">
                <a:effectLst/>
                <a:latin typeface="Calibri" panose="020F0502020204030204" pitchFamily="34" charset="0"/>
                <a:ea typeface="新細明體" panose="02020500000000000000" pitchFamily="18" charset="-120"/>
                <a:cs typeface="Times New Roman" panose="02020603050405020304" pitchFamily="18" charset="0"/>
              </a:rPr>
              <a:t>Cluster 7: Korean restaurants in the cluster mainly surrounded by Hotels and Japanese restaurants.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HK" altLang="en-US" dirty="0"/>
          </a:p>
        </p:txBody>
      </p:sp>
    </p:spTree>
    <p:extLst>
      <p:ext uri="{BB962C8B-B14F-4D97-AF65-F5344CB8AC3E}">
        <p14:creationId xmlns:p14="http://schemas.microsoft.com/office/powerpoint/2010/main" val="3021489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7CA3D-37E8-4D32-8E7A-8D9E7015B9B7}"/>
              </a:ext>
            </a:extLst>
          </p:cNvPr>
          <p:cNvSpPr>
            <a:spLocks noGrp="1"/>
          </p:cNvSpPr>
          <p:nvPr>
            <p:ph type="title"/>
          </p:nvPr>
        </p:nvSpPr>
        <p:spPr/>
        <p:txBody>
          <a:bodyPr/>
          <a:lstStyle/>
          <a:p>
            <a:r>
              <a:rPr lang="en-US" altLang="zh-HK" dirty="0"/>
              <a:t>4.	Results</a:t>
            </a:r>
            <a:endParaRPr lang="zh-HK" altLang="en-US" dirty="0"/>
          </a:p>
        </p:txBody>
      </p:sp>
      <p:sp>
        <p:nvSpPr>
          <p:cNvPr id="3" name="Content Placeholder 2">
            <a:extLst>
              <a:ext uri="{FF2B5EF4-FFF2-40B4-BE49-F238E27FC236}">
                <a16:creationId xmlns:a16="http://schemas.microsoft.com/office/drawing/2014/main" id="{3E99D72D-4573-4DB9-80B9-28E60F7F2275}"/>
              </a:ext>
            </a:extLst>
          </p:cNvPr>
          <p:cNvSpPr>
            <a:spLocks noGrp="1"/>
          </p:cNvSpPr>
          <p:nvPr>
            <p:ph idx="1"/>
          </p:nvPr>
        </p:nvSpPr>
        <p:spPr/>
        <p:txBody>
          <a:bodyPr/>
          <a:lstStyle/>
          <a:p>
            <a:pPr marL="228600" algn="just"/>
            <a:r>
              <a:rPr lang="en-US" altLang="zh-HK" sz="1800" kern="100" dirty="0">
                <a:effectLst/>
                <a:latin typeface="Calibri" panose="020F0502020204030204" pitchFamily="34" charset="0"/>
                <a:ea typeface="新細明體" panose="02020500000000000000" pitchFamily="18" charset="-120"/>
                <a:cs typeface="Times New Roman" panose="02020603050405020304" pitchFamily="18" charset="0"/>
              </a:rPr>
              <a:t>The analysis on major cluster showing that Korean restaurants mainly located near the places attracting visitors and tourists, like shopping malls and hotels. In another dimension, Korean restaurant is also likely to be located near other Asian restaurants like Chinese and Japanese restaurants.</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228600" algn="just"/>
            <a:r>
              <a:rPr lang="en-US" altLang="zh-HK" sz="18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228600" algn="just"/>
            <a:r>
              <a:rPr lang="en-US" altLang="zh-HK" sz="1800" kern="100" dirty="0">
                <a:effectLst/>
                <a:latin typeface="Calibri" panose="020F0502020204030204" pitchFamily="34" charset="0"/>
                <a:ea typeface="新細明體" panose="02020500000000000000" pitchFamily="18" charset="-120"/>
                <a:cs typeface="Times New Roman" panose="02020603050405020304" pitchFamily="18" charset="0"/>
              </a:rPr>
              <a:t>4 selected locations (APM, Megabox, Kwun Tong Promenade and Lei Yue Mun) seems also fit the general characteristics for Korean restaurant, in terms of characteristics of the neighborhood.</a:t>
            </a:r>
            <a:endParaRPr lang="zh-TW" altLang="zh-HK"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HK" altLang="en-US" dirty="0"/>
          </a:p>
        </p:txBody>
      </p:sp>
    </p:spTree>
    <p:extLst>
      <p:ext uri="{BB962C8B-B14F-4D97-AF65-F5344CB8AC3E}">
        <p14:creationId xmlns:p14="http://schemas.microsoft.com/office/powerpoint/2010/main" val="4191052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A53F-568A-4B64-B3C3-1E99DA91EFEF}"/>
              </a:ext>
            </a:extLst>
          </p:cNvPr>
          <p:cNvSpPr>
            <a:spLocks noGrp="1"/>
          </p:cNvSpPr>
          <p:nvPr>
            <p:ph type="title"/>
          </p:nvPr>
        </p:nvSpPr>
        <p:spPr/>
        <p:txBody>
          <a:bodyPr/>
          <a:lstStyle/>
          <a:p>
            <a:r>
              <a:rPr lang="en-US" altLang="zh-HK" dirty="0"/>
              <a:t>Discussion and Conclusion</a:t>
            </a:r>
            <a:endParaRPr lang="zh-HK" altLang="en-US" dirty="0"/>
          </a:p>
        </p:txBody>
      </p:sp>
      <p:sp>
        <p:nvSpPr>
          <p:cNvPr id="3" name="Content Placeholder 2">
            <a:extLst>
              <a:ext uri="{FF2B5EF4-FFF2-40B4-BE49-F238E27FC236}">
                <a16:creationId xmlns:a16="http://schemas.microsoft.com/office/drawing/2014/main" id="{88A25C5A-F2F7-407A-B792-D0E98D2E903A}"/>
              </a:ext>
            </a:extLst>
          </p:cNvPr>
          <p:cNvSpPr>
            <a:spLocks noGrp="1"/>
          </p:cNvSpPr>
          <p:nvPr>
            <p:ph idx="1"/>
          </p:nvPr>
        </p:nvSpPr>
        <p:spPr/>
        <p:txBody>
          <a:bodyPr/>
          <a:lstStyle/>
          <a:p>
            <a:r>
              <a:rPr lang="en-US" altLang="zh-HK" dirty="0"/>
              <a:t>During the analysis, it is recommended to include more district information to decide the final location for a new restaurant, like demographic data, rental cost and targeted age group.</a:t>
            </a:r>
          </a:p>
          <a:p>
            <a:endParaRPr lang="en-US" altLang="zh-HK" dirty="0"/>
          </a:p>
          <a:p>
            <a:endParaRPr lang="en-US" altLang="zh-HK" dirty="0"/>
          </a:p>
          <a:p>
            <a:r>
              <a:rPr lang="en-US" altLang="zh-HK" dirty="0"/>
              <a:t>Clustering allows this analysis to understanding where the existing Korean restaurants are located.</a:t>
            </a:r>
          </a:p>
          <a:p>
            <a:r>
              <a:rPr lang="en-US" altLang="zh-HK" dirty="0"/>
              <a:t> </a:t>
            </a:r>
          </a:p>
          <a:p>
            <a:r>
              <a:rPr lang="en-US" altLang="zh-HK" dirty="0"/>
              <a:t>This analysis finds that Korean restaurants would generally locate in the place attracting visitors and tourists, like Shopping malls and Hotels, which would have potential high revenue as people would looking for restaurants after shopping and also where the tourists live. Korean restaurants would also likely locate near other Asian restaurant like Chinese and Japanese restaurants.</a:t>
            </a:r>
          </a:p>
          <a:p>
            <a:endParaRPr lang="zh-HK" altLang="en-US" dirty="0"/>
          </a:p>
        </p:txBody>
      </p:sp>
    </p:spTree>
    <p:extLst>
      <p:ext uri="{BB962C8B-B14F-4D97-AF65-F5344CB8AC3E}">
        <p14:creationId xmlns:p14="http://schemas.microsoft.com/office/powerpoint/2010/main" val="1834033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{3025804E-B580-454D-99AD-91F1BF0251AC}tf78438558_win32</Template>
  <TotalTime>7</TotalTime>
  <Words>504</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Garamond</vt:lpstr>
      <vt:lpstr>SavonVTI</vt:lpstr>
      <vt:lpstr>The Battle of Neighborhoods: Coursera Capstone Project  Looking for potential place(s) to open a new Korean restaurant  in Kwun Tong District, Hong Kong. </vt:lpstr>
      <vt:lpstr>1. Introduction/Business Problem</vt:lpstr>
      <vt:lpstr>2. Data</vt:lpstr>
      <vt:lpstr>3. Methodology</vt:lpstr>
      <vt:lpstr>3. Methodology</vt:lpstr>
      <vt:lpstr>3. Methodology</vt:lpstr>
      <vt:lpstr>3. Methodology</vt:lpstr>
      <vt:lpstr>4. Results</vt:lpstr>
      <vt:lpstr>Discussion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Coursera Capstone Project  Looking for potential place(s) to open a new Korean restaurant  in Kwun Tong District, Hong Kong. </dc:title>
  <dc:creator>Kimball AU</dc:creator>
  <cp:lastModifiedBy>Kimball AU</cp:lastModifiedBy>
  <cp:revision>1</cp:revision>
  <dcterms:created xsi:type="dcterms:W3CDTF">2021-03-14T14:01:18Z</dcterms:created>
  <dcterms:modified xsi:type="dcterms:W3CDTF">2021-03-14T14:09:07Z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