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54"/>
  </p:notesMasterIdLst>
  <p:handoutMasterIdLst>
    <p:handoutMasterId r:id="rId55"/>
  </p:handoutMasterIdLst>
  <p:sldIdLst>
    <p:sldId id="256" r:id="rId2"/>
    <p:sldId id="327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9" r:id="rId36"/>
    <p:sldId id="400" r:id="rId37"/>
    <p:sldId id="401" r:id="rId38"/>
    <p:sldId id="398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15" r:id="rId5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77725" autoAdjust="0"/>
  </p:normalViewPr>
  <p:slideViewPr>
    <p:cSldViewPr snapToGrid="0">
      <p:cViewPr varScale="1">
        <p:scale>
          <a:sx n="66" d="100"/>
          <a:sy n="66" d="100"/>
        </p:scale>
        <p:origin x="1790" y="48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If</a:t>
            </a:r>
            <a:r>
              <a:rPr lang="pl-PL" baseline="0" dirty="0" smtClean="0"/>
              <a:t> you would like to revert the changes in the working tree to a particular commit, you can do it using git checkout.</a:t>
            </a:r>
          </a:p>
          <a:p>
            <a:r>
              <a:rPr lang="pl-PL" baseline="0" dirty="0" smtClean="0"/>
              <a:t>This is the basic git workflow. It goes like this preety much every time.</a:t>
            </a:r>
          </a:p>
          <a:p>
            <a:r>
              <a:rPr lang="pl-PL" baseline="0" dirty="0" smtClean="0"/>
              <a:t>To recap, at first you are creating new repository, or cloning existing one, making changes, adding changes to index, and committing changes to the repository.</a:t>
            </a:r>
          </a:p>
          <a:p>
            <a:r>
              <a:rPr lang="pl-PL" baseline="0" dirty="0" smtClean="0"/>
              <a:t>Now it is the time for some practice!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up arrow to get what was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8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Checkout is</a:t>
            </a:r>
            <a:r>
              <a:rPr lang="en-US" baseline="0" dirty="0" smtClean="0"/>
              <a:t> like undo -</a:t>
            </a:r>
            <a:r>
              <a:rPr lang="en-US" baseline="0" dirty="0" err="1" smtClean="0"/>
              <a:t>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6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6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5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Blue screen of</a:t>
            </a:r>
            <a:r>
              <a:rPr lang="pl-PL" baseline="0" dirty="0" smtClean="0"/>
              <a:t> death. </a:t>
            </a:r>
            <a:r>
              <a:rPr lang="pl-PL" dirty="0" smtClean="0"/>
              <a:t>At this point you need to downgrade your work to the latest working version ASAP and only working backup can save your life</a:t>
            </a:r>
            <a:r>
              <a:rPr lang="pl-PL" baseline="0" dirty="0" smtClean="0"/>
              <a:t> now. But how to deal with the backups?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0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... browsing a large number</a:t>
            </a:r>
            <a:r>
              <a:rPr lang="pl-PL" baseline="0" dirty="0" smtClean="0"/>
              <a:t> of folders manually is not efficient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3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71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Git is distributed – almost all of your work is saved in your local repository,</a:t>
            </a:r>
            <a:r>
              <a:rPr lang="pl-PL" baseline="0" dirty="0" smtClean="0"/>
              <a:t> so you do not waste time on downloading backups and you can work offline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Git is fast – because the backups are in your local repository and network utilization is as little as it is possible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3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But before we get into Git, try to clear your</a:t>
            </a:r>
            <a:r>
              <a:rPr lang="pl-PL" baseline="0" dirty="0" smtClean="0"/>
              <a:t> mind from other things you may know about other VCSs.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 other, similar tools you may have used, </a:t>
            </a:r>
            <a:r>
              <a:rPr lang="en-US" dirty="0" err="1" smtClean="0"/>
              <a:t>Git</a:t>
            </a:r>
            <a:r>
              <a:rPr lang="en-US" dirty="0" smtClean="0"/>
              <a:t> does not commit</a:t>
            </a:r>
            <a:r>
              <a:rPr lang="pl-PL" dirty="0" smtClean="0"/>
              <a:t> </a:t>
            </a:r>
            <a:r>
              <a:rPr lang="en-US" dirty="0" smtClean="0"/>
              <a:t>changes directly from the working tree into the repository. Instead,</a:t>
            </a:r>
            <a:r>
              <a:rPr lang="pl-PL" dirty="0" smtClean="0"/>
              <a:t> </a:t>
            </a:r>
            <a:r>
              <a:rPr lang="en-US" dirty="0" smtClean="0"/>
              <a:t>changes are first registered in something called the index. </a:t>
            </a:r>
            <a:r>
              <a:rPr lang="pl-PL" dirty="0" smtClean="0"/>
              <a:t>th</a:t>
            </a:r>
            <a:r>
              <a:rPr lang="en-US" dirty="0" smtClean="0"/>
              <a:t>ink of it as</a:t>
            </a:r>
            <a:r>
              <a:rPr lang="pl-PL" dirty="0" smtClean="0"/>
              <a:t> </a:t>
            </a:r>
            <a:r>
              <a:rPr lang="en-US" dirty="0" smtClean="0"/>
              <a:t>a way of “confirming” your changes, one by one, before doing a commit</a:t>
            </a:r>
            <a:r>
              <a:rPr lang="pl-PL" dirty="0" smtClean="0"/>
              <a:t> </a:t>
            </a:r>
            <a:r>
              <a:rPr lang="en-US" dirty="0" smtClean="0"/>
              <a:t>(which records all your approved changes at once).</a:t>
            </a:r>
            <a:r>
              <a:rPr lang="pl-PL" baseline="0" dirty="0" smtClean="0"/>
              <a:t> </a:t>
            </a:r>
            <a:r>
              <a:rPr lang="en-US" dirty="0" smtClean="0"/>
              <a:t>Some find it helpful</a:t>
            </a:r>
            <a:r>
              <a:rPr lang="pl-PL" dirty="0" smtClean="0"/>
              <a:t> </a:t>
            </a:r>
            <a:r>
              <a:rPr lang="en-US" dirty="0" smtClean="0"/>
              <a:t>to call it instead as the “staging area”, instead of the index.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B0E283-6D5C-4BD0-89C9-CB90C8CF9E66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600F-597D-4990-A03F-E966A098FA01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43E8D3-793D-42DB-8E70-5DC018ACAE37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09AE81-F7E4-45BC-AC03-BD12BC3FA14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6537-F7B7-4374-A8B4-9958794FCC13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B25F-5A2A-4A4E-8D3A-0E70EBEBF403}" type="datetime1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E156-8DD0-4191-854C-599EBF8B365B}" type="datetime1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79E1-B85E-4CB7-BA3E-24C35D17808B}" type="datetime1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9E0C8E-18EA-4EBD-9541-CB71B990CB8E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9DF7-5770-4422-AC9F-E0D5D5E60D4E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503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8C6D51-F668-4BCB-96B8-29677A15ADA6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889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50321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MIS3690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 smtClean="0"/>
              <a:t>Fall 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7F38-EC0C-43FA-ACF8-C2B40358466C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Before we get into Git...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4232546" cy="4220307"/>
          </a:xfrm>
        </p:spPr>
        <p:txBody>
          <a:bodyPr/>
          <a:lstStyle/>
          <a:p>
            <a:r>
              <a:rPr lang="en-US" dirty="0"/>
              <a:t>As you learn </a:t>
            </a:r>
            <a:r>
              <a:rPr lang="en-US" dirty="0" err="1"/>
              <a:t>Git</a:t>
            </a:r>
            <a:r>
              <a:rPr lang="en-US" dirty="0"/>
              <a:t>, try to clear your mind of the things you may know about other VCSs.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stores and thinks about information much differently than other systems and doing so will help you avoid subtle confusion when using the tool.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http://media-dominaria.cursecdn.com/attachments/38/407/635032481551179637.jpg?iact=rc&amp;uact=3&amp;dur=307&amp;page=1&amp;start=0&amp;ndsp=65&amp;ved=0CD0QMygVMB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17" y="1994196"/>
            <a:ext cx="300501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Repository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A </a:t>
            </a:r>
            <a:r>
              <a:rPr lang="pl-PL" b="1" i="1" u="sng" dirty="0"/>
              <a:t>repository</a:t>
            </a:r>
            <a:r>
              <a:rPr lang="pl-PL" dirty="0"/>
              <a:t> is a collection of </a:t>
            </a:r>
            <a:r>
              <a:rPr lang="pl-PL" b="1" i="1" u="sng" dirty="0"/>
              <a:t>commits</a:t>
            </a:r>
          </a:p>
          <a:p>
            <a:pPr marL="18288" indent="0">
              <a:buNone/>
            </a:pPr>
            <a:endParaRPr lang="pl-PL" b="1" i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A </a:t>
            </a:r>
            <a:r>
              <a:rPr lang="pl-PL" b="1" i="1" u="sng" dirty="0"/>
              <a:t>commit</a:t>
            </a:r>
            <a:r>
              <a:rPr lang="pl-PL" dirty="0"/>
              <a:t> is a snapshot of your </a:t>
            </a:r>
            <a:r>
              <a:rPr lang="pl-PL" b="1" i="1" u="sng" dirty="0"/>
              <a:t>working tree</a:t>
            </a:r>
            <a:r>
              <a:rPr lang="pl-PL" dirty="0"/>
              <a:t> at some point of time</a:t>
            </a:r>
          </a:p>
          <a:p>
            <a:pPr marL="18288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A </a:t>
            </a:r>
            <a:r>
              <a:rPr lang="pl-PL" b="1" i="1" u="sng" dirty="0"/>
              <a:t>working tree</a:t>
            </a:r>
            <a:r>
              <a:rPr lang="pl-PL" dirty="0"/>
              <a:t> is a directory (and sub-directories) which has </a:t>
            </a:r>
            <a:r>
              <a:rPr lang="pl-PL" b="1" i="1" u="sng" dirty="0"/>
              <a:t>repository</a:t>
            </a:r>
            <a:r>
              <a:rPr lang="pl-PL" dirty="0"/>
              <a:t> associated with it</a:t>
            </a:r>
            <a:endParaRPr lang="pl-PL" b="1" i="1" u="sng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Git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At the beginning of work with Git we are creating empty repository (or cloning an existing one)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1447800" y="3124200"/>
            <a:ext cx="13716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Git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During our work, we are modyfing file structure inside a Working Tree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1447800" y="3124200"/>
            <a:ext cx="13716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Repository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5799404" y="3048000"/>
            <a:ext cx="2057400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Working</a:t>
            </a:r>
          </a:p>
          <a:p>
            <a:pPr algn="ctr"/>
            <a:r>
              <a:rPr lang="pl-PL" dirty="0"/>
              <a:t>T</a:t>
            </a:r>
            <a:r>
              <a:rPr lang="pl-PL" dirty="0" smtClean="0"/>
              <a:t>ree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4"/>
            <a:endCxn id="8" idx="2"/>
          </p:cNvCxnSpPr>
          <p:nvPr/>
        </p:nvCxnSpPr>
        <p:spPr>
          <a:xfrm flipV="1">
            <a:off x="2819400" y="3657600"/>
            <a:ext cx="2986386" cy="3810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Git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Changes from the working tree are not registered in the repository directly. Instead, they are registered in the </a:t>
            </a:r>
            <a:r>
              <a:rPr lang="pl-PL" b="1" i="1" dirty="0"/>
              <a:t>Index</a:t>
            </a:r>
            <a:r>
              <a:rPr lang="pl-PL" dirty="0"/>
              <a:t>. The other name for it is a „staging area”.</a:t>
            </a:r>
            <a:endParaRPr lang="pl-PL" b="1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>
            <a:endCxn id="10" idx="5"/>
          </p:cNvCxnSpPr>
          <p:nvPr/>
        </p:nvCxnSpPr>
        <p:spPr>
          <a:xfrm flipH="1">
            <a:off x="4879991" y="3505200"/>
            <a:ext cx="1790700" cy="1985211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1447800" y="3124200"/>
            <a:ext cx="13716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Repository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5799404" y="3048000"/>
            <a:ext cx="2057400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Working</a:t>
            </a:r>
          </a:p>
          <a:p>
            <a:pPr algn="ctr"/>
            <a:r>
              <a:rPr lang="pl-PL" dirty="0"/>
              <a:t>T</a:t>
            </a:r>
            <a:r>
              <a:rPr lang="pl-PL" dirty="0" smtClean="0"/>
              <a:t>ree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>
            <a:off x="3622691" y="4957011"/>
            <a:ext cx="1676400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Index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4"/>
            <a:endCxn id="9" idx="2"/>
          </p:cNvCxnSpPr>
          <p:nvPr/>
        </p:nvCxnSpPr>
        <p:spPr>
          <a:xfrm flipV="1">
            <a:off x="2819400" y="3657600"/>
            <a:ext cx="2986386" cy="3810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"/>
          <p:cNvSpPr txBox="1">
            <a:spLocks/>
          </p:cNvSpPr>
          <p:nvPr/>
        </p:nvSpPr>
        <p:spPr>
          <a:xfrm>
            <a:off x="5486400" y="4688303"/>
            <a:ext cx="2895600" cy="1788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pl-PL" sz="1900" dirty="0" smtClean="0">
                <a:latin typeface="Corbel" panose="020B0503020204020204" pitchFamily="34" charset="0"/>
              </a:rPr>
              <a:t>Changes to the </a:t>
            </a:r>
            <a:r>
              <a:rPr lang="pl-PL" sz="1900" b="1" dirty="0" smtClean="0">
                <a:latin typeface="Corbel" panose="020B0503020204020204" pitchFamily="34" charset="0"/>
              </a:rPr>
              <a:t>working tree</a:t>
            </a:r>
            <a:r>
              <a:rPr lang="pl-PL" sz="1900" dirty="0" smtClean="0">
                <a:latin typeface="Corbel" panose="020B0503020204020204" pitchFamily="34" charset="0"/>
              </a:rPr>
              <a:t> are registered in the </a:t>
            </a:r>
            <a:r>
              <a:rPr lang="pl-PL" sz="1900" b="1" dirty="0" smtClean="0">
                <a:latin typeface="Corbel" panose="020B0503020204020204" pitchFamily="34" charset="0"/>
              </a:rPr>
              <a:t>index</a:t>
            </a:r>
            <a:r>
              <a:rPr lang="pl-PL" sz="1900" dirty="0" smtClean="0">
                <a:latin typeface="Corbel" panose="020B0503020204020204" pitchFamily="34" charset="0"/>
              </a:rPr>
              <a:t> using</a:t>
            </a:r>
            <a:r>
              <a:rPr lang="pl-PL" sz="1900" dirty="0">
                <a:latin typeface="Corbel" panose="020B0503020204020204" pitchFamily="34" charset="0"/>
              </a:rPr>
              <a:t>  </a:t>
            </a:r>
            <a:r>
              <a:rPr lang="pl-PL" sz="1600" dirty="0">
                <a:latin typeface="Corbel" panose="020B0503020204020204" pitchFamily="34" charset="0"/>
              </a:rPr>
              <a:t>                              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4200" y="5324307"/>
            <a:ext cx="133951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add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42671" y="6037528"/>
            <a:ext cx="146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“staging area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Git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Once the index contains everything you want to commit, you record the changes in the repository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7" name="Straight Arrow Connector 6"/>
          <p:cNvCxnSpPr>
            <a:endCxn id="10" idx="5"/>
          </p:cNvCxnSpPr>
          <p:nvPr/>
        </p:nvCxnSpPr>
        <p:spPr>
          <a:xfrm flipH="1">
            <a:off x="4879991" y="3505200"/>
            <a:ext cx="1790700" cy="1985211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1447800" y="3124200"/>
            <a:ext cx="13716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Repository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5799404" y="3048000"/>
            <a:ext cx="2057400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Working</a:t>
            </a:r>
          </a:p>
          <a:p>
            <a:pPr algn="ctr"/>
            <a:r>
              <a:rPr lang="pl-PL" dirty="0"/>
              <a:t>T</a:t>
            </a:r>
            <a:r>
              <a:rPr lang="pl-PL" dirty="0" smtClean="0"/>
              <a:t>ree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>
            <a:off x="3622691" y="4957011"/>
            <a:ext cx="1676400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Index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667000" y="4191000"/>
            <a:ext cx="1374791" cy="1299411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2"/>
          </p:cNvCxnSpPr>
          <p:nvPr/>
        </p:nvCxnSpPr>
        <p:spPr>
          <a:xfrm flipV="1">
            <a:off x="2819400" y="3657600"/>
            <a:ext cx="2986386" cy="3810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 txBox="1">
            <a:spLocks/>
          </p:cNvSpPr>
          <p:nvPr/>
        </p:nvSpPr>
        <p:spPr>
          <a:xfrm>
            <a:off x="5486400" y="4688303"/>
            <a:ext cx="2895600" cy="1788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pl-PL" sz="1900" dirty="0" smtClean="0">
                <a:latin typeface="Corbel" panose="020B0503020204020204" pitchFamily="34" charset="0"/>
              </a:rPr>
              <a:t>Changes to the </a:t>
            </a:r>
            <a:r>
              <a:rPr lang="pl-PL" sz="1900" b="1" dirty="0" smtClean="0">
                <a:latin typeface="Corbel" panose="020B0503020204020204" pitchFamily="34" charset="0"/>
              </a:rPr>
              <a:t>working tree</a:t>
            </a:r>
            <a:r>
              <a:rPr lang="pl-PL" sz="1900" dirty="0" smtClean="0">
                <a:latin typeface="Corbel" panose="020B0503020204020204" pitchFamily="34" charset="0"/>
              </a:rPr>
              <a:t> are registered in the </a:t>
            </a:r>
            <a:r>
              <a:rPr lang="pl-PL" sz="1900" b="1" dirty="0" smtClean="0">
                <a:latin typeface="Corbel" panose="020B0503020204020204" pitchFamily="34" charset="0"/>
              </a:rPr>
              <a:t>index</a:t>
            </a:r>
            <a:r>
              <a:rPr lang="pl-PL" sz="1900" dirty="0" smtClean="0">
                <a:latin typeface="Corbel" panose="020B0503020204020204" pitchFamily="34" charset="0"/>
              </a:rPr>
              <a:t> using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900" dirty="0">
                <a:latin typeface="Corbel" panose="020B0503020204020204" pitchFamily="34" charset="0"/>
              </a:rPr>
              <a:t>  </a:t>
            </a:r>
            <a:r>
              <a:rPr lang="pl-PL" sz="1600" dirty="0">
                <a:latin typeface="Corbel" panose="020B0503020204020204" pitchFamily="34" charset="0"/>
              </a:rPr>
              <a:t>                             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319020" y="4692313"/>
            <a:ext cx="2895600" cy="1788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pl-PL" sz="1900" dirty="0" smtClean="0">
                <a:latin typeface="Corbel" panose="020B0503020204020204" pitchFamily="34" charset="0"/>
              </a:rPr>
              <a:t>Changes are commited to the </a:t>
            </a:r>
            <a:r>
              <a:rPr lang="pl-PL" sz="1900" b="1" dirty="0" smtClean="0">
                <a:latin typeface="Corbel" panose="020B0503020204020204" pitchFamily="34" charset="0"/>
              </a:rPr>
              <a:t>repository</a:t>
            </a:r>
            <a:r>
              <a:rPr lang="pl-PL" sz="1900" dirty="0" smtClean="0">
                <a:latin typeface="Corbel" panose="020B0503020204020204" pitchFamily="34" charset="0"/>
              </a:rPr>
              <a:t> from the state of the </a:t>
            </a:r>
            <a:r>
              <a:rPr lang="pl-PL" sz="1900" b="1" dirty="0" smtClean="0">
                <a:latin typeface="Corbel" panose="020B0503020204020204" pitchFamily="34" charset="0"/>
              </a:rPr>
              <a:t>index</a:t>
            </a:r>
            <a:r>
              <a:rPr lang="pl-PL" sz="1900" dirty="0" smtClean="0">
                <a:latin typeface="Corbel" panose="020B0503020204020204" pitchFamily="34" charset="0"/>
              </a:rPr>
              <a:t> using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2920" y="5662861"/>
            <a:ext cx="144780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commit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200" y="5324307"/>
            <a:ext cx="133951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add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2671" y="6037528"/>
            <a:ext cx="146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“staging area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Git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7199" y="3272254"/>
            <a:ext cx="1538587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checkout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endCxn id="11" idx="5"/>
          </p:cNvCxnSpPr>
          <p:nvPr/>
        </p:nvCxnSpPr>
        <p:spPr>
          <a:xfrm flipH="1">
            <a:off x="4879991" y="3505200"/>
            <a:ext cx="1790700" cy="1985211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1447800" y="3124200"/>
            <a:ext cx="13716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Repository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5799404" y="3048000"/>
            <a:ext cx="2057400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Working</a:t>
            </a:r>
          </a:p>
          <a:p>
            <a:pPr algn="ctr"/>
            <a:r>
              <a:rPr lang="pl-PL" dirty="0"/>
              <a:t>T</a:t>
            </a:r>
            <a:r>
              <a:rPr lang="pl-PL" dirty="0" smtClean="0"/>
              <a:t>ree</a:t>
            </a:r>
            <a:endParaRPr lang="en-US" dirty="0"/>
          </a:p>
        </p:txBody>
      </p:sp>
      <p:sp>
        <p:nvSpPr>
          <p:cNvPr id="11" name="Isosceles Triangle 10"/>
          <p:cNvSpPr/>
          <p:nvPr/>
        </p:nvSpPr>
        <p:spPr>
          <a:xfrm>
            <a:off x="3622691" y="4957011"/>
            <a:ext cx="1676400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Index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2667000" y="4191000"/>
            <a:ext cx="1374791" cy="1299411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10" idx="2"/>
          </p:cNvCxnSpPr>
          <p:nvPr/>
        </p:nvCxnSpPr>
        <p:spPr>
          <a:xfrm flipV="1">
            <a:off x="2819400" y="3657600"/>
            <a:ext cx="2986386" cy="3810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"/>
          <p:cNvSpPr txBox="1">
            <a:spLocks/>
          </p:cNvSpPr>
          <p:nvPr/>
        </p:nvSpPr>
        <p:spPr>
          <a:xfrm>
            <a:off x="5486400" y="4688303"/>
            <a:ext cx="2895600" cy="1788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pl-PL" sz="1900" dirty="0" smtClean="0">
                <a:latin typeface="Corbel" panose="020B0503020204020204" pitchFamily="34" charset="0"/>
              </a:rPr>
              <a:t>Changes to the </a:t>
            </a:r>
            <a:r>
              <a:rPr lang="pl-PL" sz="1900" b="1" dirty="0" smtClean="0">
                <a:latin typeface="Corbel" panose="020B0503020204020204" pitchFamily="34" charset="0"/>
              </a:rPr>
              <a:t>working tree</a:t>
            </a:r>
            <a:r>
              <a:rPr lang="pl-PL" sz="1900" dirty="0" smtClean="0">
                <a:latin typeface="Corbel" panose="020B0503020204020204" pitchFamily="34" charset="0"/>
              </a:rPr>
              <a:t> are registered in the </a:t>
            </a:r>
            <a:r>
              <a:rPr lang="pl-PL" sz="1900" b="1" dirty="0" smtClean="0">
                <a:latin typeface="Corbel" panose="020B0503020204020204" pitchFamily="34" charset="0"/>
              </a:rPr>
              <a:t>index</a:t>
            </a:r>
            <a:r>
              <a:rPr lang="pl-PL" sz="1900" dirty="0" smtClean="0">
                <a:latin typeface="Corbel" panose="020B0503020204020204" pitchFamily="34" charset="0"/>
              </a:rPr>
              <a:t> using</a:t>
            </a:r>
            <a:r>
              <a:rPr lang="pl-PL" sz="1900" dirty="0">
                <a:latin typeface="Corbel" panose="020B0503020204020204" pitchFamily="34" charset="0"/>
              </a:rPr>
              <a:t>  </a:t>
            </a:r>
            <a:r>
              <a:rPr lang="pl-PL" sz="1600" dirty="0">
                <a:latin typeface="Corbel" panose="020B0503020204020204" pitchFamily="34" charset="0"/>
              </a:rPr>
              <a:t>                              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319020" y="4692313"/>
            <a:ext cx="2895600" cy="1788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pl-PL" sz="1900" dirty="0" smtClean="0">
                <a:latin typeface="Corbel" panose="020B0503020204020204" pitchFamily="34" charset="0"/>
              </a:rPr>
              <a:t>Changes are commited to the </a:t>
            </a:r>
            <a:r>
              <a:rPr lang="pl-PL" sz="1900" b="1" dirty="0" smtClean="0">
                <a:latin typeface="Corbel" panose="020B0503020204020204" pitchFamily="34" charset="0"/>
              </a:rPr>
              <a:t>repository</a:t>
            </a:r>
            <a:r>
              <a:rPr lang="pl-PL" sz="1900" dirty="0" smtClean="0">
                <a:latin typeface="Corbel" panose="020B0503020204020204" pitchFamily="34" charset="0"/>
              </a:rPr>
              <a:t> from the state of the </a:t>
            </a:r>
            <a:r>
              <a:rPr lang="pl-PL" sz="1900" b="1" dirty="0" smtClean="0">
                <a:latin typeface="Corbel" panose="020B0503020204020204" pitchFamily="34" charset="0"/>
              </a:rPr>
              <a:t>index</a:t>
            </a:r>
            <a:r>
              <a:rPr lang="pl-PL" sz="1900" dirty="0" smtClean="0">
                <a:latin typeface="Corbel" panose="020B0503020204020204" pitchFamily="34" charset="0"/>
              </a:rPr>
              <a:t> using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2819400" y="2359195"/>
            <a:ext cx="3089291" cy="1298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pl-PL" sz="1900" dirty="0" smtClean="0">
                <a:latin typeface="Corbel" panose="020B0503020204020204" pitchFamily="34" charset="0"/>
              </a:rPr>
              <a:t>Earlier states of the </a:t>
            </a:r>
            <a:r>
              <a:rPr lang="pl-PL" sz="1900" b="1" dirty="0" smtClean="0">
                <a:latin typeface="Corbel" panose="020B0503020204020204" pitchFamily="34" charset="0"/>
              </a:rPr>
              <a:t>working tree</a:t>
            </a:r>
            <a:r>
              <a:rPr lang="pl-PL" sz="1900" dirty="0" smtClean="0">
                <a:latin typeface="Corbel" panose="020B0503020204020204" pitchFamily="34" charset="0"/>
              </a:rPr>
              <a:t> may be checked out from the </a:t>
            </a:r>
            <a:r>
              <a:rPr lang="pl-PL" sz="1900" b="1" dirty="0" smtClean="0">
                <a:latin typeface="Corbel" panose="020B0503020204020204" pitchFamily="34" charset="0"/>
              </a:rPr>
              <a:t>repository</a:t>
            </a:r>
            <a:r>
              <a:rPr lang="pl-PL" sz="1900" dirty="0" smtClean="0">
                <a:latin typeface="Corbel" panose="020B0503020204020204" pitchFamily="34" charset="0"/>
              </a:rPr>
              <a:t> at any time using</a:t>
            </a:r>
            <a:r>
              <a:rPr lang="pl-PL" sz="1600" dirty="0">
                <a:latin typeface="Corbel" panose="020B0503020204020204" pitchFamily="34" charset="0"/>
              </a:rPr>
              <a:t>                </a:t>
            </a:r>
            <a:r>
              <a:rPr lang="pl-PL" sz="1600" dirty="0" smtClean="0">
                <a:latin typeface="Corbel" panose="020B0503020204020204" pitchFamily="34" charset="0"/>
              </a:rPr>
              <a:t>             </a:t>
            </a:r>
            <a:r>
              <a:rPr lang="pl-PL" sz="1600" dirty="0">
                <a:latin typeface="Corbel" panose="020B0503020204020204" pitchFamily="34" charset="0"/>
              </a:rPr>
              <a:t>     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2920" y="5662861"/>
            <a:ext cx="144780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commit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4200" y="5324307"/>
            <a:ext cx="133951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add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42671" y="6037528"/>
            <a:ext cx="146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“staging area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pl-PL" dirty="0"/>
              <a:t>Install Git: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Go to </a:t>
            </a:r>
            <a:r>
              <a:rPr lang="pl-PL" sz="1400" dirty="0">
                <a:latin typeface="Corbel" panose="020B0503020204020204" pitchFamily="34" charset="0"/>
              </a:rPr>
              <a:t>git-scm.com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Download installer and execute it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(</a:t>
            </a:r>
            <a:r>
              <a:rPr lang="pl-PL" dirty="0">
                <a:solidFill>
                  <a:srgbClr val="FFC000"/>
                </a:solidFill>
              </a:rPr>
              <a:t>IMPORTANT</a:t>
            </a:r>
            <a:r>
              <a:rPr lang="pl-PL" dirty="0"/>
              <a:t>) In the </a:t>
            </a:r>
            <a:r>
              <a:rPr lang="pl-PL" i="1" dirty="0"/>
              <a:t>Adjusting your PATH environment</a:t>
            </a:r>
            <a:r>
              <a:rPr lang="pl-PL" dirty="0"/>
              <a:t> select first </a:t>
            </a:r>
            <a:r>
              <a:rPr lang="pl-PL" dirty="0" smtClean="0"/>
              <a:t>option</a:t>
            </a:r>
            <a:r>
              <a:rPr lang="en-US" dirty="0" smtClean="0"/>
              <a:t> ”</a:t>
            </a:r>
            <a:r>
              <a:rPr lang="pl-PL" dirty="0" smtClean="0">
                <a:solidFill>
                  <a:srgbClr val="FFC000"/>
                </a:solidFill>
              </a:rPr>
              <a:t>Use </a:t>
            </a:r>
            <a:r>
              <a:rPr lang="pl-PL" dirty="0">
                <a:solidFill>
                  <a:srgbClr val="FFC000"/>
                </a:solidFill>
              </a:rPr>
              <a:t>Git from Git Bash only</a:t>
            </a:r>
            <a:r>
              <a:rPr lang="pl-PL" dirty="0"/>
              <a:t>”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For the rest of options you can leave default choices</a:t>
            </a:r>
          </a:p>
          <a:p>
            <a:pPr marL="475488" indent="-457200">
              <a:buFont typeface="+mj-lt"/>
              <a:buAutoNum type="arabicPeriod"/>
            </a:pPr>
            <a:endParaRPr lang="pl-PL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pl-PL" dirty="0"/>
              <a:t>TODO: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Create an empty repository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Make changes in the file system and add to index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Commit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Make changes in the file system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Reset to the clean state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Make changes in the file system and add to the index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Commit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Diff between commits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Checkout the first commit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start we need to configure </a:t>
            </a:r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3276599"/>
            <a:ext cx="633663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--global user.name "your-name"</a:t>
            </a:r>
          </a:p>
          <a:p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@youremail.com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Basics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51777" y="6046261"/>
            <a:ext cx="3790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Source: </a:t>
            </a:r>
            <a:r>
              <a:rPr lang="pl-PL" sz="1400" dirty="0" smtClean="0"/>
              <a:t>Mateusz </a:t>
            </a:r>
            <a:r>
              <a:rPr lang="pl-PL" sz="1400" dirty="0"/>
              <a:t>Gałażyn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70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85800" y="2400300"/>
            <a:ext cx="7848600" cy="3009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5488" indent="-457200">
              <a:buFont typeface="+mj-lt"/>
              <a:buAutoNum type="arabicPeriod"/>
            </a:pPr>
            <a:r>
              <a:rPr lang="pl-PL" smtClean="0"/>
              <a:t>Create an empty repository locally</a:t>
            </a:r>
          </a:p>
          <a:p>
            <a:pPr marL="475488" indent="-457200">
              <a:buFont typeface="+mj-lt"/>
              <a:buAutoNum type="arabicPeriod"/>
            </a:pPr>
            <a:endParaRPr lang="pl-PL" smtClean="0"/>
          </a:p>
          <a:p>
            <a:pPr marL="475488" indent="-457200">
              <a:buFont typeface="+mj-lt"/>
              <a:buAutoNum type="arabicPeriod"/>
            </a:pPr>
            <a:r>
              <a:rPr lang="pl-PL" smtClean="0"/>
              <a:t>Make changes in the file system and add them to index</a:t>
            </a:r>
          </a:p>
          <a:p>
            <a:pPr marL="475488" indent="-457200">
              <a:buFont typeface="+mj-lt"/>
              <a:buAutoNum type="arabicPeriod"/>
            </a:pPr>
            <a:endParaRPr lang="pl-PL" smtClean="0"/>
          </a:p>
          <a:p>
            <a:pPr marL="475488" indent="-457200">
              <a:buFont typeface="+mj-lt"/>
              <a:buAutoNum type="arabicPeriod"/>
            </a:pPr>
            <a:endParaRPr lang="pl-PL" smtClean="0"/>
          </a:p>
          <a:p>
            <a:pPr marL="475488" indent="-457200">
              <a:buFont typeface="+mj-lt"/>
              <a:buAutoNum type="arabicPeriod"/>
            </a:pPr>
            <a:endParaRPr lang="pl-PL" smtClean="0"/>
          </a:p>
          <a:p>
            <a:pPr marL="475488" indent="-457200">
              <a:buFont typeface="+mj-lt"/>
              <a:buAutoNum type="arabicPeriod"/>
            </a:pPr>
            <a:r>
              <a:rPr lang="pl-PL" smtClean="0"/>
              <a:t>Commit</a:t>
            </a:r>
          </a:p>
          <a:p>
            <a:pPr marL="475488" indent="-457200">
              <a:buFont typeface="+mj-lt"/>
              <a:buAutoNum type="arabicPeriod"/>
            </a:pPr>
            <a:endParaRPr lang="pl-PL" smtClean="0"/>
          </a:p>
          <a:p>
            <a:pPr marL="475488" indent="-457200">
              <a:buFont typeface="+mj-lt"/>
              <a:buAutoNum type="arabicPeriod"/>
            </a:pPr>
            <a:endParaRPr lang="pl-P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64368" y="2878051"/>
            <a:ext cx="5105399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init 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3733800"/>
            <a:ext cx="5105400" cy="884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cho ”first changes” &gt; file1.txt</a:t>
            </a:r>
          </a:p>
          <a:p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cho ”a very important message” &gt; file2.txt</a:t>
            </a:r>
          </a:p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add 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410" y="5185206"/>
            <a:ext cx="5101389" cy="343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commit –m ”my first commit”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95600" y="4495800"/>
            <a:ext cx="4038600" cy="15014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93832" y="4211930"/>
            <a:ext cx="1606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dot adds whole directory at once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439652" y="5528949"/>
            <a:ext cx="208548" cy="414651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14800" y="5867400"/>
            <a:ext cx="194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c</a:t>
            </a:r>
            <a:r>
              <a:rPr lang="pl-PL" sz="1600" dirty="0" smtClean="0"/>
              <a:t>ommit message is obligatory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13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85800" y="19050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5488" indent="-457200">
              <a:buFont typeface="+mj-lt"/>
              <a:buAutoNum type="arabicPeriod" startAt="4"/>
            </a:pPr>
            <a:r>
              <a:rPr lang="pl-PL" dirty="0" smtClean="0"/>
              <a:t>Make changes in the file system</a:t>
            </a:r>
          </a:p>
          <a:p>
            <a:pPr marL="475488" indent="-457200">
              <a:buFont typeface="+mj-lt"/>
              <a:buAutoNum type="arabicPeriod" startAt="4"/>
            </a:pPr>
            <a:endParaRPr lang="pl-PL" dirty="0" smtClean="0"/>
          </a:p>
          <a:p>
            <a:pPr marL="475488" indent="-457200">
              <a:buFont typeface="+mj-lt"/>
              <a:buAutoNum type="arabicPeriod" startAt="4"/>
            </a:pPr>
            <a:endParaRPr lang="pl-PL" dirty="0" smtClean="0"/>
          </a:p>
          <a:p>
            <a:pPr marL="475488" indent="-457200">
              <a:buFont typeface="+mj-lt"/>
              <a:buAutoNum type="arabicPeriod" startAt="4"/>
            </a:pPr>
            <a:endParaRPr lang="pl-PL" dirty="0" smtClean="0"/>
          </a:p>
          <a:p>
            <a:pPr marL="475488" indent="-457200">
              <a:buFont typeface="+mj-lt"/>
              <a:buAutoNum type="arabicPeriod" startAt="4"/>
            </a:pPr>
            <a:r>
              <a:rPr lang="pl-PL" dirty="0" smtClean="0"/>
              <a:t>Reset only non-staged changes to the clean state (latest commit)</a:t>
            </a:r>
          </a:p>
          <a:p>
            <a:pPr marL="475488" indent="-457200">
              <a:buFont typeface="+mj-lt"/>
              <a:buAutoNum type="arabicPeriod" startAt="4"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r>
              <a:rPr lang="pl-PL" dirty="0" smtClean="0"/>
              <a:t>	</a:t>
            </a:r>
            <a:r>
              <a:rPr lang="pl-PL" sz="1600" dirty="0" smtClean="0"/>
              <a:t>You can use instead of dot, a path to a specific file.</a:t>
            </a:r>
          </a:p>
          <a:p>
            <a:pPr marL="18288" indent="0">
              <a:buFont typeface="Wingdings 2" charset="2"/>
              <a:buNone/>
            </a:pPr>
            <a:r>
              <a:rPr lang="pl-PL" sz="1600" dirty="0" smtClean="0"/>
              <a:t>	To reset working tree and index:</a:t>
            </a:r>
          </a:p>
          <a:p>
            <a:pPr marL="18288" indent="0">
              <a:buFont typeface="Wingdings 2" charset="2"/>
              <a:buNone/>
            </a:pPr>
            <a:endParaRPr lang="pl-P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76400" y="2362200"/>
            <a:ext cx="5105400" cy="884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”foo foo bar bar” &gt; file2.txt</a:t>
            </a:r>
          </a:p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status</a:t>
            </a:r>
          </a:p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diff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3897530"/>
            <a:ext cx="5105400" cy="391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5094701"/>
            <a:ext cx="5125453" cy="391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reset --hard HEAD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76600" y="5257800"/>
            <a:ext cx="457200" cy="68580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7400" y="5764613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rgbClr val="FFC000"/>
                </a:solidFill>
              </a:rPr>
              <a:t>a</a:t>
            </a:r>
            <a:r>
              <a:rPr lang="pl-PL" sz="1600" b="1" dirty="0" smtClean="0">
                <a:solidFill>
                  <a:srgbClr val="FFC000"/>
                </a:solidFill>
              </a:rPr>
              <a:t> name for the the latest checked out commit</a:t>
            </a:r>
            <a:endParaRPr 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85800" y="19050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5488" indent="-457200">
              <a:buFont typeface="+mj-lt"/>
              <a:buAutoNum type="arabicPeriod" startAt="6"/>
            </a:pPr>
            <a:r>
              <a:rPr lang="pl-PL" smtClean="0"/>
              <a:t>Diff between commits</a:t>
            </a:r>
          </a:p>
          <a:p>
            <a:pPr marL="475488" indent="-457200">
              <a:buFont typeface="+mj-lt"/>
              <a:buAutoNum type="arabicPeriod" startAt="6"/>
            </a:pPr>
            <a:endParaRPr lang="pl-PL" smtClean="0"/>
          </a:p>
          <a:p>
            <a:pPr marL="475488" indent="-457200">
              <a:buFont typeface="+mj-lt"/>
              <a:buAutoNum type="arabicPeriod" startAt="6"/>
            </a:pPr>
            <a:endParaRPr lang="pl-PL" smtClean="0"/>
          </a:p>
          <a:p>
            <a:pPr marL="475488" indent="-457200">
              <a:buFont typeface="+mj-lt"/>
              <a:buAutoNum type="arabicPeriod" startAt="6"/>
            </a:pPr>
            <a:r>
              <a:rPr lang="pl-PL" smtClean="0"/>
              <a:t>Checkout the first commit</a:t>
            </a:r>
          </a:p>
          <a:p>
            <a:pPr marL="475488" indent="-457200">
              <a:buFont typeface="+mj-lt"/>
              <a:buAutoNum type="arabicPeriod" startAt="6"/>
            </a:pPr>
            <a:endParaRPr lang="pl-PL" smtClean="0"/>
          </a:p>
          <a:p>
            <a:pPr marL="475488" indent="-457200">
              <a:buFont typeface="+mj-lt"/>
              <a:buAutoNum type="arabicPeriod" startAt="6"/>
            </a:pPr>
            <a:endParaRPr lang="pl-PL" smtClean="0"/>
          </a:p>
          <a:p>
            <a:pPr marL="18288" indent="0">
              <a:buFont typeface="Wingdings 2" charset="2"/>
              <a:buNone/>
            </a:pPr>
            <a:endParaRPr lang="pl-PL" smtClean="0"/>
          </a:p>
          <a:p>
            <a:pPr marL="18288" indent="0">
              <a:buFont typeface="Wingdings 2" charset="2"/>
              <a:buNone/>
            </a:pPr>
            <a:r>
              <a:rPr lang="pl-PL" smtClean="0"/>
              <a:t>Current repository structure:</a:t>
            </a:r>
          </a:p>
          <a:p>
            <a:pPr marL="475488" indent="-457200">
              <a:buFont typeface="+mj-lt"/>
              <a:buAutoNum type="arabicPeriod" startAt="6"/>
            </a:pPr>
            <a:endParaRPr lang="pl-P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92442" y="2380727"/>
            <a:ext cx="5105400" cy="6378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log --oneline</a:t>
            </a:r>
          </a:p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diff </a:t>
            </a:r>
            <a:r>
              <a:rPr lang="pl-PL" sz="16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933734d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6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f618b84</a:t>
            </a:r>
            <a:endParaRPr lang="en-US" sz="16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63980" y="2742405"/>
            <a:ext cx="2354178" cy="9552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18158" y="2450018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Your hash ids will be different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92442" y="3523727"/>
            <a:ext cx="5105400" cy="391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</a:t>
            </a:r>
            <a:r>
              <a:rPr lang="pl-PL" sz="16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933734d</a:t>
            </a:r>
            <a:endParaRPr lang="en-US" sz="16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06780" y="3018576"/>
            <a:ext cx="2811378" cy="70096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905000" y="5743074"/>
            <a:ext cx="1676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first commit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4876800" y="5743074"/>
            <a:ext cx="1676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second commit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4" idx="1"/>
            <a:endCxn id="13" idx="3"/>
          </p:cNvCxnSpPr>
          <p:nvPr/>
        </p:nvCxnSpPr>
        <p:spPr>
          <a:xfrm flipH="1">
            <a:off x="3581400" y="6085974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905000" y="5055268"/>
            <a:ext cx="16764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HEAD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  <a:endCxn id="13" idx="0"/>
          </p:cNvCxnSpPr>
          <p:nvPr/>
        </p:nvCxnSpPr>
        <p:spPr>
          <a:xfrm>
            <a:off x="2743200" y="5436268"/>
            <a:ext cx="0" cy="30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Detached HEAD???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 what happens when you checkout a commit from a past, and make another commit?</a:t>
            </a:r>
            <a:endParaRPr lang="pl-PL" b="1" u="sng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4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45" y="3240940"/>
            <a:ext cx="41148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Detached HEAD???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81192" y="1933904"/>
            <a:ext cx="7848600" cy="510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 2" charset="2"/>
              <a:buNone/>
            </a:pPr>
            <a:r>
              <a:rPr lang="pl-PL" dirty="0" smtClean="0"/>
              <a:t>You are ending in the Detached HEAD state.</a:t>
            </a:r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r>
              <a:rPr lang="pl-PL" dirty="0" smtClean="0"/>
              <a:t>After some time such commits in the detached head can be pruned by the garbage collector and your work </a:t>
            </a:r>
            <a:r>
              <a:rPr lang="pl-PL" b="1" u="sng" dirty="0" smtClean="0"/>
              <a:t>will be lost</a:t>
            </a:r>
            <a:r>
              <a:rPr lang="pl-PL" dirty="0" smtClean="0"/>
              <a:t>.</a:t>
            </a:r>
            <a:endParaRPr lang="pl-PL" b="1" i="1" u="sng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</p:txBody>
      </p:sp>
      <p:pic>
        <p:nvPicPr>
          <p:cNvPr id="9" name="Picture 2" descr="http://www.ntu.edu.sg/home/ehchua/programming/howto/images/Git_DetachedHead2.png?iact=rc&amp;uact=3&amp;dur=6028&amp;page=1&amp;start=0&amp;ndsp=49&amp;ved=0CC4QMygQM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792" y="2391104"/>
            <a:ext cx="50863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6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Detached HEAD???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pl-PL" dirty="0"/>
              <a:t>This can be fixed, requires merging (sometimes a lot).</a:t>
            </a:r>
          </a:p>
          <a:p>
            <a:pPr marL="18288" indent="0">
              <a:buNone/>
            </a:pPr>
            <a:r>
              <a:rPr lang="pl-PL" dirty="0"/>
              <a:t>Golden rule: </a:t>
            </a:r>
            <a:r>
              <a:rPr lang="pl-PL" dirty="0">
                <a:solidFill>
                  <a:srgbClr val="FFC000"/>
                </a:solidFill>
              </a:rPr>
              <a:t>Always work on the latest commits</a:t>
            </a:r>
            <a:r>
              <a:rPr lang="pl-PL" dirty="0"/>
              <a:t>. </a:t>
            </a:r>
          </a:p>
          <a:p>
            <a:pPr marL="18288" indent="0">
              <a:buNone/>
            </a:pPr>
            <a:r>
              <a:rPr lang="pl-PL" b="1" dirty="0"/>
              <a:t>Avoid detached HEADS. Use branches instead.</a:t>
            </a:r>
            <a:endParaRPr lang="pl-PL" b="1" u="sng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5" descr="C:\Users\mgalazyn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03" y="3758121"/>
            <a:ext cx="2564524" cy="25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b="1" i="1" u="sng" dirty="0"/>
              <a:t>branch</a:t>
            </a:r>
            <a:r>
              <a:rPr lang="pl-PL" dirty="0"/>
              <a:t> (reference, ref) is also another name of a commit. It is the name for the last commit in the line. By default, git creates </a:t>
            </a:r>
            <a:r>
              <a:rPr lang="pl-PL" i="1" dirty="0"/>
              <a:t>master</a:t>
            </a:r>
            <a:r>
              <a:rPr lang="pl-PL" dirty="0"/>
              <a:t> branch:</a:t>
            </a:r>
            <a:endParaRPr lang="pl-PL" b="1" u="sng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2" y="3455279"/>
            <a:ext cx="3276600" cy="213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6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Branches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85800" y="19050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 2" charset="2"/>
              <a:buNone/>
            </a:pPr>
            <a:r>
              <a:rPr lang="pl-PL" smtClean="0"/>
              <a:t>At each point you can easily create your new branch using following command:</a:t>
            </a:r>
          </a:p>
          <a:p>
            <a:pPr marL="18288" indent="0">
              <a:buFont typeface="Wingdings 2" charset="2"/>
              <a:buNone/>
            </a:pPr>
            <a:endParaRPr lang="pl-PL" smtClean="0"/>
          </a:p>
          <a:p>
            <a:pPr marL="18288" indent="0">
              <a:buFont typeface="Wingdings 2" charset="2"/>
              <a:buNone/>
            </a:pPr>
            <a:endParaRPr lang="pl-PL" smtClean="0"/>
          </a:p>
          <a:p>
            <a:pPr marL="18288" indent="0">
              <a:buFont typeface="Wingdings 2" charset="2"/>
              <a:buNone/>
            </a:pPr>
            <a:r>
              <a:rPr lang="pl-PL" smtClean="0"/>
              <a:t>Now we have two branches (pointing for the same commit):</a:t>
            </a:r>
            <a:endParaRPr lang="pl-P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92442" y="2667000"/>
            <a:ext cx="5105400" cy="391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branch devel</a:t>
            </a:r>
            <a:endParaRPr lang="en-US" sz="16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2" descr="img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995" y="3886200"/>
            <a:ext cx="298132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Branches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85800" y="19050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 2" charset="2"/>
              <a:buNone/>
            </a:pPr>
            <a:r>
              <a:rPr lang="pl-PL" dirty="0" smtClean="0"/>
              <a:t>Using branches you can for example store working releases of an application in a </a:t>
            </a:r>
            <a:r>
              <a:rPr lang="pl-PL" i="1" dirty="0" smtClean="0"/>
              <a:t>master</a:t>
            </a:r>
            <a:r>
              <a:rPr lang="pl-PL" dirty="0" smtClean="0"/>
              <a:t> branch and development line in </a:t>
            </a:r>
            <a:r>
              <a:rPr lang="pl-PL" i="1" dirty="0" smtClean="0"/>
              <a:t>devel</a:t>
            </a:r>
            <a:r>
              <a:rPr lang="pl-PL" dirty="0" smtClean="0"/>
              <a:t> one:</a:t>
            </a:r>
          </a:p>
          <a:p>
            <a:pPr marL="18288" indent="0">
              <a:buFont typeface="Wingdings 2" charset="2"/>
              <a:buNone/>
            </a:pPr>
            <a:endParaRPr lang="pl-PL" i="1" dirty="0" smtClean="0"/>
          </a:p>
          <a:p>
            <a:pPr marL="18288" indent="0">
              <a:buFont typeface="Wingdings 2" charset="2"/>
              <a:buNone/>
            </a:pPr>
            <a:endParaRPr lang="pl-PL" i="1" dirty="0" smtClean="0"/>
          </a:p>
          <a:p>
            <a:pPr marL="18288" indent="0">
              <a:buFont typeface="Wingdings 2" charset="2"/>
              <a:buNone/>
            </a:pPr>
            <a:endParaRPr lang="pl-PL" i="1" dirty="0" smtClean="0"/>
          </a:p>
          <a:p>
            <a:pPr marL="18288" indent="0">
              <a:buFont typeface="Wingdings 2" charset="2"/>
              <a:buNone/>
            </a:pPr>
            <a:endParaRPr lang="pl-PL" i="1" dirty="0" smtClean="0"/>
          </a:p>
          <a:p>
            <a:pPr marL="18288" indent="0">
              <a:buFont typeface="Wingdings 2" charset="2"/>
              <a:buNone/>
            </a:pPr>
            <a:endParaRPr lang="pl-PL" i="1" dirty="0" smtClean="0"/>
          </a:p>
          <a:p>
            <a:pPr marL="18288" indent="0">
              <a:buFont typeface="Wingdings 2" charset="2"/>
              <a:buNone/>
            </a:pPr>
            <a:endParaRPr lang="pl-PL" i="1" dirty="0" smtClean="0"/>
          </a:p>
          <a:p>
            <a:pPr marL="18288" indent="0">
              <a:buFont typeface="Wingdings 2" charset="2"/>
              <a:buNone/>
            </a:pPr>
            <a:endParaRPr lang="pl-PL" i="1" dirty="0" smtClean="0"/>
          </a:p>
          <a:p>
            <a:pPr marL="18288" indent="0">
              <a:buFont typeface="Wingdings 2" charset="2"/>
              <a:buNone/>
            </a:pPr>
            <a:endParaRPr lang="pl-PL" i="1" dirty="0" smtClean="0"/>
          </a:p>
          <a:p>
            <a:pPr marL="18288" indent="0">
              <a:buFont typeface="Wingdings 2" charset="2"/>
              <a:buNone/>
            </a:pPr>
            <a:endParaRPr lang="pl-PL" i="1" dirty="0" smtClean="0"/>
          </a:p>
          <a:p>
            <a:pPr marL="18288" indent="0">
              <a:buFont typeface="Wingdings 2" charset="2"/>
              <a:buNone/>
            </a:pPr>
            <a:endParaRPr lang="pl-PL" i="1" dirty="0" smtClean="0"/>
          </a:p>
          <a:p>
            <a:pPr marL="18288" indent="0" algn="r">
              <a:buFont typeface="Wingdings 2" charset="2"/>
              <a:buNone/>
            </a:pPr>
            <a:r>
              <a:rPr lang="pl-PL" i="1" dirty="0" smtClean="0"/>
              <a:t>...</a:t>
            </a:r>
            <a:r>
              <a:rPr lang="pl-PL" dirty="0" smtClean="0"/>
              <a:t> let’s try them out!</a:t>
            </a:r>
            <a:endParaRPr lang="pl-PL" i="1" dirty="0" smtClean="0"/>
          </a:p>
        </p:txBody>
      </p:sp>
      <p:pic>
        <p:nvPicPr>
          <p:cNvPr id="8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4029075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8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pl-PL" dirty="0"/>
              <a:t>TODO: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Create new branch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Commit changes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Create another branch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Diff between branches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Delete branch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75488" indent="-457200">
              <a:buFont typeface="+mj-lt"/>
              <a:buAutoNum type="arabicPeriod"/>
            </a:pPr>
            <a:r>
              <a:rPr lang="pl-PL" dirty="0"/>
              <a:t>What is git? Why do you need it?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Repository structure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Basic workflow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l-PL" i="1" dirty="0"/>
              <a:t>Exercises!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Branches</a:t>
            </a:r>
            <a:endParaRPr lang="pl-PL" i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l-PL" i="1" dirty="0"/>
              <a:t>Exercises!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Basic merging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l-PL" i="1" dirty="0"/>
              <a:t>Exercises!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Remotes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l-PL" i="1" dirty="0"/>
              <a:t>Exercises!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Graphical User Interface</a:t>
            </a:r>
          </a:p>
          <a:p>
            <a:pPr marL="475488" indent="-457200">
              <a:buFont typeface="+mj-lt"/>
              <a:buAutoNum type="arabicPeriod"/>
            </a:pPr>
            <a:endParaRPr lang="pl-PL" dirty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6636"/>
            <a:ext cx="7989752" cy="42203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new </a:t>
            </a:r>
            <a:r>
              <a:rPr lang="en-US" sz="1600" dirty="0" smtClean="0"/>
              <a:t>branch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Commit changes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pl-PL" sz="1600" dirty="0"/>
              <a:t>Current repository structure: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136363" y="2207418"/>
            <a:ext cx="5105400" cy="884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master</a:t>
            </a:r>
          </a:p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branch branch-1</a:t>
            </a:r>
          </a:p>
          <a:p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git checkout branch-1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36363" y="3318942"/>
            <a:ext cx="5105400" cy="1130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”b1” &gt;&gt; file1.txt</a:t>
            </a:r>
          </a:p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”foo bar bar” &gt; </a:t>
            </a:r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file2.txt</a:t>
            </a:r>
          </a:p>
          <a:p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git add .</a:t>
            </a:r>
          </a:p>
          <a:p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git commit -m ”b1”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43893" y="5480120"/>
            <a:ext cx="1676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first commit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2877493" y="5480120"/>
            <a:ext cx="1676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second commit</a:t>
            </a:r>
            <a:endParaRPr lang="en-US" sz="1600" dirty="0"/>
          </a:p>
        </p:txBody>
      </p:sp>
      <p:cxnSp>
        <p:nvCxnSpPr>
          <p:cNvPr id="39" name="Straight Arrow Connector 38"/>
          <p:cNvCxnSpPr>
            <a:stCxn id="38" idx="1"/>
            <a:endCxn id="37" idx="3"/>
          </p:cNvCxnSpPr>
          <p:nvPr/>
        </p:nvCxnSpPr>
        <p:spPr>
          <a:xfrm flipH="1">
            <a:off x="2420293" y="582302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877493" y="4792314"/>
            <a:ext cx="16764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master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0" idx="2"/>
            <a:endCxn id="38" idx="0"/>
          </p:cNvCxnSpPr>
          <p:nvPr/>
        </p:nvCxnSpPr>
        <p:spPr>
          <a:xfrm>
            <a:off x="3715693" y="5173314"/>
            <a:ext cx="0" cy="30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011093" y="5472099"/>
            <a:ext cx="1676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b1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>
            <a:off x="4553893" y="5814999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027135" y="6438634"/>
            <a:ext cx="16764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branch-1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0"/>
            <a:endCxn id="42" idx="2"/>
          </p:cNvCxnSpPr>
          <p:nvPr/>
        </p:nvCxnSpPr>
        <p:spPr>
          <a:xfrm flipH="1" flipV="1">
            <a:off x="5849293" y="6157899"/>
            <a:ext cx="16042" cy="280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028387" y="6438634"/>
            <a:ext cx="16764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HEAD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  <a:endCxn id="44" idx="3"/>
          </p:cNvCxnSpPr>
          <p:nvPr/>
        </p:nvCxnSpPr>
        <p:spPr>
          <a:xfrm flipH="1">
            <a:off x="6703535" y="6629134"/>
            <a:ext cx="324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85800" y="1752600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5488" indent="-457200">
              <a:buFont typeface="+mj-lt"/>
              <a:buAutoNum type="arabicPeriod" startAt="3"/>
            </a:pPr>
            <a:r>
              <a:rPr lang="pl-PL" smtClean="0"/>
              <a:t>Create another branch</a:t>
            </a:r>
          </a:p>
          <a:p>
            <a:pPr marL="475488" indent="-457200">
              <a:buFont typeface="+mj-lt"/>
              <a:buAutoNum type="arabicPeriod" startAt="3"/>
            </a:pPr>
            <a:endParaRPr lang="pl-PL" smtClean="0"/>
          </a:p>
          <a:p>
            <a:pPr marL="475488" indent="-457200">
              <a:buFont typeface="+mj-lt"/>
              <a:buAutoNum type="arabicPeriod" startAt="3"/>
            </a:pPr>
            <a:endParaRPr lang="pl-PL" smtClean="0"/>
          </a:p>
          <a:p>
            <a:pPr marL="475488" indent="-457200">
              <a:buFont typeface="+mj-lt"/>
              <a:buAutoNum type="arabicPeriod" startAt="3"/>
            </a:pPr>
            <a:endParaRPr lang="pl-PL" smtClean="0"/>
          </a:p>
          <a:p>
            <a:pPr marL="18288" indent="0">
              <a:buFont typeface="Wingdings 2" charset="2"/>
              <a:buNone/>
            </a:pPr>
            <a:endParaRPr lang="pl-PL" smtClean="0"/>
          </a:p>
          <a:p>
            <a:pPr marL="18288" indent="0">
              <a:buFont typeface="Wingdings 2" charset="2"/>
              <a:buNone/>
            </a:pPr>
            <a:r>
              <a:rPr lang="pl-PL" smtClean="0"/>
              <a:t>Current repository structure:</a:t>
            </a:r>
          </a:p>
          <a:p>
            <a:pPr marL="841248" lvl="1" indent="-457200">
              <a:buFont typeface="+mj-lt"/>
              <a:buAutoNum type="arabicPeriod" startAt="3"/>
            </a:pP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1708484" y="2133600"/>
            <a:ext cx="5105400" cy="13765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branch branch-2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checkout branch-2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 ”b2” &gt;&gt; file1.txt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add .</a:t>
            </a:r>
          </a:p>
          <a:p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commit –m ”b2”</a:t>
            </a:r>
            <a:endParaRPr lang="en-US" sz="1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5234065"/>
            <a:ext cx="1676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first commit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5234065"/>
            <a:ext cx="1676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second commit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2286000" y="557696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743200" y="4546259"/>
            <a:ext cx="16764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master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  <a:endCxn id="11" idx="0"/>
          </p:cNvCxnSpPr>
          <p:nvPr/>
        </p:nvCxnSpPr>
        <p:spPr>
          <a:xfrm>
            <a:off x="3581400" y="4927259"/>
            <a:ext cx="0" cy="30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876800" y="5226044"/>
            <a:ext cx="1676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b1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4419600" y="5568944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876800" y="6242711"/>
            <a:ext cx="16764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branch-1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0"/>
            <a:endCxn id="15" idx="2"/>
          </p:cNvCxnSpPr>
          <p:nvPr/>
        </p:nvCxnSpPr>
        <p:spPr>
          <a:xfrm flipV="1">
            <a:off x="5715000" y="5911844"/>
            <a:ext cx="0" cy="330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010400" y="3766786"/>
            <a:ext cx="16764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HEAD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  <a:endCxn id="23" idx="0"/>
          </p:cNvCxnSpPr>
          <p:nvPr/>
        </p:nvCxnSpPr>
        <p:spPr>
          <a:xfrm>
            <a:off x="7848600" y="4147786"/>
            <a:ext cx="0" cy="374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010400" y="5226044"/>
            <a:ext cx="1676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b2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21" idx="1"/>
            <a:endCxn id="15" idx="3"/>
          </p:cNvCxnSpPr>
          <p:nvPr/>
        </p:nvCxnSpPr>
        <p:spPr>
          <a:xfrm flipH="1">
            <a:off x="6553200" y="5568944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010400" y="4522298"/>
            <a:ext cx="16764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branch-2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7848600" y="4903298"/>
            <a:ext cx="0" cy="322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81192" y="1846906"/>
            <a:ext cx="7848600" cy="48242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5488" indent="-457200">
              <a:buFont typeface="+mj-lt"/>
              <a:buAutoNum type="arabicPeriod" startAt="4"/>
            </a:pPr>
            <a:r>
              <a:rPr lang="pl-PL" dirty="0" smtClean="0"/>
              <a:t>Diff between branches</a:t>
            </a:r>
          </a:p>
          <a:p>
            <a:pPr marL="841248" lvl="1" indent="-457200">
              <a:buFont typeface="+mj-lt"/>
              <a:buAutoNum type="arabicPeriod" startAt="3"/>
            </a:pPr>
            <a:endParaRPr lang="pl-PL" dirty="0" smtClean="0"/>
          </a:p>
          <a:p>
            <a:pPr marL="475488" indent="-457200">
              <a:buFont typeface="+mj-lt"/>
              <a:buAutoNum type="arabicPeriod" startAt="4"/>
            </a:pPr>
            <a:r>
              <a:rPr lang="pl-PL" dirty="0" smtClean="0"/>
              <a:t>Delete branch</a:t>
            </a:r>
          </a:p>
          <a:p>
            <a:pPr marL="475488" indent="-457200">
              <a:buFont typeface="+mj-lt"/>
              <a:buAutoNum type="arabicPeriod" startAt="4"/>
            </a:pPr>
            <a:endParaRPr lang="pl-PL" dirty="0" smtClean="0"/>
          </a:p>
          <a:p>
            <a:pPr marL="475488" indent="-457200">
              <a:buFont typeface="+mj-lt"/>
              <a:buAutoNum type="arabicPeriod" startAt="4"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r>
              <a:rPr lang="pl-PL" dirty="0" smtClean="0"/>
              <a:t>Current repository structure: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5802" y="3032291"/>
            <a:ext cx="5105400" cy="6378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master</a:t>
            </a:r>
          </a:p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branch -d branch-2 </a:t>
            </a:r>
            <a:endParaRPr lang="pl-PL" sz="16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5802" y="2251530"/>
            <a:ext cx="5105400" cy="391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diff branch-1 branch-2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1192" y="5273688"/>
            <a:ext cx="1676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first commit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2714792" y="5273688"/>
            <a:ext cx="1676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second commit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2257592" y="561658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714792" y="4585882"/>
            <a:ext cx="16764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master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  <a:endCxn id="11" idx="0"/>
          </p:cNvCxnSpPr>
          <p:nvPr/>
        </p:nvCxnSpPr>
        <p:spPr>
          <a:xfrm>
            <a:off x="3552992" y="4966882"/>
            <a:ext cx="0" cy="30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848392" y="5265667"/>
            <a:ext cx="1676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b1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4391192" y="5608567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864434" y="6232202"/>
            <a:ext cx="16764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branch-1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0"/>
            <a:endCxn id="15" idx="2"/>
          </p:cNvCxnSpPr>
          <p:nvPr/>
        </p:nvCxnSpPr>
        <p:spPr>
          <a:xfrm flipH="1" flipV="1">
            <a:off x="5686592" y="5951467"/>
            <a:ext cx="16042" cy="280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381792" y="4204882"/>
            <a:ext cx="16764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HEAD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1"/>
            <a:endCxn id="13" idx="3"/>
          </p:cNvCxnSpPr>
          <p:nvPr/>
        </p:nvCxnSpPr>
        <p:spPr>
          <a:xfrm flipH="1">
            <a:off x="4391192" y="4395382"/>
            <a:ext cx="9906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merging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56754" y="2102338"/>
            <a:ext cx="7848600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 2" charset="2"/>
              <a:buNone/>
            </a:pPr>
            <a:r>
              <a:rPr lang="pl-PL" smtClean="0"/>
              <a:t>What to do when we want to join few different branches?</a:t>
            </a:r>
          </a:p>
          <a:p>
            <a:pPr marL="18288" indent="0">
              <a:buFont typeface="Wingdings 2" charset="2"/>
              <a:buNone/>
            </a:pPr>
            <a:endParaRPr lang="pl-PL" smtClean="0"/>
          </a:p>
          <a:p>
            <a:pPr marL="18288" indent="0">
              <a:buFont typeface="Wingdings 2" charset="2"/>
              <a:buNone/>
            </a:pPr>
            <a:r>
              <a:rPr lang="pl-PL" smtClean="0"/>
              <a:t>                                                          to the rescue!</a:t>
            </a:r>
          </a:p>
          <a:p>
            <a:pPr marL="18288" indent="0">
              <a:buFont typeface="Wingdings 2" charset="2"/>
              <a:buNone/>
            </a:pPr>
            <a:endParaRPr lang="pl-PL" smtClean="0"/>
          </a:p>
          <a:p>
            <a:pPr marL="18288" indent="0">
              <a:buFont typeface="Wingdings 2" charset="2"/>
              <a:buNone/>
            </a:pPr>
            <a:endParaRPr lang="pl-PL" smtClean="0"/>
          </a:p>
          <a:p>
            <a:pPr marL="18288" indent="0">
              <a:buFont typeface="Wingdings 2" charset="2"/>
              <a:buNone/>
            </a:pPr>
            <a:r>
              <a:rPr lang="pl-PL" smtClean="0"/>
              <a:t>Most common merge types: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mtClean="0"/>
              <a:t>Fast-forward merge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mtClean="0"/>
              <a:t>3-way merge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mtClean="0"/>
              <a:t>Rebase</a:t>
            </a:r>
            <a:endParaRPr lang="pl-PL" b="1" u="sn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44983" y="2929287"/>
            <a:ext cx="1219200" cy="391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merge</a:t>
            </a:r>
            <a:endParaRPr lang="pl-PL" sz="16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Fast-Forward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3746364" cy="4220307"/>
          </a:xfrm>
        </p:spPr>
        <p:txBody>
          <a:bodyPr/>
          <a:lstStyle/>
          <a:p>
            <a:pPr marL="18288" indent="0">
              <a:buNone/>
            </a:pPr>
            <a:r>
              <a:rPr lang="pl-PL" dirty="0"/>
              <a:t>Let’s assume we have the following repository structure:</a:t>
            </a:r>
          </a:p>
          <a:p>
            <a:pPr marL="18288" indent="0">
              <a:buNone/>
            </a:pPr>
            <a:r>
              <a:rPr lang="pl-PL" dirty="0"/>
              <a:t>We would like to merge</a:t>
            </a:r>
          </a:p>
          <a:p>
            <a:pPr marL="18288" indent="0">
              <a:buNone/>
            </a:pPr>
            <a:r>
              <a:rPr lang="pl-PL" b="1" i="1" dirty="0"/>
              <a:t>devel </a:t>
            </a:r>
            <a:r>
              <a:rPr lang="pl-PL" dirty="0"/>
              <a:t>into </a:t>
            </a:r>
            <a:r>
              <a:rPr lang="pl-PL" b="1" i="1" dirty="0"/>
              <a:t>master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68" y="2186413"/>
            <a:ext cx="3224395" cy="19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Fast-Forward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3746364" cy="4220307"/>
          </a:xfrm>
        </p:spPr>
        <p:txBody>
          <a:bodyPr/>
          <a:lstStyle/>
          <a:p>
            <a:pPr marL="18288" indent="0">
              <a:buNone/>
            </a:pPr>
            <a:r>
              <a:rPr lang="pl-PL" dirty="0"/>
              <a:t>Let’s assume we have the following repository structure:</a:t>
            </a:r>
          </a:p>
          <a:p>
            <a:pPr marL="18288" indent="0">
              <a:buNone/>
            </a:pPr>
            <a:r>
              <a:rPr lang="pl-PL" dirty="0"/>
              <a:t>We would like to merge</a:t>
            </a:r>
          </a:p>
          <a:p>
            <a:pPr marL="18288" indent="0">
              <a:buNone/>
            </a:pPr>
            <a:r>
              <a:rPr lang="pl-PL" b="1" i="1" dirty="0"/>
              <a:t>devel </a:t>
            </a:r>
            <a:r>
              <a:rPr lang="pl-PL" dirty="0"/>
              <a:t>into </a:t>
            </a:r>
            <a:r>
              <a:rPr lang="pl-PL" b="1" i="1" dirty="0" smtClean="0"/>
              <a:t>master</a:t>
            </a:r>
            <a:endParaRPr lang="en-US" b="1" i="1" dirty="0" smtClean="0"/>
          </a:p>
          <a:p>
            <a:pPr marL="18288" indent="0">
              <a:buNone/>
            </a:pPr>
            <a:endParaRPr lang="en-US" b="1" i="1" dirty="0"/>
          </a:p>
          <a:p>
            <a:pPr marL="18288" indent="0">
              <a:buNone/>
            </a:pPr>
            <a:endParaRPr lang="en-US" b="1" i="1" dirty="0" smtClean="0"/>
          </a:p>
          <a:p>
            <a:pPr marL="18288" indent="0">
              <a:buNone/>
            </a:pPr>
            <a:r>
              <a:rPr lang="pl-PL" dirty="0"/>
              <a:t>Fast forward merge moves master pointer forward to the commit 4 and no new commit is created</a:t>
            </a:r>
          </a:p>
          <a:p>
            <a:pPr marL="18288" indent="0">
              <a:buNone/>
            </a:pPr>
            <a:endParaRPr lang="pl-PL" b="1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68" y="2186412"/>
            <a:ext cx="3224397" cy="196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g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33" y="4212491"/>
            <a:ext cx="3301032" cy="20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1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3-way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3357065" cy="4220307"/>
          </a:xfrm>
        </p:spPr>
        <p:txBody>
          <a:bodyPr/>
          <a:lstStyle/>
          <a:p>
            <a:pPr marL="18288" indent="0">
              <a:buNone/>
            </a:pPr>
            <a:r>
              <a:rPr lang="pl-PL" dirty="0"/>
              <a:t>Let’s assume we have the following repository structure:</a:t>
            </a:r>
          </a:p>
          <a:p>
            <a:pPr marL="18288" indent="0">
              <a:buNone/>
            </a:pPr>
            <a:r>
              <a:rPr lang="pl-PL" dirty="0"/>
              <a:t>We would like to merge</a:t>
            </a:r>
          </a:p>
          <a:p>
            <a:pPr marL="18288" indent="0">
              <a:buNone/>
            </a:pPr>
            <a:r>
              <a:rPr lang="pl-PL" b="1" i="1" dirty="0"/>
              <a:t>devel </a:t>
            </a:r>
            <a:r>
              <a:rPr lang="pl-PL" dirty="0"/>
              <a:t>into </a:t>
            </a:r>
            <a:r>
              <a:rPr lang="pl-PL" b="1" i="1" dirty="0"/>
              <a:t>master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79" y="475307"/>
            <a:ext cx="3544888" cy="289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3-way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3357065" cy="4220307"/>
          </a:xfrm>
        </p:spPr>
        <p:txBody>
          <a:bodyPr>
            <a:normAutofit fontScale="85000" lnSpcReduction="10000"/>
          </a:bodyPr>
          <a:lstStyle/>
          <a:p>
            <a:pPr marL="18288" indent="0">
              <a:buNone/>
            </a:pPr>
            <a:r>
              <a:rPr lang="pl-PL" dirty="0"/>
              <a:t>Let’s assume we have the following repository structure:</a:t>
            </a:r>
          </a:p>
          <a:p>
            <a:pPr marL="18288" indent="0">
              <a:buNone/>
            </a:pPr>
            <a:r>
              <a:rPr lang="pl-PL" dirty="0"/>
              <a:t>We would like to merge</a:t>
            </a:r>
          </a:p>
          <a:p>
            <a:pPr marL="18288" indent="0">
              <a:buNone/>
            </a:pPr>
            <a:r>
              <a:rPr lang="pl-PL" b="1" i="1" dirty="0"/>
              <a:t>devel </a:t>
            </a:r>
            <a:r>
              <a:rPr lang="pl-PL" dirty="0"/>
              <a:t>into </a:t>
            </a:r>
            <a:r>
              <a:rPr lang="pl-PL" b="1" i="1" dirty="0"/>
              <a:t>master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8288" indent="0">
              <a:buNone/>
            </a:pPr>
            <a:endParaRPr lang="pl-PL" dirty="0"/>
          </a:p>
          <a:p>
            <a:pPr marL="18288" indent="0">
              <a:lnSpc>
                <a:spcPct val="120000"/>
              </a:lnSpc>
              <a:buNone/>
            </a:pPr>
            <a:r>
              <a:rPr lang="pl-PL" dirty="0"/>
              <a:t>With Git you can merge files containing conflicts (changed in commits 5 &amp; 6), manually decide which changes should be applied and create </a:t>
            </a:r>
            <a:r>
              <a:rPr lang="pl-PL" i="1" dirty="0"/>
              <a:t>merge commit</a:t>
            </a:r>
            <a:r>
              <a:rPr lang="pl-PL" dirty="0"/>
              <a:t> (commit 6).</a:t>
            </a:r>
            <a:endParaRPr lang="pl-PL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79" y="475307"/>
            <a:ext cx="3544888" cy="289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g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73" y="3657599"/>
            <a:ext cx="4708027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9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381000" y="1861072"/>
            <a:ext cx="8534400" cy="48445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 2" charset="2"/>
              <a:buNone/>
            </a:pPr>
            <a:r>
              <a:rPr lang="pl-PL" dirty="0" smtClean="0"/>
              <a:t>Let’s assume we have the following repository structure and we would like to merge </a:t>
            </a:r>
            <a:r>
              <a:rPr lang="pl-PL" b="1" i="1" dirty="0" smtClean="0"/>
              <a:t>feature </a:t>
            </a:r>
            <a:r>
              <a:rPr lang="pl-PL" dirty="0" smtClean="0"/>
              <a:t>into </a:t>
            </a:r>
            <a:r>
              <a:rPr lang="pl-PL" b="1" i="1" dirty="0" smtClean="0"/>
              <a:t>master:</a:t>
            </a:r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r>
              <a:rPr lang="pl-PL" dirty="0" smtClean="0"/>
              <a:t>With rebase you can apply commits from </a:t>
            </a:r>
            <a:r>
              <a:rPr lang="pl-PL" b="1" i="1" dirty="0" smtClean="0"/>
              <a:t>feature</a:t>
            </a:r>
            <a:r>
              <a:rPr lang="pl-PL" dirty="0" smtClean="0"/>
              <a:t> branch on top of </a:t>
            </a:r>
            <a:r>
              <a:rPr lang="pl-PL" b="1" i="1" dirty="0" smtClean="0"/>
              <a:t>master</a:t>
            </a:r>
            <a:r>
              <a:rPr lang="pl-PL" dirty="0" smtClean="0"/>
              <a:t> and preserve linear structure of repository.</a:t>
            </a:r>
            <a:endParaRPr lang="pl-PL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Rebase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77978"/>
            <a:ext cx="6484281" cy="280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pl-PL" dirty="0"/>
              <a:t>TODO:</a:t>
            </a:r>
          </a:p>
          <a:p>
            <a:pPr marL="475488" indent="-457200">
              <a:buAutoNum type="arabicPeriod"/>
            </a:pPr>
            <a:r>
              <a:rPr lang="pl-PL" dirty="0"/>
              <a:t>Make a fast-forward merge</a:t>
            </a:r>
          </a:p>
          <a:p>
            <a:pPr marL="475488" indent="-457200">
              <a:buAutoNum type="arabicPeriod"/>
            </a:pPr>
            <a:r>
              <a:rPr lang="pl-PL" dirty="0"/>
              <a:t>Undo ff-merge</a:t>
            </a:r>
          </a:p>
          <a:p>
            <a:pPr marL="475488" indent="-457200">
              <a:buAutoNum type="arabicPeriod"/>
            </a:pPr>
            <a:r>
              <a:rPr lang="pl-PL" dirty="0"/>
              <a:t>Make commit on master</a:t>
            </a:r>
          </a:p>
          <a:p>
            <a:pPr marL="475488" indent="-457200">
              <a:buAutoNum type="arabicPeriod"/>
            </a:pPr>
            <a:r>
              <a:rPr lang="pl-PL" dirty="0"/>
              <a:t>Make 3-way merge</a:t>
            </a:r>
          </a:p>
          <a:p>
            <a:pPr marL="475488" indent="-457200">
              <a:buAutoNum type="arabicPeriod"/>
            </a:pPr>
            <a:r>
              <a:rPr lang="pl-PL" dirty="0"/>
              <a:t>Undo merge commit</a:t>
            </a:r>
          </a:p>
          <a:p>
            <a:pPr marL="475488" indent="-457200">
              <a:buAutoNum type="arabicPeriod"/>
            </a:pPr>
            <a:r>
              <a:rPr lang="pl-PL" dirty="0"/>
              <a:t>Make rebase</a:t>
            </a:r>
          </a:p>
          <a:p>
            <a:pPr marL="475488" indent="-457200">
              <a:buFont typeface="+mj-lt"/>
              <a:buAutoNum type="arabicPeriod"/>
            </a:pPr>
            <a:endParaRPr lang="pl-PL" b="1" u="sng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20" y="3237186"/>
            <a:ext cx="7989752" cy="2465348"/>
          </a:xfrm>
        </p:spPr>
        <p:txBody>
          <a:bodyPr>
            <a:normAutofit/>
          </a:bodyPr>
          <a:lstStyle/>
          <a:p>
            <a:pPr algn="ctr"/>
            <a:r>
              <a:rPr lang="pl-PL" sz="2000" dirty="0"/>
              <a:t>An open source </a:t>
            </a:r>
            <a:r>
              <a:rPr lang="pl-PL" sz="2000" b="1" u="sng" dirty="0"/>
              <a:t>distributed</a:t>
            </a:r>
            <a:r>
              <a:rPr lang="pl-PL" sz="2000" dirty="0"/>
              <a:t> version control system (VCS).</a:t>
            </a:r>
            <a:endParaRPr lang="pl-PL" sz="2000" b="1" u="sng" dirty="0"/>
          </a:p>
          <a:p>
            <a:pPr algn="ctr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1" name="Content Placeholder 1"/>
          <p:cNvSpPr>
            <a:spLocks noGrp="1"/>
          </p:cNvSpPr>
          <p:nvPr>
            <p:ph idx="1"/>
          </p:nvPr>
        </p:nvSpPr>
        <p:spPr>
          <a:xfrm>
            <a:off x="609600" y="1981200"/>
            <a:ext cx="7848600" cy="4876800"/>
          </a:xfrm>
        </p:spPr>
        <p:txBody>
          <a:bodyPr anchor="t">
            <a:normAutofit/>
          </a:bodyPr>
          <a:lstStyle/>
          <a:p>
            <a:pPr marL="475488" indent="-457200">
              <a:buAutoNum type="arabicPeriod"/>
            </a:pPr>
            <a:r>
              <a:rPr lang="pl-PL" dirty="0" smtClean="0"/>
              <a:t>Make a fast-forward merge</a:t>
            </a:r>
          </a:p>
          <a:p>
            <a:pPr marL="475488" indent="-457200">
              <a:buFont typeface="+mj-lt"/>
              <a:buAutoNum type="arabicPeriod"/>
            </a:pPr>
            <a:endParaRPr lang="pl-PL" b="1" u="sng" dirty="0" smtClean="0"/>
          </a:p>
          <a:p>
            <a:pPr marL="475488" indent="-457200">
              <a:buFont typeface="+mj-lt"/>
              <a:buAutoNum type="arabicPeriod"/>
            </a:pPr>
            <a:endParaRPr lang="pl-PL" b="1" u="sng" dirty="0"/>
          </a:p>
          <a:p>
            <a:pPr marL="475488" indent="-457200">
              <a:buFont typeface="+mj-lt"/>
              <a:buAutoNum type="arabicPeriod"/>
            </a:pPr>
            <a:endParaRPr lang="pl-PL" b="1" u="sng" dirty="0" smtClean="0"/>
          </a:p>
          <a:p>
            <a:pPr marL="18288" indent="0">
              <a:buNone/>
            </a:pPr>
            <a:endParaRPr lang="pl-PL" dirty="0" smtClean="0"/>
          </a:p>
          <a:p>
            <a:pPr marL="18288" indent="0">
              <a:buNone/>
            </a:pPr>
            <a:endParaRPr lang="pl-PL" dirty="0"/>
          </a:p>
          <a:p>
            <a:pPr marL="18288" indent="0">
              <a:buNone/>
            </a:pPr>
            <a:endParaRPr lang="pl-PL" dirty="0" smtClean="0"/>
          </a:p>
          <a:p>
            <a:pPr marL="18288" indent="0">
              <a:buNone/>
            </a:pPr>
            <a:endParaRPr lang="pl-PL" dirty="0"/>
          </a:p>
          <a:p>
            <a:pPr marL="18288" indent="0">
              <a:buNone/>
            </a:pPr>
            <a:endParaRPr lang="pl-PL" dirty="0" smtClean="0"/>
          </a:p>
          <a:p>
            <a:pPr marL="18288" indent="0">
              <a:buNone/>
            </a:pPr>
            <a:r>
              <a:rPr lang="pl-PL" b="1" dirty="0" smtClean="0">
                <a:solidFill>
                  <a:srgbClr val="FFC000"/>
                </a:solidFill>
              </a:rPr>
              <a:t>             </a:t>
            </a:r>
            <a:r>
              <a:rPr lang="pl-PL" sz="2800" b="1" dirty="0" smtClean="0">
                <a:solidFill>
                  <a:srgbClr val="FFC000"/>
                </a:solidFill>
              </a:rPr>
              <a:t>Before                                          After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0" y="4459697"/>
            <a:ext cx="12192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first commit</a:t>
            </a:r>
            <a:endParaRPr lang="en-US" sz="1600" dirty="0"/>
          </a:p>
        </p:txBody>
      </p:sp>
      <p:sp>
        <p:nvSpPr>
          <p:cNvPr id="33" name="Rounded Rectangle 32"/>
          <p:cNvSpPr/>
          <p:nvPr/>
        </p:nvSpPr>
        <p:spPr>
          <a:xfrm>
            <a:off x="1524000" y="4459697"/>
            <a:ext cx="1295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second commit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33" idx="1"/>
            <a:endCxn id="32" idx="3"/>
          </p:cNvCxnSpPr>
          <p:nvPr/>
        </p:nvCxnSpPr>
        <p:spPr>
          <a:xfrm flipH="1">
            <a:off x="1219200" y="4802597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524000" y="3833055"/>
            <a:ext cx="12954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master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2"/>
            <a:endCxn id="33" idx="0"/>
          </p:cNvCxnSpPr>
          <p:nvPr/>
        </p:nvCxnSpPr>
        <p:spPr>
          <a:xfrm>
            <a:off x="2171700" y="4214055"/>
            <a:ext cx="0" cy="245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124200" y="4459697"/>
            <a:ext cx="11430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b1</a:t>
            </a:r>
            <a:endParaRPr lang="en-US" sz="1600" dirty="0"/>
          </a:p>
        </p:txBody>
      </p:sp>
      <p:cxnSp>
        <p:nvCxnSpPr>
          <p:cNvPr id="38" name="Straight Arrow Connector 37"/>
          <p:cNvCxnSpPr>
            <a:stCxn id="37" idx="1"/>
            <a:endCxn id="33" idx="3"/>
          </p:cNvCxnSpPr>
          <p:nvPr/>
        </p:nvCxnSpPr>
        <p:spPr>
          <a:xfrm flipH="1">
            <a:off x="2819400" y="4802597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124200" y="5418211"/>
            <a:ext cx="1143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branch-1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0"/>
            <a:endCxn id="37" idx="2"/>
          </p:cNvCxnSpPr>
          <p:nvPr/>
        </p:nvCxnSpPr>
        <p:spPr>
          <a:xfrm flipV="1">
            <a:off x="3695700" y="5145497"/>
            <a:ext cx="0" cy="27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121443" y="6067917"/>
            <a:ext cx="1145757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HEAD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0"/>
            <a:endCxn id="39" idx="2"/>
          </p:cNvCxnSpPr>
          <p:nvPr/>
        </p:nvCxnSpPr>
        <p:spPr>
          <a:xfrm flipV="1">
            <a:off x="3694322" y="5799211"/>
            <a:ext cx="1378" cy="268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24400" y="4459697"/>
            <a:ext cx="12192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first commit</a:t>
            </a:r>
            <a:endParaRPr lang="en-US" sz="1600" dirty="0"/>
          </a:p>
        </p:txBody>
      </p:sp>
      <p:sp>
        <p:nvSpPr>
          <p:cNvPr id="44" name="Rounded Rectangle 43"/>
          <p:cNvSpPr/>
          <p:nvPr/>
        </p:nvSpPr>
        <p:spPr>
          <a:xfrm>
            <a:off x="6248400" y="4459697"/>
            <a:ext cx="1295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second commit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stCxn id="44" idx="1"/>
            <a:endCxn id="43" idx="3"/>
          </p:cNvCxnSpPr>
          <p:nvPr/>
        </p:nvCxnSpPr>
        <p:spPr>
          <a:xfrm flipH="1">
            <a:off x="5943600" y="4802597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845843" y="3833055"/>
            <a:ext cx="1145758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master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>
            <a:off x="8418722" y="4214055"/>
            <a:ext cx="1379" cy="245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848600" y="4459697"/>
            <a:ext cx="11430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b1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48" idx="1"/>
            <a:endCxn id="44" idx="3"/>
          </p:cNvCxnSpPr>
          <p:nvPr/>
        </p:nvCxnSpPr>
        <p:spPr>
          <a:xfrm flipH="1">
            <a:off x="7543800" y="4802597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848600" y="5418211"/>
            <a:ext cx="1143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branch-1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0" idx="0"/>
            <a:endCxn id="48" idx="2"/>
          </p:cNvCxnSpPr>
          <p:nvPr/>
        </p:nvCxnSpPr>
        <p:spPr>
          <a:xfrm flipV="1">
            <a:off x="8420100" y="5145497"/>
            <a:ext cx="0" cy="272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845843" y="6067917"/>
            <a:ext cx="1145757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HEAD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0"/>
            <a:endCxn id="50" idx="2"/>
          </p:cNvCxnSpPr>
          <p:nvPr/>
        </p:nvCxnSpPr>
        <p:spPr>
          <a:xfrm flipV="1">
            <a:off x="8418722" y="5799211"/>
            <a:ext cx="1378" cy="268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28800" y="2743200"/>
            <a:ext cx="5410200" cy="6378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master</a:t>
            </a:r>
          </a:p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merge branch-1</a:t>
            </a:r>
            <a:endParaRPr lang="pl-PL" sz="16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81192" y="1861073"/>
            <a:ext cx="7848600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5488" indent="-457200">
              <a:buFont typeface="+mj-lt"/>
              <a:buAutoNum type="arabicPeriod" startAt="2"/>
            </a:pPr>
            <a:r>
              <a:rPr lang="pl-PL" dirty="0" smtClean="0"/>
              <a:t>Undo fast-forward merge</a:t>
            </a:r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endParaRPr lang="pl-PL" dirty="0" smtClean="0"/>
          </a:p>
          <a:p>
            <a:pPr marL="18288" indent="0">
              <a:buFont typeface="Wingdings 2" charset="2"/>
              <a:buNone/>
            </a:pPr>
            <a:r>
              <a:rPr lang="pl-PL" sz="1600" dirty="0" smtClean="0"/>
              <a:t>	It moves the HEAD pointer back by 1 commit and resets working tree</a:t>
            </a:r>
          </a:p>
          <a:p>
            <a:pPr marL="475488" indent="-457200">
              <a:buFont typeface="+mj-lt"/>
              <a:buAutoNum type="arabicPeriod" startAt="3"/>
            </a:pPr>
            <a:r>
              <a:rPr lang="pl-PL" dirty="0" smtClean="0"/>
              <a:t>Make commit on master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62192" y="5606894"/>
            <a:ext cx="12192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first commit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486192" y="5606894"/>
            <a:ext cx="1295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second commit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>
            <a:off x="2181392" y="5949794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836234" y="5282559"/>
            <a:ext cx="1145758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  <a:endCxn id="22" idx="3"/>
          </p:cNvCxnSpPr>
          <p:nvPr/>
        </p:nvCxnSpPr>
        <p:spPr>
          <a:xfrm flipH="1">
            <a:off x="5368620" y="5473059"/>
            <a:ext cx="46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211106" y="6233133"/>
            <a:ext cx="1143000" cy="5680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b1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4" idx="1"/>
            <a:endCxn id="10" idx="3"/>
          </p:cNvCxnSpPr>
          <p:nvPr/>
        </p:nvCxnSpPr>
        <p:spPr>
          <a:xfrm flipH="1" flipV="1">
            <a:off x="3781592" y="5949794"/>
            <a:ext cx="429514" cy="567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836234" y="6326636"/>
            <a:ext cx="1143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branch-1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>
            <a:off x="5354106" y="6517136"/>
            <a:ext cx="4821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67792" y="5282559"/>
            <a:ext cx="1145757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HEAD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  <a:endCxn id="12" idx="3"/>
          </p:cNvCxnSpPr>
          <p:nvPr/>
        </p:nvCxnSpPr>
        <p:spPr>
          <a:xfrm flipH="1">
            <a:off x="6981992" y="547305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1792" y="2346869"/>
            <a:ext cx="5410200" cy="391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reset --hard HEAD~1</a:t>
            </a:r>
            <a:endParaRPr lang="pl-PL" sz="16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1792" y="3766073"/>
            <a:ext cx="5410200" cy="884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”a very unimportant message” &gt; file2.txt</a:t>
            </a:r>
          </a:p>
          <a:p>
            <a:r>
              <a:rPr lang="pl-PL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 file2.txt</a:t>
            </a:r>
          </a:p>
          <a:p>
            <a:r>
              <a:rPr lang="pl-PL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-m ”m1”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225620" y="5130159"/>
            <a:ext cx="11430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1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22" idx="1"/>
            <a:endCxn id="10" idx="3"/>
          </p:cNvCxnSpPr>
          <p:nvPr/>
        </p:nvCxnSpPr>
        <p:spPr>
          <a:xfrm flipH="1">
            <a:off x="3781592" y="5473059"/>
            <a:ext cx="444028" cy="476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49587" y="1909527"/>
            <a:ext cx="7848600" cy="4876800"/>
          </a:xfrm>
        </p:spPr>
        <p:txBody>
          <a:bodyPr anchor="t">
            <a:normAutofit/>
          </a:bodyPr>
          <a:lstStyle/>
          <a:p>
            <a:pPr marL="475488" indent="-457200">
              <a:buFont typeface="+mj-lt"/>
              <a:buAutoNum type="arabicPeriod" startAt="4"/>
            </a:pPr>
            <a:r>
              <a:rPr lang="pl-PL" dirty="0" smtClean="0"/>
              <a:t>Make 3-way merge</a:t>
            </a:r>
          </a:p>
          <a:p>
            <a:pPr marL="475488" indent="-457200">
              <a:buFont typeface="+mj-lt"/>
              <a:buAutoNum type="arabicPeriod" startAt="4"/>
            </a:pPr>
            <a:endParaRPr lang="pl-PL" dirty="0"/>
          </a:p>
          <a:p>
            <a:pPr marL="475488" indent="-457200">
              <a:buFont typeface="+mj-lt"/>
              <a:buAutoNum type="arabicPeriod" startAt="4"/>
            </a:pPr>
            <a:endParaRPr lang="pl-PL" dirty="0" smtClean="0"/>
          </a:p>
          <a:p>
            <a:pPr marL="475488" indent="-457200">
              <a:buFont typeface="+mj-lt"/>
              <a:buAutoNum type="arabicPeriod" startAt="4"/>
            </a:pPr>
            <a:endParaRPr lang="pl-PL" dirty="0" smtClean="0"/>
          </a:p>
          <a:p>
            <a:pPr marL="18288" indent="0">
              <a:buNone/>
            </a:pPr>
            <a:r>
              <a:rPr lang="pl-PL" sz="1800" dirty="0" smtClean="0"/>
              <a:t>	We have merge confilct (contents of file2.txt):</a:t>
            </a:r>
          </a:p>
          <a:p>
            <a:pPr marL="18288" indent="0">
              <a:buNone/>
            </a:pPr>
            <a:endParaRPr lang="pl-PL" sz="1800" dirty="0"/>
          </a:p>
          <a:p>
            <a:pPr marL="18288" indent="0">
              <a:buNone/>
            </a:pPr>
            <a:endParaRPr lang="pl-PL" sz="1800" dirty="0" smtClean="0"/>
          </a:p>
          <a:p>
            <a:pPr marL="18288" indent="0">
              <a:buNone/>
            </a:pPr>
            <a:endParaRPr lang="pl-PL" sz="1800" dirty="0"/>
          </a:p>
          <a:p>
            <a:pPr marL="18288" indent="0">
              <a:buNone/>
            </a:pPr>
            <a:endParaRPr lang="pl-PL" sz="1800" dirty="0" smtClean="0"/>
          </a:p>
          <a:p>
            <a:pPr marL="18288" indent="0">
              <a:buNone/>
            </a:pPr>
            <a:r>
              <a:rPr lang="pl-PL" sz="1800" dirty="0" smtClean="0"/>
              <a:t>After correcting file2.txt, execute following commands:</a:t>
            </a:r>
          </a:p>
          <a:p>
            <a:pPr marL="18288" indent="0">
              <a:buNone/>
            </a:pPr>
            <a:endParaRPr lang="pl-PL" sz="1800" dirty="0" smtClean="0"/>
          </a:p>
          <a:p>
            <a:pPr marL="18288" indent="0">
              <a:buNone/>
            </a:pP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40187" y="2395323"/>
            <a:ext cx="5410200" cy="884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master</a:t>
            </a:r>
          </a:p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merge branch-1</a:t>
            </a:r>
          </a:p>
          <a:p>
            <a:r>
              <a:rPr lang="pl-PL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7429" y="3814527"/>
            <a:ext cx="5410200" cy="1068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&lt;&lt;&lt;&lt;&lt;&lt;&lt; HEAD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very unimportant message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 bar </a:t>
            </a:r>
            <a:r>
              <a:rPr lang="en-US" sz="1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endParaRPr lang="en-US" sz="1200" b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&gt;&gt;&gt;&gt;&gt;&gt;&gt; </a:t>
            </a:r>
            <a:r>
              <a:rPr lang="pl-PL" sz="1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7429" y="5567127"/>
            <a:ext cx="5410200" cy="6378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add file2.txt</a:t>
            </a:r>
          </a:p>
          <a:p>
            <a:r>
              <a:rPr lang="pl-PL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-m ”merge commit”</a:t>
            </a:r>
          </a:p>
        </p:txBody>
      </p:sp>
    </p:spTree>
    <p:extLst>
      <p:ext uri="{BB962C8B-B14F-4D97-AF65-F5344CB8AC3E}">
        <p14:creationId xmlns:p14="http://schemas.microsoft.com/office/powerpoint/2010/main" val="3014486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842727" y="2080692"/>
            <a:ext cx="7239000" cy="4267200"/>
          </a:xfrm>
        </p:spPr>
        <p:txBody>
          <a:bodyPr anchor="t">
            <a:normAutofit/>
          </a:bodyPr>
          <a:lstStyle/>
          <a:p>
            <a:pPr marL="18288" indent="0">
              <a:buNone/>
            </a:pPr>
            <a:r>
              <a:rPr lang="pl-PL" dirty="0" smtClean="0"/>
              <a:t>Current repository structure:</a:t>
            </a:r>
          </a:p>
          <a:p>
            <a:pPr marL="475488" indent="-457200">
              <a:buFont typeface="+mj-lt"/>
              <a:buAutoNum type="arabicPeriod" startAt="4"/>
            </a:pPr>
            <a:endParaRPr lang="pl-PL" dirty="0"/>
          </a:p>
          <a:p>
            <a:pPr marL="475488" indent="-457200">
              <a:buFont typeface="+mj-lt"/>
              <a:buAutoNum type="arabicPeriod" startAt="4"/>
            </a:pPr>
            <a:endParaRPr lang="pl-PL" dirty="0" smtClean="0"/>
          </a:p>
          <a:p>
            <a:pPr marL="475488" indent="-457200">
              <a:buFont typeface="+mj-lt"/>
              <a:buAutoNum type="arabicPeriod" startAt="4"/>
            </a:pPr>
            <a:endParaRPr lang="pl-PL" dirty="0"/>
          </a:p>
          <a:p>
            <a:pPr marL="475488" indent="-457200">
              <a:buFont typeface="+mj-lt"/>
              <a:buAutoNum type="arabicPeriod" startAt="4"/>
            </a:pPr>
            <a:endParaRPr lang="pl-PL" dirty="0" smtClean="0"/>
          </a:p>
          <a:p>
            <a:pPr marL="475488" indent="-457200">
              <a:buFont typeface="+mj-lt"/>
              <a:buAutoNum type="arabicPeriod" startAt="4"/>
            </a:pPr>
            <a:endParaRPr lang="pl-PL" dirty="0"/>
          </a:p>
          <a:p>
            <a:pPr marL="18288" indent="0">
              <a:buNone/>
            </a:pPr>
            <a:endParaRPr lang="pl-PL" dirty="0"/>
          </a:p>
          <a:p>
            <a:pPr marL="475488" indent="-457200">
              <a:buFont typeface="+mj-lt"/>
              <a:buAutoNum type="arabicPeriod" startAt="4"/>
            </a:pPr>
            <a:endParaRPr lang="pl-PL" dirty="0" smtClean="0"/>
          </a:p>
          <a:p>
            <a:pPr marL="475488" indent="-457200">
              <a:buFont typeface="+mj-lt"/>
              <a:buAutoNum type="arabicPeriod" startAt="4"/>
            </a:pPr>
            <a:endParaRPr lang="pl-PL" dirty="0" smtClean="0"/>
          </a:p>
          <a:p>
            <a:pPr marL="18288" indent="0">
              <a:buNone/>
            </a:pPr>
            <a:r>
              <a:rPr lang="pl-PL" sz="1800" dirty="0" smtClean="0"/>
              <a:t>	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95127" y="3816923"/>
            <a:ext cx="12192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first commit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2519127" y="3816923"/>
            <a:ext cx="1295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second commit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6" idx="1"/>
            <a:endCxn id="25" idx="3"/>
          </p:cNvCxnSpPr>
          <p:nvPr/>
        </p:nvCxnSpPr>
        <p:spPr>
          <a:xfrm flipH="1">
            <a:off x="2214327" y="4159823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640568" y="3176875"/>
            <a:ext cx="1145758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master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  <a:endCxn id="37" idx="0"/>
          </p:cNvCxnSpPr>
          <p:nvPr/>
        </p:nvCxnSpPr>
        <p:spPr>
          <a:xfrm>
            <a:off x="6213447" y="3557875"/>
            <a:ext cx="1" cy="296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119327" y="4256470"/>
            <a:ext cx="1143000" cy="5680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b1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stCxn id="30" idx="1"/>
            <a:endCxn id="26" idx="3"/>
          </p:cNvCxnSpPr>
          <p:nvPr/>
        </p:nvCxnSpPr>
        <p:spPr>
          <a:xfrm flipH="1" flipV="1">
            <a:off x="3814527" y="4159823"/>
            <a:ext cx="304800" cy="380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119327" y="5086026"/>
            <a:ext cx="1143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branch-1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643323" y="2462615"/>
            <a:ext cx="1145757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HEAD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28" idx="0"/>
          </p:cNvCxnSpPr>
          <p:nvPr/>
        </p:nvCxnSpPr>
        <p:spPr>
          <a:xfrm flipH="1">
            <a:off x="6213447" y="2843615"/>
            <a:ext cx="2755" cy="3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119327" y="3465173"/>
            <a:ext cx="1143000" cy="5848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1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35" idx="1"/>
            <a:endCxn id="26" idx="3"/>
          </p:cNvCxnSpPr>
          <p:nvPr/>
        </p:nvCxnSpPr>
        <p:spPr>
          <a:xfrm flipH="1">
            <a:off x="3814527" y="3757603"/>
            <a:ext cx="304800" cy="402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65748" y="3854673"/>
            <a:ext cx="1295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merge commit</a:t>
            </a:r>
            <a:endParaRPr lang="en-US" sz="1600" dirty="0"/>
          </a:p>
        </p:txBody>
      </p:sp>
      <p:cxnSp>
        <p:nvCxnSpPr>
          <p:cNvPr id="38" name="Straight Arrow Connector 37"/>
          <p:cNvCxnSpPr>
            <a:stCxn id="37" idx="1"/>
            <a:endCxn id="35" idx="3"/>
          </p:cNvCxnSpPr>
          <p:nvPr/>
        </p:nvCxnSpPr>
        <p:spPr>
          <a:xfrm flipH="1" flipV="1">
            <a:off x="5262327" y="3757603"/>
            <a:ext cx="303421" cy="439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1"/>
            <a:endCxn id="30" idx="3"/>
          </p:cNvCxnSpPr>
          <p:nvPr/>
        </p:nvCxnSpPr>
        <p:spPr>
          <a:xfrm flipH="1">
            <a:off x="5262327" y="4197573"/>
            <a:ext cx="303421" cy="342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0"/>
            <a:endCxn id="30" idx="2"/>
          </p:cNvCxnSpPr>
          <p:nvPr/>
        </p:nvCxnSpPr>
        <p:spPr>
          <a:xfrm flipV="1">
            <a:off x="4690827" y="4824476"/>
            <a:ext cx="0" cy="261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70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81192" y="1981200"/>
            <a:ext cx="7848600" cy="4876800"/>
          </a:xfrm>
        </p:spPr>
        <p:txBody>
          <a:bodyPr anchor="t">
            <a:normAutofit/>
          </a:bodyPr>
          <a:lstStyle/>
          <a:p>
            <a:pPr marL="475488" indent="-457200">
              <a:buFont typeface="+mj-lt"/>
              <a:buAutoNum type="arabicPeriod" startAt="5"/>
            </a:pPr>
            <a:r>
              <a:rPr lang="pl-PL" dirty="0" smtClean="0"/>
              <a:t>Undo 3-way merge</a:t>
            </a:r>
          </a:p>
          <a:p>
            <a:pPr marL="475488" indent="-457200">
              <a:buFont typeface="+mj-lt"/>
              <a:buAutoNum type="arabicPeriod" startAt="5"/>
            </a:pPr>
            <a:endParaRPr lang="pl-PL" dirty="0"/>
          </a:p>
          <a:p>
            <a:pPr marL="475488" indent="-457200">
              <a:buFont typeface="+mj-lt"/>
              <a:buAutoNum type="arabicPeriod" startAt="5"/>
            </a:pPr>
            <a:endParaRPr lang="pl-PL" dirty="0" smtClean="0"/>
          </a:p>
          <a:p>
            <a:pPr marL="18288" indent="0">
              <a:buNone/>
            </a:pPr>
            <a:endParaRPr lang="pl-PL" dirty="0" smtClean="0"/>
          </a:p>
          <a:p>
            <a:pPr marL="18288" indent="0">
              <a:buNone/>
            </a:pPr>
            <a:r>
              <a:rPr lang="pl-PL" dirty="0" smtClean="0"/>
              <a:t>Repository structure after reset:</a:t>
            </a:r>
          </a:p>
          <a:p>
            <a:pPr marL="18288" indent="0">
              <a:buNone/>
            </a:pPr>
            <a:r>
              <a:rPr lang="pl-PL" sz="1800" dirty="0" smtClean="0"/>
              <a:t>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37404" y="4735245"/>
            <a:ext cx="12192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first commit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2461404" y="4735245"/>
            <a:ext cx="1295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second commit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2156604" y="5078145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811446" y="4410910"/>
            <a:ext cx="1145758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master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  <a:endCxn id="20" idx="3"/>
          </p:cNvCxnSpPr>
          <p:nvPr/>
        </p:nvCxnSpPr>
        <p:spPr>
          <a:xfrm flipH="1">
            <a:off x="5343832" y="4601410"/>
            <a:ext cx="467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186318" y="5361484"/>
            <a:ext cx="1143000" cy="5680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b1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13" idx="1"/>
            <a:endCxn id="9" idx="3"/>
          </p:cNvCxnSpPr>
          <p:nvPr/>
        </p:nvCxnSpPr>
        <p:spPr>
          <a:xfrm flipH="1" flipV="1">
            <a:off x="3756804" y="5078145"/>
            <a:ext cx="429514" cy="567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11446" y="5454987"/>
            <a:ext cx="1143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branch-1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1"/>
            <a:endCxn id="13" idx="3"/>
          </p:cNvCxnSpPr>
          <p:nvPr/>
        </p:nvCxnSpPr>
        <p:spPr>
          <a:xfrm flipH="1">
            <a:off x="5329318" y="5645487"/>
            <a:ext cx="4821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43004" y="4410910"/>
            <a:ext cx="1145757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HEAD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  <a:endCxn id="11" idx="3"/>
          </p:cNvCxnSpPr>
          <p:nvPr/>
        </p:nvCxnSpPr>
        <p:spPr>
          <a:xfrm flipH="1">
            <a:off x="6957204" y="460141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1792" y="2466996"/>
            <a:ext cx="5410200" cy="391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reset --hard HEAD~1</a:t>
            </a:r>
            <a:endParaRPr lang="pl-PL" sz="16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200832" y="4258510"/>
            <a:ext cx="11430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1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20" idx="1"/>
            <a:endCxn id="9" idx="3"/>
          </p:cNvCxnSpPr>
          <p:nvPr/>
        </p:nvCxnSpPr>
        <p:spPr>
          <a:xfrm flipH="1">
            <a:off x="3756804" y="4601410"/>
            <a:ext cx="444028" cy="476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98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22344" y="1979400"/>
            <a:ext cx="7848600" cy="4876800"/>
          </a:xfrm>
        </p:spPr>
        <p:txBody>
          <a:bodyPr anchor="t">
            <a:normAutofit/>
          </a:bodyPr>
          <a:lstStyle/>
          <a:p>
            <a:pPr marL="475488" indent="-457200">
              <a:buFont typeface="+mj-lt"/>
              <a:buAutoNum type="arabicPeriod" startAt="6"/>
            </a:pPr>
            <a:r>
              <a:rPr lang="pl-PL" dirty="0" smtClean="0"/>
              <a:t>Make git rebase</a:t>
            </a:r>
          </a:p>
          <a:p>
            <a:pPr marL="475488" indent="-457200">
              <a:buFont typeface="+mj-lt"/>
              <a:buAutoNum type="arabicPeriod" startAt="6"/>
            </a:pPr>
            <a:endParaRPr lang="pl-PL" dirty="0"/>
          </a:p>
          <a:p>
            <a:pPr marL="475488" indent="-457200">
              <a:buFont typeface="+mj-lt"/>
              <a:buAutoNum type="arabicPeriod" startAt="6"/>
            </a:pPr>
            <a:endParaRPr lang="pl-PL" dirty="0" smtClean="0"/>
          </a:p>
          <a:p>
            <a:pPr marL="18288" indent="0">
              <a:buNone/>
            </a:pPr>
            <a:r>
              <a:rPr lang="pl-PL" sz="1800" dirty="0" smtClean="0"/>
              <a:t>	We have merge confilct (contents of file2.txt):</a:t>
            </a:r>
          </a:p>
          <a:p>
            <a:pPr marL="18288" indent="0">
              <a:buNone/>
            </a:pPr>
            <a:endParaRPr lang="pl-PL" sz="1800" dirty="0"/>
          </a:p>
          <a:p>
            <a:pPr marL="18288" indent="0">
              <a:buNone/>
            </a:pPr>
            <a:endParaRPr lang="pl-PL" sz="1800" dirty="0" smtClean="0"/>
          </a:p>
          <a:p>
            <a:pPr marL="18288" indent="0">
              <a:buNone/>
            </a:pPr>
            <a:endParaRPr lang="pl-PL" sz="1800" dirty="0" smtClean="0"/>
          </a:p>
          <a:p>
            <a:pPr marL="18288" indent="0">
              <a:buNone/>
            </a:pPr>
            <a:endParaRPr lang="pl-PL" sz="1800" dirty="0" smtClean="0"/>
          </a:p>
          <a:p>
            <a:pPr marL="18288" indent="0">
              <a:buNone/>
            </a:pPr>
            <a:r>
              <a:rPr lang="pl-PL" sz="1800" dirty="0" smtClean="0"/>
              <a:t>After correcting file2.txt, execute following commands:</a:t>
            </a:r>
          </a:p>
          <a:p>
            <a:pPr marL="18288" indent="0">
              <a:buNone/>
            </a:pPr>
            <a:endParaRPr lang="pl-PL" sz="1800" dirty="0" smtClean="0"/>
          </a:p>
          <a:p>
            <a:pPr marL="18288" indent="0">
              <a:buNone/>
            </a:pP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12944" y="2415756"/>
            <a:ext cx="5410200" cy="6378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branch-1</a:t>
            </a:r>
          </a:p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rebase master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2944" y="3701441"/>
            <a:ext cx="5410200" cy="1068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&lt;&lt;&lt;&lt;&lt;&lt;&lt; HEAD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very unimportant message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 bar </a:t>
            </a:r>
            <a:r>
              <a:rPr lang="en-US" sz="12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endParaRPr lang="en-US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&gt;&gt;&gt;&gt;&gt;&gt;&gt; </a:t>
            </a:r>
            <a:r>
              <a:rPr lang="pl-PL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2944" y="5179800"/>
            <a:ext cx="5410200" cy="1130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add file2.txt</a:t>
            </a:r>
          </a:p>
          <a:p>
            <a:r>
              <a:rPr lang="pl-PL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rebase --continue</a:t>
            </a:r>
          </a:p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checkout master</a:t>
            </a:r>
          </a:p>
          <a:p>
            <a:r>
              <a:rPr lang="pl-PL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merge branch-1</a:t>
            </a:r>
          </a:p>
        </p:txBody>
      </p:sp>
    </p:spTree>
    <p:extLst>
      <p:ext uri="{BB962C8B-B14F-4D97-AF65-F5344CB8AC3E}">
        <p14:creationId xmlns:p14="http://schemas.microsoft.com/office/powerpoint/2010/main" val="329130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49586" y="1809938"/>
            <a:ext cx="7848600" cy="4876800"/>
          </a:xfrm>
        </p:spPr>
        <p:txBody>
          <a:bodyPr anchor="t">
            <a:normAutofit/>
          </a:bodyPr>
          <a:lstStyle/>
          <a:p>
            <a:pPr marL="18288" indent="0">
              <a:buNone/>
            </a:pPr>
            <a:endParaRPr lang="pl-PL" dirty="0" smtClean="0"/>
          </a:p>
          <a:p>
            <a:pPr marL="18288" indent="0">
              <a:buNone/>
            </a:pPr>
            <a:endParaRPr lang="pl-PL" dirty="0" smtClean="0"/>
          </a:p>
          <a:p>
            <a:pPr marL="18288" indent="0">
              <a:buNone/>
            </a:pPr>
            <a:r>
              <a:rPr lang="pl-PL" dirty="0" smtClean="0"/>
              <a:t>Repository structure after rebase:</a:t>
            </a:r>
          </a:p>
          <a:p>
            <a:pPr marL="18288" indent="0">
              <a:buNone/>
            </a:pPr>
            <a:r>
              <a:rPr lang="pl-PL" sz="1800" dirty="0" smtClean="0"/>
              <a:t>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93384" y="3775302"/>
            <a:ext cx="12192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first commit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2917384" y="3775302"/>
            <a:ext cx="12954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y second commit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2612584" y="4118202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301125" y="3196871"/>
            <a:ext cx="1145758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master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  <a:endCxn id="13" idx="0"/>
          </p:cNvCxnSpPr>
          <p:nvPr/>
        </p:nvCxnSpPr>
        <p:spPr>
          <a:xfrm>
            <a:off x="6874004" y="3577871"/>
            <a:ext cx="1379" cy="25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03883" y="3834199"/>
            <a:ext cx="1143000" cy="5680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 smtClean="0"/>
              <a:t>b1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13" idx="1"/>
            <a:endCxn id="19" idx="3"/>
          </p:cNvCxnSpPr>
          <p:nvPr/>
        </p:nvCxnSpPr>
        <p:spPr>
          <a:xfrm flipH="1">
            <a:off x="5799812" y="4118202"/>
            <a:ext cx="5040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06640" y="4705538"/>
            <a:ext cx="1143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branch-1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  <a:endCxn id="13" idx="2"/>
          </p:cNvCxnSpPr>
          <p:nvPr/>
        </p:nvCxnSpPr>
        <p:spPr>
          <a:xfrm flipH="1" flipV="1">
            <a:off x="6875383" y="4402205"/>
            <a:ext cx="2757" cy="303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303883" y="2570102"/>
            <a:ext cx="1145757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HEAD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11" idx="0"/>
          </p:cNvCxnSpPr>
          <p:nvPr/>
        </p:nvCxnSpPr>
        <p:spPr>
          <a:xfrm flipH="1">
            <a:off x="6874004" y="2951102"/>
            <a:ext cx="2758" cy="24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656812" y="3834199"/>
            <a:ext cx="1143000" cy="5680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m</a:t>
            </a:r>
            <a:r>
              <a:rPr lang="pl-PL" sz="1600" dirty="0" smtClean="0"/>
              <a:t>1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9" idx="1"/>
            <a:endCxn id="9" idx="3"/>
          </p:cNvCxnSpPr>
          <p:nvPr/>
        </p:nvCxnSpPr>
        <p:spPr>
          <a:xfrm flipH="1">
            <a:off x="4212784" y="4118202"/>
            <a:ext cx="4440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38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Remote repositories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85800" y="2029928"/>
            <a:ext cx="7848600" cy="3048000"/>
          </a:xfrm>
        </p:spPr>
        <p:txBody>
          <a:bodyPr anchor="t">
            <a:normAutofit lnSpcReduction="10000"/>
          </a:bodyPr>
          <a:lstStyle/>
          <a:p>
            <a:pPr marL="18288" indent="0">
              <a:buNone/>
            </a:pPr>
            <a:r>
              <a:rPr lang="pl-PL" dirty="0" smtClean="0"/>
              <a:t>Git remote repositories can be accessed via almost every protocol: SSH, HTTP(S), FTP, Local, Git...</a:t>
            </a:r>
          </a:p>
          <a:p>
            <a:pPr marL="18288" indent="0">
              <a:buNone/>
            </a:pPr>
            <a:endParaRPr lang="pl-PL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1800" dirty="0" smtClean="0"/>
              <a:t>You can clone remote repository using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l-PL" sz="1800" dirty="0" smtClean="0"/>
              <a:t>You can publish your changes  using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1800" dirty="0" smtClean="0"/>
              <a:t>You can pull changes on remote to your local repo using </a:t>
            </a:r>
          </a:p>
        </p:txBody>
      </p:sp>
    </p:spTree>
    <p:extLst>
      <p:ext uri="{BB962C8B-B14F-4D97-AF65-F5344CB8AC3E}">
        <p14:creationId xmlns:p14="http://schemas.microsoft.com/office/powerpoint/2010/main" val="4014449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pl-PL" dirty="0"/>
              <a:t>TODO: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Create new empty local repository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Copy local repository to a remote server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Add remote to your repository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Push changes to a remote repository</a:t>
            </a:r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Clone remote repository</a:t>
            </a:r>
          </a:p>
          <a:p>
            <a:pPr marL="18288" indent="0">
              <a:buNone/>
            </a:pPr>
            <a:r>
              <a:rPr lang="pl-PL" sz="1400" dirty="0"/>
              <a:t>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4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81192" y="1891420"/>
            <a:ext cx="7848600" cy="5257800"/>
          </a:xfrm>
        </p:spPr>
        <p:txBody>
          <a:bodyPr anchor="t">
            <a:normAutofit/>
          </a:bodyPr>
          <a:lstStyle/>
          <a:p>
            <a:pPr marL="475488" indent="-457200">
              <a:buFont typeface="+mj-lt"/>
              <a:buAutoNum type="arabicPeriod"/>
            </a:pPr>
            <a:r>
              <a:rPr lang="pl-PL" dirty="0" smtClean="0"/>
              <a:t>Create new empty local repository</a:t>
            </a:r>
          </a:p>
          <a:p>
            <a:pPr marL="384048" lvl="1" indent="0">
              <a:buNone/>
            </a:pPr>
            <a:r>
              <a:rPr lang="pl-PL" dirty="0" smtClean="0"/>
              <a:t>	</a:t>
            </a:r>
            <a:r>
              <a:rPr lang="pl-PL" sz="1600" dirty="0" smtClean="0"/>
              <a:t>Create new directory with your last name and go there with git bash</a:t>
            </a:r>
          </a:p>
          <a:p>
            <a:pPr marL="384048" lvl="1" indent="0">
              <a:buNone/>
            </a:pPr>
            <a:endParaRPr lang="pl-PL" sz="1600" dirty="0" smtClean="0"/>
          </a:p>
          <a:p>
            <a:pPr marL="475488" indent="-457200">
              <a:buFont typeface="+mj-lt"/>
              <a:buAutoNum type="arabicPeriod"/>
            </a:pPr>
            <a:endParaRPr lang="pl-PL" dirty="0" smtClean="0"/>
          </a:p>
          <a:p>
            <a:pPr marL="475488" indent="-457200">
              <a:buFont typeface="+mj-lt"/>
              <a:buAutoNum type="arabicPeriod"/>
            </a:pPr>
            <a:r>
              <a:rPr lang="pl-PL" dirty="0" smtClean="0"/>
              <a:t>Copy local repository to a remote server</a:t>
            </a:r>
          </a:p>
          <a:p>
            <a:pPr marL="384048" lvl="1" indent="0">
              <a:buNone/>
            </a:pPr>
            <a:r>
              <a:rPr lang="pl-PL" sz="1600" dirty="0" smtClean="0"/>
              <a:t>	</a:t>
            </a:r>
            <a:r>
              <a:rPr lang="en-US" sz="1600" dirty="0" smtClean="0"/>
              <a:t>	</a:t>
            </a:r>
            <a:r>
              <a:rPr lang="pl-PL" sz="1600" dirty="0" smtClean="0"/>
              <a:t>Copy this directory to </a:t>
            </a:r>
            <a:r>
              <a:rPr lang="pl-PL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exercise</a:t>
            </a:r>
            <a:r>
              <a:rPr lang="pl-PL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dirty="0" smtClean="0"/>
          </a:p>
          <a:p>
            <a:pPr marL="475488" indent="-457200">
              <a:buFont typeface="+mj-lt"/>
              <a:buAutoNum type="arabicPeriod"/>
            </a:pPr>
            <a:r>
              <a:rPr lang="pl-PL" dirty="0"/>
              <a:t>Add remote to your </a:t>
            </a:r>
            <a:r>
              <a:rPr lang="pl-PL" dirty="0" smtClean="0"/>
              <a:t>repository</a:t>
            </a:r>
          </a:p>
          <a:p>
            <a:pPr marL="384048" lvl="1" indent="0">
              <a:buNone/>
            </a:pPr>
            <a:r>
              <a:rPr lang="pl-PL" sz="1400" dirty="0" smtClean="0"/>
              <a:t>	</a:t>
            </a:r>
            <a:r>
              <a:rPr lang="en-US" sz="1400" dirty="0" smtClean="0"/>
              <a:t>	</a:t>
            </a:r>
            <a:r>
              <a:rPr lang="en-GB" sz="1400" dirty="0" smtClean="0"/>
              <a:t>Navigate </a:t>
            </a:r>
            <a:r>
              <a:rPr lang="en-GB" sz="1400" dirty="0"/>
              <a:t>using git bash to your repository from previous </a:t>
            </a:r>
            <a:r>
              <a:rPr lang="en-GB" sz="1400" dirty="0" smtClean="0"/>
              <a:t>exercises</a:t>
            </a:r>
            <a:endParaRPr lang="pl-PL" sz="1400" dirty="0" smtClean="0"/>
          </a:p>
          <a:p>
            <a:pPr marL="384048" lvl="1" indent="0">
              <a:buNone/>
            </a:pPr>
            <a:endParaRPr lang="pl-PL" sz="1400" dirty="0" smtClean="0"/>
          </a:p>
          <a:p>
            <a:pPr marL="384048" lvl="1" indent="0">
              <a:buNone/>
            </a:pPr>
            <a:endParaRPr lang="pl-PL" sz="1400" dirty="0"/>
          </a:p>
          <a:p>
            <a:pPr marL="475488" indent="-457200">
              <a:buFont typeface="+mj-lt"/>
              <a:buAutoNum type="arabicPeriod"/>
            </a:pPr>
            <a:r>
              <a:rPr lang="pl-PL" dirty="0" smtClean="0"/>
              <a:t>Push </a:t>
            </a:r>
            <a:r>
              <a:rPr lang="pl-PL" dirty="0"/>
              <a:t>changes to a remote </a:t>
            </a:r>
            <a:r>
              <a:rPr lang="pl-PL" dirty="0" smtClean="0"/>
              <a:t>repository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1101892" y="2766697"/>
            <a:ext cx="6705600" cy="391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init --bare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327" y="5025393"/>
            <a:ext cx="6705600" cy="391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remote add origin </a:t>
            </a:r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file:////git-exercise/1/</a:t>
            </a:r>
            <a:r>
              <a:rPr lang="pl-PL" sz="16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1892" y="5994433"/>
            <a:ext cx="6705600" cy="391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git push --set-upstream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30425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Why do you need a VCS?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753862"/>
          </a:xfrm>
        </p:spPr>
        <p:txBody>
          <a:bodyPr/>
          <a:lstStyle/>
          <a:p>
            <a:r>
              <a:rPr lang="pl-PL" dirty="0"/>
              <a:t>Imagine a situation, when you’re writing your code</a:t>
            </a:r>
            <a:r>
              <a:rPr lang="pl-PL" dirty="0" smtClean="0"/>
              <a:t>...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pl-PL" dirty="0"/>
              <a:t>... and suddenly after deployment on a production ...</a:t>
            </a:r>
          </a:p>
          <a:p>
            <a:endParaRPr lang="en-US" dirty="0"/>
          </a:p>
          <a:p>
            <a:endParaRPr lang="pl-PL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4" descr="http://www.jetbrains.com/idea/img/idea-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38" y="2461910"/>
            <a:ext cx="627751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Exercise #4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685800" y="2123948"/>
            <a:ext cx="7848600" cy="4124452"/>
          </a:xfrm>
        </p:spPr>
        <p:txBody>
          <a:bodyPr anchor="t">
            <a:normAutofit/>
          </a:bodyPr>
          <a:lstStyle/>
          <a:p>
            <a:pPr marL="18288" indent="0">
              <a:buNone/>
            </a:pPr>
            <a:r>
              <a:rPr lang="pl-PL" dirty="0"/>
              <a:t> </a:t>
            </a:r>
            <a:r>
              <a:rPr lang="pl-PL" dirty="0" smtClean="0"/>
              <a:t>      </a:t>
            </a:r>
            <a:r>
              <a:rPr lang="pl-PL" sz="1600" dirty="0" smtClean="0"/>
              <a:t>From now you can push commited changes to the remote using only:</a:t>
            </a:r>
          </a:p>
          <a:p>
            <a:pPr marL="18288" indent="0">
              <a:buNone/>
            </a:pPr>
            <a:endParaRPr lang="pl-PL" sz="1800" dirty="0" smtClean="0"/>
          </a:p>
          <a:p>
            <a:pPr marL="18288" indent="0">
              <a:buNone/>
            </a:pPr>
            <a:endParaRPr lang="pl-PL" sz="1800" dirty="0" smtClean="0"/>
          </a:p>
          <a:p>
            <a:pPr marL="18288" indent="0">
              <a:buNone/>
            </a:pPr>
            <a:endParaRPr lang="pl-PL" sz="1800" dirty="0"/>
          </a:p>
          <a:p>
            <a:pPr marL="475488" indent="-457200">
              <a:buFont typeface="+mj-lt"/>
              <a:buAutoNum type="arabicPeriod" startAt="5"/>
            </a:pPr>
            <a:r>
              <a:rPr lang="pl-PL" dirty="0" smtClean="0"/>
              <a:t>Clone </a:t>
            </a:r>
            <a:r>
              <a:rPr lang="pl-PL" dirty="0"/>
              <a:t>remote </a:t>
            </a:r>
            <a:r>
              <a:rPr lang="pl-PL" dirty="0" smtClean="0"/>
              <a:t>repository</a:t>
            </a:r>
          </a:p>
          <a:p>
            <a:pPr marL="18288" indent="0">
              <a:buNone/>
            </a:pPr>
            <a:r>
              <a:rPr lang="pl-PL" sz="1600" dirty="0" smtClean="0"/>
              <a:t>	Using git bash go to directory one level higher</a:t>
            </a:r>
            <a:endParaRPr lang="pl-PL" sz="1600" dirty="0"/>
          </a:p>
          <a:p>
            <a:pPr marL="18288" indent="0">
              <a:buNone/>
            </a:pPr>
            <a:endParaRPr lang="pl-PL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31900" y="2659908"/>
            <a:ext cx="6705600" cy="391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1900" y="4623459"/>
            <a:ext cx="6705600" cy="391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72000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pl-P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file:////git-exercise/1/</a:t>
            </a:r>
            <a:r>
              <a:rPr lang="pl-PL" sz="16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someoneslastname</a:t>
            </a:r>
          </a:p>
        </p:txBody>
      </p:sp>
    </p:spTree>
    <p:extLst>
      <p:ext uri="{BB962C8B-B14F-4D97-AF65-F5344CB8AC3E}">
        <p14:creationId xmlns:p14="http://schemas.microsoft.com/office/powerpoint/2010/main" val="3815275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Recap - command sequence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2" descr="C:\Users\mgalazyn\Desktop\Git Workshop\commands 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643"/>
            <a:ext cx="9144000" cy="525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499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Don’t be scared of Git! :)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" name="Picture 2" descr="https://pbs.twimg.com/media/B093CwRCQAEwnD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8" y="1827000"/>
            <a:ext cx="753749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711928" y="4608214"/>
            <a:ext cx="7537496" cy="22497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pl-PL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</a:rPr>
              <a:t>Questions?</a:t>
            </a:r>
          </a:p>
          <a:p>
            <a:pPr marL="18288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</a:rPr>
              <a:t>( you can always ask me directly or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</a:endParaRPr>
          </a:p>
          <a:p>
            <a:pPr marL="18288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</a:rPr>
              <a:t>send an e-mail to: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</a:rPr>
              <a:t>zli@babson.edu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</a:rPr>
              <a:t> )</a:t>
            </a:r>
          </a:p>
          <a:p>
            <a:pPr marL="1828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</a:endParaRPr>
          </a:p>
          <a:p>
            <a:pPr marL="1828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endParaRPr kumimoji="0" lang="pl-PL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1828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pl-PL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git push –f </a:t>
            </a:r>
            <a:r>
              <a:rPr kumimoji="0" lang="pl-PL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</a:rPr>
              <a:t>overwrites the remote branch with the state of the branch you are pushing, so using it you can accidentally overwrite commits you want to keep</a:t>
            </a:r>
          </a:p>
        </p:txBody>
      </p:sp>
    </p:spTree>
    <p:extLst>
      <p:ext uri="{BB962C8B-B14F-4D97-AF65-F5344CB8AC3E}">
        <p14:creationId xmlns:p14="http://schemas.microsoft.com/office/powerpoint/2010/main" val="365268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Why do you need a VCS?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pl-PL" dirty="0"/>
              <a:t>Only working backup can save your life now</a:t>
            </a:r>
            <a:endParaRPr lang="pl-PL" b="1" u="sng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4" descr="https://c4.staticflickr.com/4/3099/3196618156_cd4a8e4936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30" y="2102338"/>
            <a:ext cx="4890455" cy="36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9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Why do you need a VCS?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" indent="0">
              <a:buNone/>
            </a:pPr>
            <a:r>
              <a:rPr lang="pl-PL" dirty="0"/>
              <a:t>You can store your backups in separate folders...</a:t>
            </a:r>
          </a:p>
          <a:p>
            <a:pPr marL="18288" indent="0">
              <a:buNone/>
            </a:pPr>
            <a:endParaRPr lang="pl-PL" b="1" u="sng" dirty="0"/>
          </a:p>
          <a:p>
            <a:pPr marL="18288" indent="0">
              <a:buNone/>
            </a:pPr>
            <a:endParaRPr lang="pl-PL" b="1" u="sng" dirty="0"/>
          </a:p>
          <a:p>
            <a:pPr marL="18288" indent="0">
              <a:buNone/>
            </a:pPr>
            <a:endParaRPr lang="pl-PL" b="1" u="sng" dirty="0"/>
          </a:p>
          <a:p>
            <a:pPr marL="18288" indent="0">
              <a:buNone/>
            </a:pPr>
            <a:endParaRPr lang="pl-PL" b="1" u="sng" dirty="0"/>
          </a:p>
          <a:p>
            <a:pPr marL="18288" indent="0">
              <a:buNone/>
            </a:pPr>
            <a:endParaRPr lang="pl-PL" b="1" u="sng" dirty="0"/>
          </a:p>
          <a:p>
            <a:pPr marL="18288" indent="0">
              <a:buNone/>
            </a:pPr>
            <a:endParaRPr lang="pl-PL" b="1" u="sng" dirty="0"/>
          </a:p>
          <a:p>
            <a:pPr marL="18288" indent="0">
              <a:buNone/>
            </a:pPr>
            <a:endParaRPr lang="pl-PL" b="1" u="sng" dirty="0"/>
          </a:p>
          <a:p>
            <a:pPr marL="18288" indent="0">
              <a:buNone/>
            </a:pPr>
            <a:endParaRPr lang="pl-PL" b="1" u="sng" dirty="0"/>
          </a:p>
          <a:p>
            <a:pPr marL="18288" indent="0">
              <a:buNone/>
            </a:pPr>
            <a:endParaRPr lang="pl-PL" dirty="0"/>
          </a:p>
          <a:p>
            <a:pPr marL="18288" indent="0" algn="ctr">
              <a:buNone/>
            </a:pPr>
            <a:r>
              <a:rPr lang="pl-PL" dirty="0"/>
              <a:t>... but it’s not convenient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 descr="C:\Users\mgalazyn\Desktop\2014-11-26 15_36_06-Git basics - Google Slid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4633912" cy="309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9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pl-PL" dirty="0"/>
              <a:t>Version Control System will do it for you!</a:t>
            </a:r>
          </a:p>
          <a:p>
            <a:pPr marL="18288" indent="0">
              <a:buNone/>
            </a:pPr>
            <a:endParaRPr lang="pl-PL" dirty="0"/>
          </a:p>
          <a:p>
            <a:pPr marL="18288" indent="0">
              <a:buNone/>
            </a:pPr>
            <a:r>
              <a:rPr lang="pl-PL" dirty="0"/>
              <a:t>A good VSC has 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Prevent data loss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Provide history of who did what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Allow commit messages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Ease the creation of diffs / patches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Be fast and scalable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41" y="3191182"/>
            <a:ext cx="3603048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Why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Git is </a:t>
            </a:r>
            <a:r>
              <a:rPr lang="pl-PL" b="1" i="1" dirty="0"/>
              <a:t>distributed</a:t>
            </a:r>
            <a:r>
              <a:rPr lang="pl-PL" dirty="0"/>
              <a:t> – (almost) everything is local – you can work offline and have backups on your local machine</a:t>
            </a:r>
          </a:p>
          <a:p>
            <a:pPr marL="18288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Git is </a:t>
            </a:r>
            <a:r>
              <a:rPr lang="pl-PL" b="1" i="1" dirty="0"/>
              <a:t>fast</a:t>
            </a:r>
            <a:r>
              <a:rPr lang="pl-PL" dirty="0"/>
              <a:t> – again, most of your work is local, and network interactions are </a:t>
            </a:r>
            <a:r>
              <a:rPr lang="pl-PL" b="1" dirty="0"/>
              <a:t>compressed</a:t>
            </a:r>
            <a:r>
              <a:rPr lang="pl-PL" dirty="0"/>
              <a:t> and </a:t>
            </a:r>
            <a:r>
              <a:rPr lang="pl-PL" b="1" dirty="0"/>
              <a:t>minimal</a:t>
            </a:r>
            <a:r>
              <a:rPr lang="pl-PL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4D6-21D5-4A4E-8D8A-441DD1F7A405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MIS3690 Web Technologies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10326</TotalTime>
  <Words>2419</Words>
  <Application>Microsoft Office PowerPoint</Application>
  <PresentationFormat>On-screen Show (4:3)</PresentationFormat>
  <Paragraphs>705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Calibri</vt:lpstr>
      <vt:lpstr>Consolas</vt:lpstr>
      <vt:lpstr>Corbel</vt:lpstr>
      <vt:lpstr>Gill Sans MT</vt:lpstr>
      <vt:lpstr>Palatino Linotype</vt:lpstr>
      <vt:lpstr>华文中宋</vt:lpstr>
      <vt:lpstr>Wingdings</vt:lpstr>
      <vt:lpstr>Wingdings 2</vt:lpstr>
      <vt:lpstr>Dividend</vt:lpstr>
      <vt:lpstr>MIS3690 Web Technologies</vt:lpstr>
      <vt:lpstr>Git Basics</vt:lpstr>
      <vt:lpstr>Outline</vt:lpstr>
      <vt:lpstr>What is Git?</vt:lpstr>
      <vt:lpstr>Why do you need a VCS?</vt:lpstr>
      <vt:lpstr>Why do you need a VCS?</vt:lpstr>
      <vt:lpstr>Why do you need a VCS?</vt:lpstr>
      <vt:lpstr>What is Git?</vt:lpstr>
      <vt:lpstr>Why Git?</vt:lpstr>
      <vt:lpstr>Before we get into Git...</vt:lpstr>
      <vt:lpstr>Repository structure</vt:lpstr>
      <vt:lpstr>Basic Git workflow</vt:lpstr>
      <vt:lpstr>Basic Git workflow</vt:lpstr>
      <vt:lpstr>Basic Git workflow</vt:lpstr>
      <vt:lpstr>Basic Git workflow</vt:lpstr>
      <vt:lpstr>Basic Git workflow</vt:lpstr>
      <vt:lpstr>Exercise #0</vt:lpstr>
      <vt:lpstr>Exercise #1</vt:lpstr>
      <vt:lpstr>Exercise #1</vt:lpstr>
      <vt:lpstr>Exercise #1</vt:lpstr>
      <vt:lpstr>Exercise #1</vt:lpstr>
      <vt:lpstr>Exercise #1</vt:lpstr>
      <vt:lpstr>Detached HEAD???</vt:lpstr>
      <vt:lpstr>Detached HEAD???</vt:lpstr>
      <vt:lpstr>Detached HEAD???</vt:lpstr>
      <vt:lpstr>Branches</vt:lpstr>
      <vt:lpstr>Branches</vt:lpstr>
      <vt:lpstr>Branches</vt:lpstr>
      <vt:lpstr>Exercise #2</vt:lpstr>
      <vt:lpstr>Exercise #2</vt:lpstr>
      <vt:lpstr>Exercise #2</vt:lpstr>
      <vt:lpstr>Exercise #2</vt:lpstr>
      <vt:lpstr>Basic merging</vt:lpstr>
      <vt:lpstr>Fast-Forward merge</vt:lpstr>
      <vt:lpstr>Fast-Forward merge</vt:lpstr>
      <vt:lpstr>3-way merge</vt:lpstr>
      <vt:lpstr>3-way merge</vt:lpstr>
      <vt:lpstr>Rebase</vt:lpstr>
      <vt:lpstr>Exercise #3</vt:lpstr>
      <vt:lpstr>Exercise #3</vt:lpstr>
      <vt:lpstr>Exercise #3</vt:lpstr>
      <vt:lpstr>Exercise #3</vt:lpstr>
      <vt:lpstr>Exercise #3</vt:lpstr>
      <vt:lpstr>Exercise #3</vt:lpstr>
      <vt:lpstr>Exercise #3</vt:lpstr>
      <vt:lpstr>Exercise #3</vt:lpstr>
      <vt:lpstr>Remote repositories</vt:lpstr>
      <vt:lpstr>Exercise #4</vt:lpstr>
      <vt:lpstr>Exercise #4</vt:lpstr>
      <vt:lpstr>Exercise #4</vt:lpstr>
      <vt:lpstr>Recap - command sequence</vt:lpstr>
      <vt:lpstr>Don’t be scared of Git! :)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MIS3545 Business Intelligence and Data Analytics</dc:title>
  <dc:creator>Zhi Li</dc:creator>
  <cp:lastModifiedBy>Dvorak, Kim</cp:lastModifiedBy>
  <cp:revision>222</cp:revision>
  <cp:lastPrinted>2015-04-29T14:29:34Z</cp:lastPrinted>
  <dcterms:created xsi:type="dcterms:W3CDTF">2014-09-02T01:53:30Z</dcterms:created>
  <dcterms:modified xsi:type="dcterms:W3CDTF">2015-09-17T16:57:29Z</dcterms:modified>
</cp:coreProperties>
</file>