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89" r:id="rId27"/>
    <p:sldId id="290" r:id="rId2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6" autoAdjust="0"/>
    <p:restoredTop sz="83212" autoAdjust="0"/>
  </p:normalViewPr>
  <p:slideViewPr>
    <p:cSldViewPr snapToGrid="0">
      <p:cViewPr>
        <p:scale>
          <a:sx n="50" d="100"/>
          <a:sy n="50" d="100"/>
        </p:scale>
        <p:origin x="187" y="4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 is for details,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is for larger</a:t>
            </a:r>
            <a:r>
              <a:rPr lang="en-US" baseline="0" dirty="0" smtClean="0"/>
              <a:t>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document_tree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ckgroundc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/>
              <a:t>choice</a:t>
            </a:r>
            <a:r>
              <a:rPr lang="en-US" dirty="0"/>
              <a:t>, where choice 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</a:p>
          <a:p>
            <a:pPr lvl="1"/>
            <a:r>
              <a:rPr lang="en-US" dirty="0"/>
              <a:t>Allows you to display content (say, a paragraph) in a separate smaller scrollable window within your web page</a:t>
            </a:r>
          </a:p>
          <a:p>
            <a:r>
              <a:rPr lang="en-US" dirty="0"/>
              <a:t>You can set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that window and float it right/left on a page.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/>
              <a:t>When two elements overlap on a page, the element with a higher z-index value will appear over the element with the lower z-index value</a:t>
            </a:r>
          </a:p>
          <a:p>
            <a:pPr lvl="1"/>
            <a:r>
              <a:rPr lang="en-US" dirty="0"/>
              <a:t>We tried this in class </a:t>
            </a:r>
            <a:r>
              <a:rPr lang="en-US" dirty="0" smtClean="0"/>
              <a:t>last week.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同花大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41" y="477202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</a:t>
            </a:r>
            <a:r>
              <a:rPr lang="en-US" dirty="0" smtClean="0"/>
              <a:t>CS07-InClass.htm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two horizontal rules below your table in </a:t>
            </a:r>
            <a:r>
              <a:rPr lang="en-US" dirty="0" smtClean="0"/>
              <a:t>CS07-InClass.htm</a:t>
            </a:r>
            <a:endParaRPr lang="en-US" dirty="0"/>
          </a:p>
          <a:p>
            <a:r>
              <a:rPr lang="en-US" dirty="0"/>
              <a:t>Copy the paragraph from MoreaboutElephants.txt to </a:t>
            </a:r>
            <a:r>
              <a:rPr lang="en-US" dirty="0" smtClean="0"/>
              <a:t>CS07-InClass.htm</a:t>
            </a:r>
            <a:r>
              <a:rPr lang="en-US" dirty="0"/>
              <a:t>, below the horizontal lines.</a:t>
            </a:r>
          </a:p>
          <a:p>
            <a:r>
              <a:rPr lang="en-US" dirty="0"/>
              <a:t>Define &lt;p&gt; and &lt;/p&gt; tags around the paragraph </a:t>
            </a:r>
          </a:p>
          <a:p>
            <a:r>
              <a:rPr lang="en-US" dirty="0"/>
              <a:t>Define class</a:t>
            </a:r>
            <a:r>
              <a:rPr lang="en-US" dirty="0" smtClean="0"/>
              <a:t>="scroll" </a:t>
            </a:r>
            <a:r>
              <a:rPr lang="en-US" dirty="0"/>
              <a:t>for this paragraph in the opening &lt;p class</a:t>
            </a:r>
            <a:r>
              <a:rPr lang="en-US" dirty="0" smtClean="0"/>
              <a:t>="scroll"&gt; </a:t>
            </a:r>
            <a:r>
              <a:rPr lang="en-US" dirty="0"/>
              <a:t>tag.</a:t>
            </a:r>
          </a:p>
          <a:p>
            <a:r>
              <a:rPr lang="en-US" dirty="0"/>
              <a:t>In your CSS file, </a:t>
            </a:r>
            <a:r>
              <a:rPr lang="en-US" dirty="0" smtClean="0"/>
              <a:t>CS07-InClass.css</a:t>
            </a:r>
            <a:r>
              <a:rPr lang="en-US" dirty="0"/>
              <a:t>, define the following: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p.scroll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 lime;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 250px; height: 300px;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scroll;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Padding-right:10px;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Padding-left:10px;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Save both files and view it in Firefox and upload </a:t>
            </a:r>
            <a:r>
              <a:rPr lang="en-US" smtClean="0"/>
              <a:t>both files </a:t>
            </a:r>
            <a:r>
              <a:rPr lang="en-US" dirty="0"/>
              <a:t>to FTP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CSS definitions defined in the &lt;tag&gt; associated with specific elements in your HTM file.</a:t>
            </a:r>
          </a:p>
          <a:p>
            <a:r>
              <a:rPr lang="en-US" dirty="0"/>
              <a:t>It combines HTML tags and CSS definitions in the SAME LINE, hence in-line.</a:t>
            </a:r>
          </a:p>
          <a:p>
            <a:r>
              <a:rPr lang="en-US" dirty="0"/>
              <a:t>E.g.,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paragraph goes here &lt;/p&gt;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="width:60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height:10px"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and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 tag is used to style whole sections of a page in a particular way</a:t>
            </a:r>
          </a:p>
          <a:p>
            <a:pPr lvl="1"/>
            <a:r>
              <a:rPr lang="en-US" dirty="0"/>
              <a:t>E.g., the font in the top-half of a page must be Arial</a:t>
            </a:r>
          </a:p>
          <a:p>
            <a:pPr lvl="1"/>
            <a:r>
              <a:rPr lang="en-US" dirty="0"/>
              <a:t>E.g., the background color of the bottom-third of the page must be yellow!</a:t>
            </a:r>
          </a:p>
          <a:p>
            <a:r>
              <a:rPr lang="en-US" dirty="0"/>
              <a:t>Enclose the specific section of the page using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 </a:t>
            </a:r>
            <a:r>
              <a:rPr lang="en-US" dirty="0"/>
              <a:t>tags</a:t>
            </a:r>
          </a:p>
          <a:p>
            <a:r>
              <a:rPr lang="en-US" dirty="0"/>
              <a:t>You can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or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tag and style it like you would style any other tag.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-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="one"&gt;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HTML tags</a:t>
            </a: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HTML tags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="two"&gt;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Lots more HTML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div#one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font-weight: bold;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div#two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font-family:Cursive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(me.jpg) repeat fixed center;}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used like DIV, except for specific small parts of the page (unlike DIV, that is used to create large sections)</a:t>
            </a:r>
          </a:p>
          <a:p>
            <a:r>
              <a:rPr lang="en-US" dirty="0"/>
              <a:t>E.g., Certain words in a paragraph are italicized.</a:t>
            </a:r>
          </a:p>
          <a:p>
            <a:r>
              <a:rPr lang="en-US" dirty="0"/>
              <a:t>E.g., first letter of certain words are in larger font.</a:t>
            </a:r>
          </a:p>
          <a:p>
            <a:r>
              <a:rPr lang="en-US" dirty="0"/>
              <a:t>While DIV is typically used with ID, SPAN is typically used with CLASS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-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lots of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All occurrences of 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in blue font and in italics.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In the style section: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span.bw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color: blue;}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CS07-InClass-2.htm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file </a:t>
            </a:r>
            <a:r>
              <a:rPr lang="en-US" dirty="0" smtClean="0"/>
              <a:t>CS06-InClass-1.htm </a:t>
            </a:r>
            <a:r>
              <a:rPr lang="en-US" dirty="0"/>
              <a:t>– the one with the quotes that you modified last class</a:t>
            </a:r>
            <a:r>
              <a:rPr lang="en-US" dirty="0" smtClean="0"/>
              <a:t>.</a:t>
            </a:r>
          </a:p>
          <a:p>
            <a:r>
              <a:rPr lang="en-US" dirty="0"/>
              <a:t>Save it as CS07-InClass-2.htm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background color of the section that contains the heading </a:t>
            </a:r>
            <a:r>
              <a:rPr lang="en-US" dirty="0" smtClean="0"/>
              <a:t>"Quote </a:t>
            </a:r>
            <a:r>
              <a:rPr lang="en-US" dirty="0"/>
              <a:t>One from Winston </a:t>
            </a:r>
            <a:r>
              <a:rPr lang="en-US" dirty="0" smtClean="0"/>
              <a:t>Churchill" </a:t>
            </a:r>
            <a:r>
              <a:rPr lang="en-US" dirty="0"/>
              <a:t>together with the quote itself to Yellow.</a:t>
            </a:r>
          </a:p>
          <a:p>
            <a:r>
              <a:rPr lang="en-US" dirty="0"/>
              <a:t>Set the background color of the section with Quote Two (the heading and the quote), green.</a:t>
            </a:r>
          </a:p>
          <a:p>
            <a:r>
              <a:rPr lang="en-US" dirty="0"/>
              <a:t>Set the background color of the section with Quote Three (heading, the sub-heading and the quote), lime.</a:t>
            </a:r>
          </a:p>
          <a:p>
            <a:r>
              <a:rPr lang="en-US" dirty="0"/>
              <a:t>Increase the font-size of the W and C in each occurrence of Winston Churchill to 1.5em.</a:t>
            </a:r>
          </a:p>
          <a:p>
            <a:r>
              <a:rPr lang="en-US" dirty="0"/>
              <a:t>Save </a:t>
            </a:r>
            <a:r>
              <a:rPr lang="en-US" dirty="0" smtClean="0"/>
              <a:t>it</a:t>
            </a:r>
            <a:r>
              <a:rPr lang="en-US" dirty="0"/>
              <a:t>, view it in </a:t>
            </a:r>
            <a:r>
              <a:rPr lang="en-US" dirty="0" smtClean="0"/>
              <a:t>Firefox and upload CS07-InClass-2.htm</a:t>
            </a:r>
            <a:r>
              <a:rPr lang="en-US" dirty="0"/>
              <a:t> </a:t>
            </a:r>
            <a:r>
              <a:rPr lang="en-US" dirty="0" smtClean="0"/>
              <a:t>to FTP.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Style, Multiple Tags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tag selectors with commas</a:t>
            </a:r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pt-BR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h3, h4 {padding: 1em}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p#trailer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h4 {font-size: 8pt}</a:t>
            </a:r>
            <a:endParaRPr lang="pt-BR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Irregular tables </a:t>
            </a:r>
            <a:br>
              <a:rPr lang="en-US" dirty="0"/>
            </a:br>
            <a:r>
              <a:rPr lang="en-US" dirty="0"/>
              <a:t>External Style Sheets and In-line Styles </a:t>
            </a:r>
            <a:br>
              <a:rPr lang="en-US" dirty="0"/>
            </a:br>
            <a:r>
              <a:rPr lang="en-US" dirty="0"/>
              <a:t>Advanced Style Selectors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&lt;h1&gt;Heading here&lt;/h1&gt;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sit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&gt;sit&lt;/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1&lt;/li&gt;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2&lt;/li&gt;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3&lt;/li&gt;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720" y="4028440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733592" y="6096000"/>
            <a:ext cx="7989752" cy="37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css.maxdesign.com.au/selectutorial/document_tree.htm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3461273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62201" y="5518673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237163" y="2013473"/>
            <a:ext cx="1163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cxnSp>
        <p:nvCxnSpPr>
          <p:cNvPr id="10" name="Straight Arrow Connector 6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2495551" y="5004323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7"/>
          <p:cNvCxnSpPr>
            <a:cxnSpLocks noChangeShapeType="1"/>
            <a:stCxn id="8" idx="0"/>
          </p:cNvCxnSpPr>
          <p:nvPr/>
        </p:nvCxnSpPr>
        <p:spPr bwMode="auto">
          <a:xfrm rot="5400000" flipH="1" flipV="1">
            <a:off x="2762252" y="4775726"/>
            <a:ext cx="990596" cy="4952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2"/>
          </p:cNvCxnSpPr>
          <p:nvPr/>
        </p:nvCxnSpPr>
        <p:spPr bwMode="auto">
          <a:xfrm rot="5400000">
            <a:off x="4070860" y="2170352"/>
            <a:ext cx="1258670" cy="22375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" name="Straight Arrow Connector 13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213858" y="3264928"/>
            <a:ext cx="1258666" cy="48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533400" y="1861073"/>
            <a:ext cx="21226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 parent of h1</a:t>
            </a:r>
          </a:p>
          <a:p>
            <a:r>
              <a:rPr lang="en-US" dirty="0"/>
              <a:t>h1 is a child of div</a:t>
            </a:r>
          </a:p>
        </p:txBody>
      </p:sp>
      <p:cxnSp>
        <p:nvCxnSpPr>
          <p:cNvPr id="15" name="Straight Arrow Connector 19"/>
          <p:cNvCxnSpPr>
            <a:cxnSpLocks noChangeShapeType="1"/>
            <a:stCxn id="14" idx="3"/>
          </p:cNvCxnSpPr>
          <p:nvPr/>
        </p:nvCxnSpPr>
        <p:spPr bwMode="auto">
          <a:xfrm>
            <a:off x="2656097" y="2184239"/>
            <a:ext cx="772903" cy="17342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6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1371600" y="2927873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6665436" y="3537473"/>
            <a:ext cx="2478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an ancestor of </a:t>
            </a:r>
            <a:r>
              <a:rPr lang="en-US" dirty="0" err="1"/>
              <a:t>li</a:t>
            </a:r>
            <a:endParaRPr lang="en-US" dirty="0"/>
          </a:p>
          <a:p>
            <a:r>
              <a:rPr lang="en-US" dirty="0" err="1"/>
              <a:t>li</a:t>
            </a:r>
            <a:r>
              <a:rPr lang="en-US" dirty="0"/>
              <a:t> is a descendent of div</a:t>
            </a: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4902200" y="5567745"/>
            <a:ext cx="3794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Also note:</a:t>
            </a:r>
          </a:p>
          <a:p>
            <a:r>
              <a:rPr lang="en-US" sz="1600" dirty="0"/>
              <a:t>A parent is automatically an ancestor</a:t>
            </a:r>
          </a:p>
          <a:p>
            <a:r>
              <a:rPr lang="en-US" sz="1600" dirty="0"/>
              <a:t>A child is automatically a descendent</a:t>
            </a:r>
          </a:p>
        </p:txBody>
      </p:sp>
    </p:spTree>
    <p:extLst>
      <p:ext uri="{BB962C8B-B14F-4D97-AF65-F5344CB8AC3E}">
        <p14:creationId xmlns:p14="http://schemas.microsoft.com/office/powerpoint/2010/main" val="3564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  <a:p>
            <a:pPr lvl="1"/>
            <a:r>
              <a:rPr lang="en-US" dirty="0"/>
              <a:t>Separate with a space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{font-size:12pt}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inside the div whose id is x)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(applies to all </a:t>
            </a:r>
            <a:r>
              <a:rPr lang="en-US" dirty="0" err="1"/>
              <a:t>li's</a:t>
            </a:r>
            <a:r>
              <a:rPr lang="en-US" dirty="0"/>
              <a:t> in any </a:t>
            </a:r>
            <a:r>
              <a:rPr lang="en-US" dirty="0" err="1"/>
              <a:t>uls</a:t>
            </a:r>
            <a:r>
              <a:rPr lang="en-US" dirty="0"/>
              <a:t> that are in </a:t>
            </a:r>
            <a:r>
              <a:rPr lang="en-US" dirty="0" err="1"/>
              <a:t>ols</a:t>
            </a:r>
            <a:r>
              <a:rPr lang="en-US" dirty="0"/>
              <a:t>)</a:t>
            </a:r>
          </a:p>
          <a:p>
            <a:r>
              <a:rPr lang="en-US" dirty="0"/>
              <a:t>Child selectors</a:t>
            </a:r>
          </a:p>
          <a:p>
            <a:pPr lvl="1"/>
            <a:r>
              <a:rPr lang="en-US" dirty="0"/>
              <a:t>Separate with &gt; sign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p {margin-left: 5px}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whose parent is div with id of 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siblings</a:t>
            </a:r>
          </a:p>
          <a:p>
            <a:pPr lvl="1"/>
            <a:r>
              <a:rPr lang="en-US" dirty="0"/>
              <a:t>Separate with + </a:t>
            </a:r>
            <a:r>
              <a:rPr lang="en-US" dirty="0" smtClean="0"/>
              <a:t>sign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 + h3 {color: blue}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h3s following h2s)</a:t>
            </a:r>
          </a:p>
          <a:p>
            <a:r>
              <a:rPr lang="en-US" dirty="0"/>
              <a:t>First child</a:t>
            </a:r>
          </a:p>
          <a:p>
            <a:pPr lvl="1"/>
            <a:r>
              <a:rPr lang="en-US" dirty="0"/>
              <a:t>Follow with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</a:p>
          <a:p>
            <a:pPr marL="324000" lvl="1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p:first-child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{font-size:10pt}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(applies to any p that is the first child of some parent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first-child</a:t>
            </a:r>
            <a:r>
              <a:rPr lang="en-US" dirty="0"/>
              <a:t> (applies to any first child)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:first-line </a:t>
            </a:r>
            <a:r>
              <a:rPr lang="en-US" dirty="0"/>
              <a:t>(applies to first line of text)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p:first-line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:first-letter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h1:first-letter {font-size: 125%}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a:link</a:t>
            </a:r>
            <a:r>
              <a:rPr lang="en-US" dirty="0"/>
              <a:t> (applies to normal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a:visited</a:t>
            </a:r>
            <a:r>
              <a:rPr lang="en-US" dirty="0"/>
              <a:t> (applies to visited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a:hover</a:t>
            </a:r>
            <a:r>
              <a:rPr lang="en-US" dirty="0"/>
              <a:t> (affects a link when cursor is placed above it)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a:active</a:t>
            </a:r>
            <a:r>
              <a:rPr lang="en-US" dirty="0"/>
              <a:t> (applies to active links)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try and play with these advanced selectors in any of your old files including your index page and your list of work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Assignment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Due: </a:t>
            </a:r>
            <a:r>
              <a:rPr lang="en-US" altLang="zh-CN" b="1" dirty="0" smtClean="0"/>
              <a:t>Friday</a:t>
            </a:r>
            <a:r>
              <a:rPr lang="en-US" b="1" dirty="0" smtClean="0"/>
              <a:t>, </a:t>
            </a:r>
            <a:r>
              <a:rPr lang="en-US" b="1" dirty="0"/>
              <a:t>October </a:t>
            </a:r>
            <a:r>
              <a:rPr lang="en-US" b="1" dirty="0" smtClean="0"/>
              <a:t>2, 2015 </a:t>
            </a:r>
            <a:r>
              <a:rPr lang="en-US" b="1" dirty="0"/>
              <a:t>by 11:59 </a:t>
            </a:r>
            <a:r>
              <a:rPr lang="en-US" b="1" dirty="0" smtClean="0"/>
              <a:t>PM</a:t>
            </a:r>
          </a:p>
          <a:p>
            <a:pPr lvl="0"/>
            <a:r>
              <a:rPr lang="en-US" dirty="0"/>
              <a:t>Save it as “</a:t>
            </a:r>
            <a:r>
              <a:rPr lang="en-US" dirty="0" smtClean="0"/>
              <a:t>MIS3690-Homework-2.htm</a:t>
            </a:r>
            <a:r>
              <a:rPr lang="en-US" dirty="0"/>
              <a:t>” into the secret folder in our FTP server. </a:t>
            </a:r>
            <a:endParaRPr lang="en-US" dirty="0" smtClean="0"/>
          </a:p>
          <a:p>
            <a:pPr lvl="1"/>
            <a:r>
              <a:rPr lang="en-US" dirty="0" smtClean="0"/>
              <a:t>The folder name is an random NFL team.</a:t>
            </a:r>
          </a:p>
          <a:p>
            <a:pPr lvl="0"/>
            <a:r>
              <a:rPr lang="en-US" b="1" dirty="0" smtClean="0"/>
              <a:t>Do </a:t>
            </a:r>
            <a:r>
              <a:rPr lang="en-US" b="1" dirty="0"/>
              <a:t>not</a:t>
            </a:r>
            <a:r>
              <a:rPr lang="en-US" dirty="0"/>
              <a:t> add link to this webpage in low.htm.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309164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693" r="50781" b="7292"/>
          <a:stretch/>
        </p:blipFill>
        <p:spPr bwMode="auto">
          <a:xfrm>
            <a:off x="4681908" y="213360"/>
            <a:ext cx="4380812" cy="627771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72840" y="2291080"/>
            <a:ext cx="609600" cy="3810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analyze this "elephant"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the </a:t>
            </a:r>
            <a:r>
              <a:rPr lang="en-US" dirty="0" smtClean="0"/>
              <a:t>"elephant" </a:t>
            </a:r>
            <a:r>
              <a:rPr lang="en-US" dirty="0"/>
              <a:t>table, some thinking is required.</a:t>
            </a:r>
          </a:p>
          <a:p>
            <a:r>
              <a:rPr lang="en-US" dirty="0"/>
              <a:t>Most important – when designing the table, figure out how the text content is organized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row spans all the columns!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second row spans 2 columns </a:t>
            </a:r>
            <a:r>
              <a:rPr lang="en-US" dirty="0" smtClean="0"/>
              <a:t>and contains </a:t>
            </a:r>
            <a:r>
              <a:rPr lang="en-US" dirty="0"/>
              <a:t>the elephant image.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cell spans 3 rows and contains text (the last </a:t>
            </a:r>
            <a:r>
              <a:rPr lang="en-US" dirty="0" smtClean="0"/>
              <a:t>paragraph</a:t>
            </a:r>
            <a:r>
              <a:rPr lang="en-US" dirty="0"/>
              <a:t>)!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third row spans 2 columns and has </a:t>
            </a:r>
            <a:r>
              <a:rPr lang="en-US" dirty="0" smtClean="0"/>
              <a:t>the "caption".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row does not have any other cells!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fourth row has two cells with text – the first cell has </a:t>
            </a:r>
            <a:r>
              <a:rPr lang="en-US" dirty="0" smtClean="0"/>
              <a:t>the first </a:t>
            </a:r>
            <a:r>
              <a:rPr lang="en-US" dirty="0"/>
              <a:t>paragraph and the second has the second paragraph.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save the following in your local folder: 	</a:t>
            </a:r>
          </a:p>
          <a:p>
            <a:pPr lvl="1"/>
            <a:r>
              <a:rPr lang="en-US" dirty="0" smtClean="0"/>
              <a:t>CS07-InClass.htm</a:t>
            </a:r>
            <a:r>
              <a:rPr lang="en-US" dirty="0"/>
              <a:t>, elephant. jpg, elephanttext.txt, </a:t>
            </a:r>
          </a:p>
          <a:p>
            <a:r>
              <a:rPr lang="en-US" dirty="0"/>
              <a:t>Open </a:t>
            </a:r>
            <a:r>
              <a:rPr lang="en-US" dirty="0" smtClean="0"/>
              <a:t>CS07-InClass.htm in Visual Studio Code and </a:t>
            </a:r>
            <a:r>
              <a:rPr lang="en-US" dirty="0"/>
              <a:t>we are set to go…….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="3"&gt;The Truth About Elephants&lt;/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="elephant.jpg"&gt; &lt;/td&gt;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Copy the entire paragraph starting with "Why is it so easy …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Two </a:t>
            </a:r>
            <a:r>
              <a:rPr lang="en-US" sz="1800" dirty="0"/>
              <a:t>rows done and 2 more to go!!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the small paragraph starting with A baby elephant hanging out with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first para starting with Its’ hard to tell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second para starting with Today in the newspaper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1750" indent="-2857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Save the file as </a:t>
            </a:r>
            <a:r>
              <a:rPr lang="en-US" dirty="0" smtClean="0"/>
              <a:t>"CS07-InClass.htm". </a:t>
            </a:r>
            <a:r>
              <a:rPr lang="en-US" dirty="0"/>
              <a:t>Take a look using Firefox.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Lets’ Style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it with External Style Sheet</a:t>
            </a:r>
          </a:p>
          <a:p>
            <a:r>
              <a:rPr lang="en-US" dirty="0"/>
              <a:t>Keep </a:t>
            </a:r>
            <a:r>
              <a:rPr lang="en-US" dirty="0" smtClean="0"/>
              <a:t>CS07-InClass.htm </a:t>
            </a:r>
            <a:r>
              <a:rPr lang="en-US" dirty="0"/>
              <a:t>open and saved.</a:t>
            </a:r>
          </a:p>
          <a:p>
            <a:r>
              <a:rPr lang="en-US" dirty="0"/>
              <a:t>Download </a:t>
            </a:r>
            <a:r>
              <a:rPr lang="en-US" dirty="0" smtClean="0"/>
              <a:t>CS07-InClass.css and </a:t>
            </a:r>
            <a:r>
              <a:rPr lang="en-US" dirty="0"/>
              <a:t>save the following in your local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Type </a:t>
            </a:r>
            <a:r>
              <a:rPr lang="en-US" dirty="0"/>
              <a:t>the style definitions in this empty file, </a:t>
            </a:r>
            <a:r>
              <a:rPr lang="en-US" dirty="0" smtClean="0"/>
              <a:t>CS07-InClass.css</a:t>
            </a:r>
            <a:endParaRPr lang="en-US" dirty="0"/>
          </a:p>
          <a:p>
            <a:r>
              <a:rPr lang="en-US" dirty="0"/>
              <a:t>For the </a:t>
            </a:r>
            <a:r>
              <a:rPr lang="en-US" dirty="0" smtClean="0"/>
              <a:t>"table" </a:t>
            </a:r>
            <a:r>
              <a:rPr lang="en-US" dirty="0"/>
              <a:t>tag:</a:t>
            </a:r>
          </a:p>
          <a:p>
            <a:pPr lvl="1"/>
            <a:r>
              <a:rPr lang="en-US" dirty="0"/>
              <a:t>Set width of the table to 500px;</a:t>
            </a:r>
          </a:p>
          <a:p>
            <a:pPr lvl="1"/>
            <a:r>
              <a:rPr lang="en-US" dirty="0"/>
              <a:t>Set the right and left margins to </a:t>
            </a:r>
            <a:r>
              <a:rPr lang="en-US" dirty="0" smtClean="0"/>
              <a:t>"auto";</a:t>
            </a:r>
            <a:endParaRPr lang="en-US" dirty="0"/>
          </a:p>
          <a:p>
            <a:pPr lvl="1"/>
            <a:r>
              <a:rPr lang="en-US" dirty="0"/>
              <a:t>Set the font to Arial</a:t>
            </a:r>
            <a:r>
              <a:rPr lang="en-US" dirty="0" smtClean="0"/>
              <a:t>;</a:t>
            </a:r>
          </a:p>
          <a:p>
            <a:r>
              <a:rPr lang="en-US" dirty="0" err="1"/>
              <a:t>tr</a:t>
            </a:r>
            <a:r>
              <a:rPr lang="en-US" dirty="0"/>
              <a:t>, td {border:1px solid black; padding:3px; vertical-align</a:t>
            </a:r>
            <a:r>
              <a:rPr lang="en-US" dirty="0" smtClean="0"/>
              <a:t>: top</a:t>
            </a:r>
            <a:r>
              <a:rPr lang="en-US" dirty="0"/>
              <a:t>;}</a:t>
            </a:r>
          </a:p>
          <a:p>
            <a:r>
              <a:rPr lang="en-US" dirty="0" err="1"/>
              <a:t>img</a:t>
            </a:r>
            <a:r>
              <a:rPr lang="en-US" dirty="0"/>
              <a:t> { width:100%;}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 external CSS to HTM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HTM file </a:t>
            </a:r>
            <a:r>
              <a:rPr lang="en-US" dirty="0" smtClean="0"/>
              <a:t>(CS07-InClass.htm</a:t>
            </a:r>
            <a:r>
              <a:rPr lang="en-US" dirty="0"/>
              <a:t>), add the following in the &lt;head&gt; section, above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/>
              <a:t>tag.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="CS07-InClass.css" /&gt;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copy and paste from </a:t>
            </a:r>
            <a:r>
              <a:rPr lang="en-US" dirty="0" smtClean="0"/>
              <a:t>PowerPoint.</a:t>
            </a:r>
            <a:endParaRPr lang="en-US" dirty="0"/>
          </a:p>
          <a:p>
            <a:r>
              <a:rPr lang="en-US" dirty="0"/>
              <a:t>You can continue to keep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r>
              <a:rPr lang="en-US" dirty="0"/>
              <a:t> tags. This can contain additional CSS definitions (INTERNAL styles)!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styles – in your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 </a:t>
            </a:r>
            <a:r>
              <a:rPr lang="en-US" sz="2000" dirty="0"/>
              <a:t>us challenge you….</a:t>
            </a:r>
          </a:p>
          <a:p>
            <a:pPr lvl="1"/>
            <a:r>
              <a:rPr lang="en-US" sz="1800" dirty="0"/>
              <a:t>Set the cell with the image to be 70% width</a:t>
            </a:r>
          </a:p>
          <a:p>
            <a:pPr lvl="1"/>
            <a:r>
              <a:rPr lang="en-US" sz="1800" dirty="0"/>
              <a:t>Set the last column to be 30% width</a:t>
            </a:r>
          </a:p>
          <a:p>
            <a:pPr lvl="1"/>
            <a:r>
              <a:rPr lang="en-US" sz="1800" dirty="0"/>
              <a:t>Set the cell with the caption to be 70% width</a:t>
            </a:r>
          </a:p>
          <a:p>
            <a:pPr lvl="1"/>
            <a:r>
              <a:rPr lang="en-US" sz="1800" dirty="0"/>
              <a:t>Set the first cell in the last row to be 35%</a:t>
            </a:r>
          </a:p>
          <a:p>
            <a:pPr lvl="1"/>
            <a:r>
              <a:rPr lang="en-US" sz="1800" dirty="0"/>
              <a:t>Set the second cell to be 35%</a:t>
            </a:r>
          </a:p>
          <a:p>
            <a:pPr lvl="1"/>
            <a:r>
              <a:rPr lang="en-US" sz="1800" dirty="0"/>
              <a:t>Set the background for the page by finding one at </a:t>
            </a:r>
            <a:r>
              <a:rPr lang="en-US" sz="1800" dirty="0">
                <a:hlinkClick r:id="rId2"/>
              </a:rPr>
              <a:t>www.backgroundcity.com</a:t>
            </a:r>
            <a:endParaRPr lang="en-US" sz="1800" dirty="0"/>
          </a:p>
          <a:p>
            <a:pPr lvl="1"/>
            <a:r>
              <a:rPr lang="en-US" sz="1800" dirty="0"/>
              <a:t>You can also set the background for the table – use a color instead of an image.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4580</TotalTime>
  <Words>1499</Words>
  <Application>Microsoft Office PowerPoint</Application>
  <PresentationFormat>On-screen Show (4:3)</PresentationFormat>
  <Paragraphs>272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Consolas</vt:lpstr>
      <vt:lpstr>Gill Sans MT</vt:lpstr>
      <vt:lpstr>华文中宋</vt:lpstr>
      <vt:lpstr>Wingdings 2</vt:lpstr>
      <vt:lpstr>Dividend</vt:lpstr>
      <vt:lpstr>MIS3690 Web Technologies</vt:lpstr>
      <vt:lpstr>Irregular tables  External Style Sheets and In-line Styles  Advanced Style Selectors</vt:lpstr>
      <vt:lpstr>TODAY</vt:lpstr>
      <vt:lpstr>Let's analyze this "elephant" table</vt:lpstr>
      <vt:lpstr>CS07-InClass</vt:lpstr>
      <vt:lpstr>CS07-InClass (cont.)</vt:lpstr>
      <vt:lpstr>Lets’ Style it…</vt:lpstr>
      <vt:lpstr>Linking an external CSS to HTM file</vt:lpstr>
      <vt:lpstr>More styles – in your CSS file</vt:lpstr>
      <vt:lpstr>styling options</vt:lpstr>
      <vt:lpstr>Adding to CS07-InClass.htm</vt:lpstr>
      <vt:lpstr>IN-LINE Styles</vt:lpstr>
      <vt:lpstr>DIV and SPAN</vt:lpstr>
      <vt:lpstr>DIV - Example</vt:lpstr>
      <vt:lpstr>SPAN</vt:lpstr>
      <vt:lpstr>SPAN - Example</vt:lpstr>
      <vt:lpstr>CS07-InClass-2.htm</vt:lpstr>
      <vt:lpstr>Advanced Selectors</vt:lpstr>
      <vt:lpstr>Same Style, Multiple Tags</vt:lpstr>
      <vt:lpstr>The Document Tree</vt:lpstr>
      <vt:lpstr>Document Tree Relationships</vt:lpstr>
      <vt:lpstr>Document Tree Styles</vt:lpstr>
      <vt:lpstr>Document Tree Styles </vt:lpstr>
      <vt:lpstr>Pseudo-Element Styles</vt:lpstr>
      <vt:lpstr>Link Styles</vt:lpstr>
      <vt:lpstr>Advanced Selector Activity</vt:lpstr>
      <vt:lpstr>Graded Assignment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202</cp:revision>
  <cp:lastPrinted>2014-09-02T23:37:06Z</cp:lastPrinted>
  <dcterms:created xsi:type="dcterms:W3CDTF">2014-09-02T01:53:30Z</dcterms:created>
  <dcterms:modified xsi:type="dcterms:W3CDTF">2015-09-24T21:21:30Z</dcterms:modified>
</cp:coreProperties>
</file>