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5" r:id="rId15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05000"/>
    <a:srgbClr val="00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22" y="5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pPr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6494827"/>
            <a:ext cx="2133600" cy="365125"/>
          </a:xfrm>
        </p:spPr>
        <p:txBody>
          <a:bodyPr/>
          <a:lstStyle/>
          <a:p>
            <a:fld id="{62869588-C9CB-44F6-A3A0-E43FFBA5B2AB}" type="datetime1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90501"/>
            <a:ext cx="4870585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6494827"/>
            <a:ext cx="770468" cy="365125"/>
          </a:xfrm>
        </p:spPr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10/4/2015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10/4/2015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10/4/2015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pPr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49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A719F6-BD59-4123-80CD-4452ABF17FEC}" type="datetime1">
              <a:rPr lang="en-US" smtClean="0"/>
              <a:pPr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0501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cap="all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494827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ixrevisions.com/web_design/essential-tips-for-designing-an-effective-homepage" TargetMode="External"/><Relationship Id="rId2" Type="http://schemas.openxmlformats.org/officeDocument/2006/relationships/hyperlink" Target="http://sixrevisions.com/web_design/10-things-every-web-designer-just-starting-out-should-kno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c.edu/" TargetMode="External"/><Relationship Id="rId2" Type="http://schemas.openxmlformats.org/officeDocument/2006/relationships/hyperlink" Target="http://www.babson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entley.edu/" TargetMode="External"/><Relationship Id="rId4" Type="http://schemas.openxmlformats.org/officeDocument/2006/relationships/hyperlink" Target="http://www.bu.edu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dbathandbeyond.com/" TargetMode="External"/><Relationship Id="rId2" Type="http://schemas.openxmlformats.org/officeDocument/2006/relationships/hyperlink" Target="http://www.macy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arget.com/" TargetMode="External"/><Relationship Id="rId4" Type="http://schemas.openxmlformats.org/officeDocument/2006/relationships/hyperlink" Target="http://www.jcpenney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city.org/" TargetMode="External"/><Relationship Id="rId2" Type="http://schemas.openxmlformats.org/officeDocument/2006/relationships/hyperlink" Target="http://www.cityofboston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fgov.org/" TargetMode="External"/><Relationship Id="rId4" Type="http://schemas.openxmlformats.org/officeDocument/2006/relationships/hyperlink" Target="http://www.nyc.gov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Things Every Web Designer Just Starting Out Should </a:t>
            </a:r>
            <a:r>
              <a:rPr lang="en-US" dirty="0" smtClean="0"/>
              <a:t>Know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sixrevisions.com/web_design/10-things-every-web-designer-just-starting-out-should-know</a:t>
            </a:r>
            <a:r>
              <a:rPr lang="en-US" dirty="0" smtClean="0"/>
              <a:t>)</a:t>
            </a:r>
          </a:p>
          <a:p>
            <a:r>
              <a:rPr lang="en-US" dirty="0"/>
              <a:t>Essential Tips for Designing an Effective Home </a:t>
            </a:r>
            <a:r>
              <a:rPr lang="en-US" dirty="0" smtClean="0"/>
              <a:t>Page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sixrevisions.com/web_design/essential-tips-for-designing-an-effective-homepage</a:t>
            </a:r>
            <a:r>
              <a:rPr lang="en-US" dirty="0" smtClean="0"/>
              <a:t>)</a:t>
            </a:r>
          </a:p>
          <a:p>
            <a:r>
              <a:rPr lang="en-US" dirty="0"/>
              <a:t>In-Class </a:t>
            </a:r>
            <a:r>
              <a:rPr lang="en-US" dirty="0" smtClean="0"/>
              <a:t>Activity (next slide)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Evaluation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Rank these college websites</a:t>
            </a:r>
          </a:p>
          <a:p>
            <a:pPr lvl="1"/>
            <a:r>
              <a:rPr lang="en-US" dirty="0" smtClean="0">
                <a:hlinkClick r:id="rId2"/>
              </a:rPr>
              <a:t>www.babson.edu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www.bc.edu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www.bu.edu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>
                <a:hlinkClick r:id="rId5"/>
              </a:rPr>
              <a:t>www.bentley.edu</a:t>
            </a:r>
            <a:r>
              <a:rPr lang="en-US" dirty="0" smtClean="0"/>
              <a:t> </a:t>
            </a:r>
          </a:p>
          <a:p>
            <a:r>
              <a:rPr lang="en-US" dirty="0"/>
              <a:t>On each of these factors</a:t>
            </a:r>
          </a:p>
          <a:p>
            <a:pPr lvl="1"/>
            <a:r>
              <a:rPr lang="en-US" dirty="0"/>
              <a:t>Beauty of site</a:t>
            </a:r>
          </a:p>
          <a:p>
            <a:pPr lvl="1"/>
            <a:r>
              <a:rPr lang="en-US" dirty="0"/>
              <a:t>Help in deciding whether to apply, general student</a:t>
            </a:r>
          </a:p>
          <a:p>
            <a:pPr lvl="1"/>
            <a:r>
              <a:rPr lang="en-US" dirty="0"/>
              <a:t>Help in deciding whether to apply, baseball athlete</a:t>
            </a:r>
          </a:p>
          <a:p>
            <a:pPr lvl="1"/>
            <a:r>
              <a:rPr lang="en-US" dirty="0"/>
              <a:t>Ease of finding a faculty profile/bio</a:t>
            </a:r>
          </a:p>
          <a:p>
            <a:pPr lvl="1"/>
            <a:r>
              <a:rPr lang="en-US" dirty="0"/>
              <a:t>Ease of finding a map of the campus and directions to get there</a:t>
            </a:r>
          </a:p>
          <a:p>
            <a:pPr lvl="1"/>
            <a:r>
              <a:rPr lang="en-US" dirty="0"/>
              <a:t>Ease in making a donation</a:t>
            </a:r>
          </a:p>
          <a:p>
            <a:pPr lvl="1"/>
            <a:r>
              <a:rPr lang="en-US" dirty="0"/>
              <a:t>Other factor you think is important: ______________________________________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Evaluation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Rank these retail websites</a:t>
            </a:r>
          </a:p>
          <a:p>
            <a:pPr lvl="1"/>
            <a:r>
              <a:rPr lang="en-US" dirty="0" smtClean="0">
                <a:hlinkClick r:id="rId2"/>
              </a:rPr>
              <a:t>www.macys.com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www.bedbathandbeyond.com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www.jcpenney.com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>
                <a:hlinkClick r:id="rId5"/>
              </a:rPr>
              <a:t>www.target.com</a:t>
            </a:r>
            <a:r>
              <a:rPr lang="en-US" dirty="0" smtClean="0"/>
              <a:t> </a:t>
            </a:r>
          </a:p>
          <a:p>
            <a:r>
              <a:rPr lang="en-US" dirty="0"/>
              <a:t>On each of these factors</a:t>
            </a:r>
          </a:p>
          <a:p>
            <a:pPr lvl="1"/>
            <a:r>
              <a:rPr lang="en-US" dirty="0"/>
              <a:t>Beauty of site</a:t>
            </a:r>
          </a:p>
          <a:p>
            <a:pPr lvl="1"/>
            <a:r>
              <a:rPr lang="en-US" dirty="0" smtClean="0"/>
              <a:t>Ease </a:t>
            </a:r>
            <a:r>
              <a:rPr lang="en-US" dirty="0"/>
              <a:t>of finding a product you want in a given price range</a:t>
            </a:r>
          </a:p>
          <a:p>
            <a:pPr lvl="1"/>
            <a:r>
              <a:rPr lang="en-US" dirty="0"/>
              <a:t>Ease of finding a store location</a:t>
            </a:r>
          </a:p>
          <a:p>
            <a:pPr lvl="1"/>
            <a:r>
              <a:rPr lang="en-US" dirty="0"/>
              <a:t>Determining if you can return item bought on web at a store</a:t>
            </a:r>
          </a:p>
          <a:p>
            <a:pPr lvl="1"/>
            <a:r>
              <a:rPr lang="en-US" dirty="0"/>
              <a:t>Ease of creating a wedding gift registry</a:t>
            </a:r>
          </a:p>
          <a:p>
            <a:pPr lvl="1"/>
            <a:r>
              <a:rPr lang="en-US" dirty="0"/>
              <a:t>Ease of determining shipping price for item in shopping basket</a:t>
            </a:r>
          </a:p>
          <a:p>
            <a:pPr lvl="1"/>
            <a:r>
              <a:rPr lang="en-US" dirty="0"/>
              <a:t>Other factor you think is important: ______________________________________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Evaluation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Rank these city government websites</a:t>
            </a:r>
          </a:p>
          <a:p>
            <a:pPr lvl="1"/>
            <a:r>
              <a:rPr lang="en-US" dirty="0" smtClean="0">
                <a:hlinkClick r:id="rId2"/>
              </a:rPr>
              <a:t>www.cityofboston.gov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www.lacity.org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www.nyc.gov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>
                <a:hlinkClick r:id="rId5"/>
              </a:rPr>
              <a:t>www.sfgov.org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On </a:t>
            </a:r>
            <a:r>
              <a:rPr lang="en-US" dirty="0"/>
              <a:t>each of these factors</a:t>
            </a:r>
          </a:p>
          <a:p>
            <a:pPr lvl="1"/>
            <a:r>
              <a:rPr lang="en-US" dirty="0"/>
              <a:t>Beauty of site</a:t>
            </a:r>
          </a:p>
          <a:p>
            <a:pPr lvl="1"/>
            <a:r>
              <a:rPr lang="en-US" dirty="0"/>
              <a:t>Ease of finding the latest local news</a:t>
            </a:r>
          </a:p>
          <a:p>
            <a:pPr lvl="1"/>
            <a:r>
              <a:rPr lang="en-US" dirty="0"/>
              <a:t>Ease of finding things for a tourist to do</a:t>
            </a:r>
          </a:p>
          <a:p>
            <a:pPr lvl="1"/>
            <a:r>
              <a:rPr lang="en-US" dirty="0"/>
              <a:t>Ease of finding how to get a parking permit</a:t>
            </a:r>
          </a:p>
          <a:p>
            <a:pPr lvl="1"/>
            <a:r>
              <a:rPr lang="en-US" dirty="0"/>
              <a:t>Ease of dealing reporting a missed trash collection</a:t>
            </a:r>
          </a:p>
          <a:p>
            <a:pPr lvl="1"/>
            <a:r>
              <a:rPr lang="en-US" dirty="0"/>
              <a:t>Ease of determining what permits I need to open a restaurant</a:t>
            </a:r>
          </a:p>
          <a:p>
            <a:pPr lvl="1"/>
            <a:r>
              <a:rPr lang="en-US" dirty="0"/>
              <a:t>Other factor you think is important: ______________________________________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6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Evaluation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6000" lvl="1"/>
            <a:r>
              <a:rPr lang="en-US" dirty="0"/>
              <a:t>Download </a:t>
            </a:r>
            <a:r>
              <a:rPr lang="fr-FR" dirty="0"/>
              <a:t> "</a:t>
            </a:r>
            <a:r>
              <a:rPr lang="fr-FR" dirty="0" err="1"/>
              <a:t>Website</a:t>
            </a:r>
            <a:r>
              <a:rPr lang="fr-FR" dirty="0"/>
              <a:t> Evaluation Exercise.doc" </a:t>
            </a:r>
            <a:r>
              <a:rPr lang="en-US" dirty="0"/>
              <a:t>from </a:t>
            </a:r>
            <a:r>
              <a:rPr lang="en-US" dirty="0" smtClean="0"/>
              <a:t>Blackboard</a:t>
            </a:r>
          </a:p>
          <a:p>
            <a:r>
              <a:rPr lang="en-US" dirty="0" smtClean="0"/>
              <a:t>Fill </a:t>
            </a:r>
            <a:r>
              <a:rPr lang="en-US" dirty="0"/>
              <a:t>out one page of the attached form depending on your last name as follows:</a:t>
            </a:r>
          </a:p>
          <a:p>
            <a:pPr lvl="1"/>
            <a:r>
              <a:rPr lang="en-US" dirty="0" smtClean="0"/>
              <a:t>A-</a:t>
            </a:r>
            <a:r>
              <a:rPr lang="en-US" altLang="zh-CN" dirty="0" smtClean="0"/>
              <a:t>H</a:t>
            </a:r>
            <a:r>
              <a:rPr lang="en-US" dirty="0" smtClean="0"/>
              <a:t>: </a:t>
            </a:r>
            <a:r>
              <a:rPr lang="en-US" dirty="0"/>
              <a:t>College (page 1)</a:t>
            </a:r>
          </a:p>
          <a:p>
            <a:pPr lvl="1"/>
            <a:r>
              <a:rPr lang="en-US" dirty="0" smtClean="0"/>
              <a:t>J-S: Retail </a:t>
            </a:r>
            <a:r>
              <a:rPr lang="en-US" dirty="0"/>
              <a:t>(page 2)</a:t>
            </a:r>
          </a:p>
          <a:p>
            <a:pPr lvl="1"/>
            <a:r>
              <a:rPr lang="en-US" dirty="0" smtClean="0"/>
              <a:t>T-Z: </a:t>
            </a:r>
            <a:r>
              <a:rPr lang="en-US" dirty="0"/>
              <a:t>City Government (page 3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Submit </a:t>
            </a:r>
            <a:r>
              <a:rPr lang="en-US" dirty="0"/>
              <a:t>your </a:t>
            </a:r>
            <a:r>
              <a:rPr lang="en-US" dirty="0" smtClean="0"/>
              <a:t>form to </a:t>
            </a:r>
            <a:r>
              <a:rPr lang="en-US" dirty="0"/>
              <a:t>the </a:t>
            </a:r>
            <a:r>
              <a:rPr lang="en-US" dirty="0" smtClean="0"/>
              <a:t>class</a:t>
            </a:r>
            <a:r>
              <a:rPr lang="en-US" dirty="0"/>
              <a:t> FTP</a:t>
            </a:r>
            <a:r>
              <a:rPr lang="en-US" dirty="0" smtClean="0"/>
              <a:t> </a:t>
            </a:r>
            <a:r>
              <a:rPr lang="en-US" dirty="0"/>
              <a:t>server.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and Website 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Important Topics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do’s and don’ts of web design?</a:t>
            </a:r>
          </a:p>
          <a:p>
            <a:r>
              <a:rPr lang="en-US" dirty="0"/>
              <a:t>What are the basic structures of a web site – when is one better than the other?</a:t>
            </a:r>
          </a:p>
          <a:p>
            <a:r>
              <a:rPr lang="en-US" dirty="0"/>
              <a:t>What options do we have for hosting?</a:t>
            </a:r>
          </a:p>
          <a:p>
            <a:r>
              <a:rPr lang="en-US" dirty="0"/>
              <a:t>What is a domain and why is that important?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mistakes in designing web pages (from </a:t>
            </a:r>
            <a:r>
              <a:rPr lang="en-US" dirty="0" err="1"/>
              <a:t>Jakob</a:t>
            </a:r>
            <a:r>
              <a:rPr lang="en-US" dirty="0"/>
              <a:t> Nielsen’s </a:t>
            </a:r>
            <a:r>
              <a:rPr lang="en-US" dirty="0" err="1"/>
              <a:t>Alertbox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10. Bad Search options</a:t>
            </a:r>
          </a:p>
          <a:p>
            <a:pPr lvl="1"/>
            <a:r>
              <a:rPr lang="en-US" dirty="0"/>
              <a:t>Make it visible and easy to find (search “box”, clearly titled)</a:t>
            </a:r>
          </a:p>
          <a:p>
            <a:pPr lvl="1"/>
            <a:r>
              <a:rPr lang="en-US" dirty="0"/>
              <a:t>Don’t offer Advanced Search and other complicated search options (auto completion, re-formulation etc.)</a:t>
            </a:r>
          </a:p>
          <a:p>
            <a:pPr lvl="1"/>
            <a:r>
              <a:rPr lang="en-US" dirty="0"/>
              <a:t>Simpler the better</a:t>
            </a:r>
          </a:p>
          <a:p>
            <a:pPr marL="0" indent="0">
              <a:buNone/>
            </a:pPr>
            <a:r>
              <a:rPr lang="en-US" dirty="0"/>
              <a:t>9. Using PDF files for additional content</a:t>
            </a:r>
          </a:p>
          <a:p>
            <a:pPr lvl="1"/>
            <a:r>
              <a:rPr lang="en-US" dirty="0"/>
              <a:t>Breaks the flow of reading</a:t>
            </a:r>
          </a:p>
          <a:p>
            <a:pPr lvl="1"/>
            <a:r>
              <a:rPr lang="en-US" dirty="0"/>
              <a:t>Users, often, do not bother.</a:t>
            </a:r>
          </a:p>
          <a:p>
            <a:pPr marL="0" indent="0">
              <a:buNone/>
            </a:pPr>
            <a:r>
              <a:rPr lang="en-US" dirty="0"/>
              <a:t>8. Not changing colors of visited links</a:t>
            </a:r>
          </a:p>
          <a:p>
            <a:pPr lvl="1"/>
            <a:r>
              <a:rPr lang="en-US" dirty="0"/>
              <a:t>Does not help with understanding navigation</a:t>
            </a:r>
          </a:p>
          <a:p>
            <a:pPr lvl="1"/>
            <a:r>
              <a:rPr lang="en-US" dirty="0"/>
              <a:t>Must use colors and underline.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mistakes in designing web pages (from </a:t>
            </a:r>
            <a:r>
              <a:rPr lang="en-US" dirty="0" err="1"/>
              <a:t>Jakob</a:t>
            </a:r>
            <a:r>
              <a:rPr lang="en-US" dirty="0"/>
              <a:t> Nielsen’s </a:t>
            </a:r>
            <a:r>
              <a:rPr lang="en-US" dirty="0" err="1"/>
              <a:t>Alertbox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7. “Text wall”</a:t>
            </a:r>
          </a:p>
          <a:p>
            <a:pPr lvl="1"/>
            <a:r>
              <a:rPr lang="en-US" dirty="0"/>
              <a:t>Too much text is bad for interactive experience</a:t>
            </a:r>
          </a:p>
          <a:p>
            <a:pPr lvl="1"/>
            <a:r>
              <a:rPr lang="en-US" dirty="0"/>
              <a:t>Use short paragraphs, sub-heads, bulleted lists, highlighting of key words, simple language, and above all, nothing condescending. </a:t>
            </a:r>
          </a:p>
          <a:p>
            <a:pPr marL="0" indent="0">
              <a:buNone/>
            </a:pPr>
            <a:r>
              <a:rPr lang="en-US" dirty="0"/>
              <a:t>6. Not using consistent Font Size </a:t>
            </a:r>
          </a:p>
          <a:p>
            <a:pPr lvl="1"/>
            <a:r>
              <a:rPr lang="en-US" dirty="0"/>
              <a:t>CSS gives you power to change sizes – don’t change it.</a:t>
            </a:r>
          </a:p>
          <a:p>
            <a:pPr lvl="1"/>
            <a:r>
              <a:rPr lang="en-US" dirty="0"/>
              <a:t>Arial is considered best for on-line reading (not TNR, which is best for print).</a:t>
            </a:r>
          </a:p>
          <a:p>
            <a:pPr marL="0" indent="0">
              <a:buNone/>
            </a:pPr>
            <a:r>
              <a:rPr lang="en-US" dirty="0"/>
              <a:t>5. Using Page Titles with Low Visibility</a:t>
            </a:r>
          </a:p>
          <a:p>
            <a:pPr lvl="1"/>
            <a:r>
              <a:rPr lang="en-US" dirty="0"/>
              <a:t>Search engines use this to index pages and only show 66 characters of the title in search results.</a:t>
            </a:r>
          </a:p>
          <a:p>
            <a:pPr lvl="1"/>
            <a:r>
              <a:rPr lang="en-US" dirty="0"/>
              <a:t>Simple, humble and informative titles are best</a:t>
            </a:r>
          </a:p>
          <a:p>
            <a:pPr lvl="1"/>
            <a:r>
              <a:rPr lang="en-US" dirty="0"/>
              <a:t>Favorites are book-marked using the title. Make it meaningful.</a:t>
            </a:r>
          </a:p>
          <a:p>
            <a:pPr lvl="1"/>
            <a:r>
              <a:rPr lang="en-US" dirty="0"/>
              <a:t>Don’t start titles with “The” or “Welcome” – your page gets indexed under T or W and your company’s name that starts with a B gets listed under T or W.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mistakes in designing web pages (from </a:t>
            </a:r>
            <a:r>
              <a:rPr lang="en-US" dirty="0" err="1"/>
              <a:t>Jakob</a:t>
            </a:r>
            <a:r>
              <a:rPr lang="en-US" dirty="0"/>
              <a:t> Nielsen’s </a:t>
            </a:r>
            <a:r>
              <a:rPr lang="en-US" dirty="0" err="1"/>
              <a:t>Alertbox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4. Having  “</a:t>
            </a:r>
            <a:r>
              <a:rPr lang="en-US" dirty="0" err="1"/>
              <a:t>Advertisy</a:t>
            </a:r>
            <a:r>
              <a:rPr lang="en-US" dirty="0"/>
              <a:t>” </a:t>
            </a:r>
            <a:r>
              <a:rPr lang="en-US" dirty="0" err="1"/>
              <a:t>thingys</a:t>
            </a:r>
            <a:endParaRPr lang="en-US" dirty="0"/>
          </a:p>
          <a:p>
            <a:pPr lvl="1"/>
            <a:r>
              <a:rPr lang="en-US" dirty="0"/>
              <a:t>Banner-Blindness, Animation Avoidance, Pop-up Purges</a:t>
            </a:r>
          </a:p>
          <a:p>
            <a:pPr lvl="1"/>
            <a:r>
              <a:rPr lang="en-US" dirty="0"/>
              <a:t>Even genuine use of the above will still cause the users to “turn-it-off”!</a:t>
            </a:r>
          </a:p>
          <a:p>
            <a:pPr marL="0" indent="0">
              <a:buNone/>
            </a:pPr>
            <a:r>
              <a:rPr lang="en-US" dirty="0"/>
              <a:t>3. Not having Consistency of Design and Appearance </a:t>
            </a:r>
          </a:p>
          <a:p>
            <a:pPr lvl="1"/>
            <a:r>
              <a:rPr lang="en-US" dirty="0"/>
              <a:t>When everything behaves the same way, user is not worried about “what will happen”.</a:t>
            </a:r>
          </a:p>
          <a:p>
            <a:pPr lvl="1"/>
            <a:r>
              <a:rPr lang="en-US" dirty="0"/>
              <a:t>The more expectations that prove right, the more comfy is the user.</a:t>
            </a:r>
          </a:p>
          <a:p>
            <a:pPr lvl="1"/>
            <a:r>
              <a:rPr lang="en-US" dirty="0"/>
              <a:t>“Users spend more of their time on OTHER websites” – they form expectations based on what is typically done in most other sites. If you deviate, your page will be harder to use</a:t>
            </a:r>
          </a:p>
          <a:p>
            <a:pPr marL="0" indent="0">
              <a:buNone/>
            </a:pPr>
            <a:r>
              <a:rPr lang="en-US" dirty="0"/>
              <a:t>2. Creating New Browser Window (to open new links)</a:t>
            </a:r>
          </a:p>
          <a:p>
            <a:pPr lvl="1"/>
            <a:r>
              <a:rPr lang="en-US" dirty="0"/>
              <a:t>Designers love to create more windows – don’t. Users don’t want their screen taken over by a mutating and multiplying web site!</a:t>
            </a:r>
          </a:p>
          <a:p>
            <a:pPr lvl="1"/>
            <a:r>
              <a:rPr lang="en-US" dirty="0"/>
              <a:t>New window disables the “BACK” button on the browser – self defeating.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mistakes in designing web pages (from </a:t>
            </a:r>
            <a:r>
              <a:rPr lang="en-US" dirty="0" err="1"/>
              <a:t>Jakob</a:t>
            </a:r>
            <a:r>
              <a:rPr lang="en-US" dirty="0"/>
              <a:t> Nielsen’s </a:t>
            </a:r>
            <a:r>
              <a:rPr lang="en-US" dirty="0" err="1"/>
              <a:t>Alertbox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Not answering user’s questions</a:t>
            </a:r>
          </a:p>
          <a:p>
            <a:pPr lvl="1"/>
            <a:r>
              <a:rPr lang="en-US" dirty="0"/>
              <a:t>Your web site needs a goal – why would I want to go to your site?</a:t>
            </a:r>
          </a:p>
          <a:p>
            <a:pPr lvl="1"/>
            <a:r>
              <a:rPr lang="en-US" dirty="0"/>
              <a:t>If your content does not deliver on this goal, you have misled users!!</a:t>
            </a:r>
          </a:p>
          <a:p>
            <a:pPr lvl="1"/>
            <a:r>
              <a:rPr lang="en-US" dirty="0"/>
              <a:t>Think about what questions you will have if you go to your site – make sure these are answered.</a:t>
            </a:r>
          </a:p>
          <a:p>
            <a:pPr lvl="1"/>
            <a:r>
              <a:rPr lang="en-US" dirty="0"/>
              <a:t>Common mistake – not providing price (contact for price options, click here to see price, go to cart to see price etc.) – really poor idea.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0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“Usability”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the “value” to users? (how are you different).</a:t>
            </a:r>
          </a:p>
          <a:p>
            <a:r>
              <a:rPr lang="en-US" dirty="0" smtClean="0"/>
              <a:t>Liquid </a:t>
            </a:r>
            <a:r>
              <a:rPr lang="en-US" dirty="0"/>
              <a:t>layout </a:t>
            </a:r>
          </a:p>
          <a:p>
            <a:pPr lvl="1"/>
            <a:r>
              <a:rPr lang="en-US" dirty="0"/>
              <a:t>Allow for users to adjust window and content based on their own monitor sizes.</a:t>
            </a:r>
          </a:p>
          <a:p>
            <a:r>
              <a:rPr lang="en-US" dirty="0" smtClean="0"/>
              <a:t>Use </a:t>
            </a:r>
            <a:r>
              <a:rPr lang="en-US" dirty="0"/>
              <a:t>graphics to show “meaningful” content – not to make the page look cool</a:t>
            </a:r>
          </a:p>
          <a:p>
            <a:pPr lvl="1"/>
            <a:r>
              <a:rPr lang="en-US" dirty="0"/>
              <a:t>Showing images of people with clear connections to your content is better than a picture of a top model with no connection to your site.</a:t>
            </a:r>
          </a:p>
          <a:p>
            <a:r>
              <a:rPr lang="en-US" dirty="0" smtClean="0"/>
              <a:t>Keep </a:t>
            </a:r>
            <a:r>
              <a:rPr lang="en-US" dirty="0"/>
              <a:t>content dynamic (update/change it constantly)</a:t>
            </a:r>
          </a:p>
          <a:p>
            <a:pPr lvl="1"/>
            <a:r>
              <a:rPr lang="en-US" dirty="0"/>
              <a:t>Allow users to easily see and read the new/changed content.</a:t>
            </a:r>
          </a:p>
          <a:p>
            <a:r>
              <a:rPr lang="en-US" dirty="0" smtClean="0"/>
              <a:t>Don’t </a:t>
            </a:r>
            <a:r>
              <a:rPr lang="en-US" dirty="0"/>
              <a:t>have a link to your home page on your home page (unless it is to a specific subsection).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Things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</a:t>
            </a:r>
            <a:r>
              <a:rPr lang="en-US" dirty="0"/>
              <a:t>and Logo on each page – in the same location!!</a:t>
            </a:r>
          </a:p>
          <a:p>
            <a:r>
              <a:rPr lang="en-US" dirty="0" smtClean="0"/>
              <a:t>Simple </a:t>
            </a:r>
            <a:r>
              <a:rPr lang="en-US" dirty="0"/>
              <a:t>and easy to understand headlines and titles.</a:t>
            </a:r>
          </a:p>
          <a:p>
            <a:r>
              <a:rPr lang="en-US" dirty="0" smtClean="0"/>
              <a:t>Use </a:t>
            </a:r>
            <a:r>
              <a:rPr lang="en-US" dirty="0"/>
              <a:t>links (or scroll windows) to reduce displayed content (don’t make the page “crowded”)</a:t>
            </a:r>
          </a:p>
          <a:p>
            <a:r>
              <a:rPr lang="en-US" dirty="0" smtClean="0"/>
              <a:t>Show </a:t>
            </a:r>
            <a:r>
              <a:rPr lang="en-US" dirty="0"/>
              <a:t>product photos – with minimal details. </a:t>
            </a:r>
          </a:p>
          <a:p>
            <a:pPr lvl="1"/>
            <a:r>
              <a:rPr lang="en-US" dirty="0"/>
              <a:t>Use links to show the user bigger/detailed photos</a:t>
            </a:r>
          </a:p>
          <a:p>
            <a:pPr lvl="1"/>
            <a:r>
              <a:rPr lang="en-US" dirty="0"/>
              <a:t>Show relevant aspects of the photo instead of resizing the whole photo.</a:t>
            </a:r>
          </a:p>
          <a:p>
            <a:r>
              <a:rPr lang="en-US" dirty="0" smtClean="0"/>
              <a:t>Make </a:t>
            </a:r>
            <a:r>
              <a:rPr lang="en-US" dirty="0"/>
              <a:t>sure you consider users with disabilities (color blindness, visually challenged and others)</a:t>
            </a:r>
          </a:p>
          <a:p>
            <a:r>
              <a:rPr lang="en-US" dirty="0" smtClean="0"/>
              <a:t>Do </a:t>
            </a:r>
            <a:r>
              <a:rPr lang="en-US" dirty="0"/>
              <a:t>what everyone else does!!!!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1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4218</TotalTime>
  <Words>1217</Words>
  <Application>Microsoft Office PowerPoint</Application>
  <PresentationFormat>On-screen Show (4:3)</PresentationFormat>
  <Paragraphs>165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Gill Sans MT</vt:lpstr>
      <vt:lpstr>华文中宋</vt:lpstr>
      <vt:lpstr>Wingdings 2</vt:lpstr>
      <vt:lpstr>Dividend</vt:lpstr>
      <vt:lpstr>MIS3690 Web Technologies</vt:lpstr>
      <vt:lpstr>Web and Website Design</vt:lpstr>
      <vt:lpstr>Four Important Topics</vt:lpstr>
      <vt:lpstr>Top 10 mistakes in designing web pages (from Jakob Nielsen’s Alertbox)</vt:lpstr>
      <vt:lpstr>Top 10 mistakes in designing web pages (from Jakob Nielsen’s Alertbox)</vt:lpstr>
      <vt:lpstr>Top 10 mistakes in designing web pages (from Jakob Nielsen’s Alertbox)</vt:lpstr>
      <vt:lpstr>Top 10 mistakes in designing web pages (from Jakob Nielsen’s Alertbox)</vt:lpstr>
      <vt:lpstr>Additional “Usability” Guidelines</vt:lpstr>
      <vt:lpstr>Good Things to Do</vt:lpstr>
      <vt:lpstr>Reading</vt:lpstr>
      <vt:lpstr>Website Evaluation Exercise</vt:lpstr>
      <vt:lpstr>Website Evaluation Exercise</vt:lpstr>
      <vt:lpstr>Website Evaluation Exercise</vt:lpstr>
      <vt:lpstr>Website Evaluation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Dvorak, Kim</cp:lastModifiedBy>
  <cp:revision>228</cp:revision>
  <cp:lastPrinted>2014-09-02T23:37:06Z</cp:lastPrinted>
  <dcterms:created xsi:type="dcterms:W3CDTF">2014-09-02T01:53:30Z</dcterms:created>
  <dcterms:modified xsi:type="dcterms:W3CDTF">2015-10-05T03:37:47Z</dcterms:modified>
</cp:coreProperties>
</file>