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98" r:id="rId21"/>
    <p:sldId id="284" r:id="rId22"/>
    <p:sldId id="286" r:id="rId23"/>
    <p:sldId id="287" r:id="rId24"/>
    <p:sldId id="285" r:id="rId25"/>
    <p:sldId id="29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 autoAdjust="0"/>
    <p:restoredTop sz="75453" autoAdjust="0"/>
  </p:normalViewPr>
  <p:slideViewPr>
    <p:cSldViewPr snapToGrid="0">
      <p:cViewPr varScale="1">
        <p:scale>
          <a:sx n="57" d="100"/>
          <a:sy n="57" d="100"/>
        </p:scale>
        <p:origin x="72" y="19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something to apply to only </a:t>
            </a:r>
            <a:r>
              <a:rPr lang="en-US" dirty="0" err="1" smtClean="0"/>
              <a:t>i.d.</a:t>
            </a:r>
            <a:r>
              <a:rPr lang="en-US" baseline="0" dirty="0" smtClean="0"/>
              <a:t>  Overrides existing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is if there is more</a:t>
            </a:r>
            <a:r>
              <a:rPr lang="en-US" baseline="0" dirty="0" smtClean="0"/>
              <a:t> than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is horizontal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CS05-InClass-1.htm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use the file </a:t>
            </a:r>
            <a:r>
              <a:rPr lang="en-US" dirty="0" smtClean="0"/>
              <a:t>"CS03-InClass.htm", save </a:t>
            </a:r>
            <a:r>
              <a:rPr lang="en-US" dirty="0"/>
              <a:t>it as "</a:t>
            </a:r>
            <a:r>
              <a:rPr lang="en-US" dirty="0" smtClean="0"/>
              <a:t>CS05-InClass-1.htm".</a:t>
            </a:r>
            <a:endParaRPr lang="en-US" dirty="0"/>
          </a:p>
          <a:p>
            <a:r>
              <a:rPr lang="en-US" dirty="0"/>
              <a:t>Let us use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to format the page further.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, dotted border, 3px thick, around just the last quote (the one below the line that says </a:t>
            </a:r>
            <a:r>
              <a:rPr lang="en-US" dirty="0" smtClean="0"/>
              <a:t>"this </a:t>
            </a:r>
            <a:r>
              <a:rPr lang="en-US" dirty="0"/>
              <a:t>paragraph will have a </a:t>
            </a:r>
            <a:r>
              <a:rPr lang="en-US" dirty="0" smtClean="0"/>
              <a:t>border") </a:t>
            </a:r>
            <a:r>
              <a:rPr lang="en-US" dirty="0"/>
              <a:t>– leave the quote’s heading out.</a:t>
            </a:r>
          </a:p>
          <a:p>
            <a:r>
              <a:rPr lang="en-US" dirty="0"/>
              <a:t>Make the color of the heading </a:t>
            </a:r>
            <a:r>
              <a:rPr lang="en-US" dirty="0" smtClean="0"/>
              <a:t>"Quote </a:t>
            </a:r>
            <a:r>
              <a:rPr lang="en-US" dirty="0"/>
              <a:t>3 from Winston </a:t>
            </a:r>
            <a:r>
              <a:rPr lang="en-US" dirty="0" smtClean="0"/>
              <a:t>Churchill" </a:t>
            </a:r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elements must be in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font, </a:t>
            </a:r>
            <a:r>
              <a:rPr lang="en-US" i="1" dirty="0"/>
              <a:t>italicized</a:t>
            </a:r>
            <a:r>
              <a:rPr lang="en-US" dirty="0"/>
              <a:t> and </a:t>
            </a:r>
            <a:r>
              <a:rPr lang="en-US" u="sng" dirty="0"/>
              <a:t>underlined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quote (the entire quote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title of the second quote </a:t>
            </a:r>
            <a:r>
              <a:rPr lang="en-US" dirty="0" smtClean="0"/>
              <a:t>"Quote </a:t>
            </a:r>
            <a:r>
              <a:rPr lang="en-US" dirty="0"/>
              <a:t>Two from </a:t>
            </a:r>
            <a:r>
              <a:rPr lang="en-US" dirty="0" smtClean="0"/>
              <a:t>Winston Churchill",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paragraph about the tiger.</a:t>
            </a:r>
          </a:p>
          <a:p>
            <a:r>
              <a:rPr lang="en-US" dirty="0"/>
              <a:t>Save it </a:t>
            </a:r>
            <a:r>
              <a:rPr lang="en-US" dirty="0" smtClean="0"/>
              <a:t>and </a:t>
            </a:r>
            <a:r>
              <a:rPr lang="en-US" dirty="0"/>
              <a:t>upload to </a:t>
            </a:r>
            <a:r>
              <a:rPr lang="en-US" dirty="0" smtClean="0"/>
              <a:t>server.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define a structure to display your </a:t>
            </a:r>
            <a:r>
              <a:rPr lang="en-US" dirty="0" smtClean="0"/>
              <a:t>content.</a:t>
            </a:r>
            <a:endParaRPr lang="en-US" dirty="0"/>
          </a:p>
          <a:p>
            <a:r>
              <a:rPr lang="en-US" dirty="0"/>
              <a:t>Makes it easy to </a:t>
            </a:r>
            <a:r>
              <a:rPr lang="en-US" dirty="0" smtClean="0"/>
              <a:t>"fit" </a:t>
            </a:r>
            <a:r>
              <a:rPr lang="en-US" dirty="0"/>
              <a:t>content (especially, images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Allows you to display more content in a </a:t>
            </a:r>
            <a:r>
              <a:rPr lang="en-US" dirty="0" smtClean="0"/>
              <a:t>page.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tables</a:t>
            </a:r>
          </a:p>
          <a:p>
            <a:pPr lvl="1"/>
            <a:r>
              <a:rPr lang="en-US" dirty="0"/>
              <a:t>Each row has the same number of cells</a:t>
            </a:r>
          </a:p>
          <a:p>
            <a:pPr lvl="1"/>
            <a:r>
              <a:rPr lang="en-US" dirty="0"/>
              <a:t>Each column has the same number of cells</a:t>
            </a:r>
          </a:p>
          <a:p>
            <a:pPr lvl="1"/>
            <a:r>
              <a:rPr lang="en-US" dirty="0"/>
              <a:t>Standard format – the tabular structure</a:t>
            </a:r>
          </a:p>
          <a:p>
            <a:r>
              <a:rPr lang="en-US" dirty="0"/>
              <a:t>Irregular tables</a:t>
            </a:r>
          </a:p>
          <a:p>
            <a:pPr lvl="1"/>
            <a:r>
              <a:rPr lang="en-US" dirty="0"/>
              <a:t>Each row need not have the same number of cells</a:t>
            </a:r>
          </a:p>
          <a:p>
            <a:pPr lvl="1"/>
            <a:r>
              <a:rPr lang="en-US" dirty="0"/>
              <a:t>Each column need not have the same number of cells</a:t>
            </a:r>
          </a:p>
          <a:p>
            <a:pPr lvl="1"/>
            <a:r>
              <a:rPr lang="en-US" dirty="0"/>
              <a:t>Gives you more freedom to organize the content of a web page</a:t>
            </a:r>
          </a:p>
          <a:p>
            <a:pPr lvl="1"/>
            <a:r>
              <a:rPr lang="en-US" dirty="0"/>
              <a:t>Must </a:t>
            </a:r>
            <a:r>
              <a:rPr lang="en-US" dirty="0" smtClean="0"/>
              <a:t>"span" </a:t>
            </a:r>
            <a:r>
              <a:rPr lang="en-US" dirty="0"/>
              <a:t>rows and/or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Layout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19338"/>
            <a:ext cx="7772400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11459" r="23438" b="9375"/>
          <a:stretch>
            <a:fillRect/>
          </a:stretch>
        </p:blipFill>
        <p:spPr bwMode="auto">
          <a:xfrm>
            <a:off x="2692866" y="1788162"/>
            <a:ext cx="5917734" cy="45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0322" y="3157760"/>
            <a:ext cx="2282888" cy="107721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Irregular tables often blend images and text.  Generally they don’t use borders.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1510018" y="3103418"/>
            <a:ext cx="4177718" cy="3947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64360" y="3666638"/>
            <a:ext cx="2248249" cy="73677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5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42" y="1798675"/>
            <a:ext cx="4519132" cy="474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451777" y="3039611"/>
            <a:ext cx="2895600" cy="15575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There is a table that defines the layout of this page – with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446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Table– Mandatory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&lt;table&gt;…&lt;/table&gt;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object – should be the outermost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row – one set for each row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&lt;td&gt;…&lt;/td&gt;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cell – one set for each cell.</a:t>
            </a:r>
          </a:p>
          <a:p>
            <a:pPr>
              <a:lnSpc>
                <a:spcPct val="90000"/>
              </a:lnSpc>
            </a:pPr>
            <a:r>
              <a:rPr lang="en-US" dirty="0"/>
              <a:t>Remember: </a:t>
            </a:r>
            <a:r>
              <a:rPr lang="en-US" b="1" i="1" dirty="0"/>
              <a:t>Table contains rows, rows contain cells with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HTML, table </a:t>
            </a:r>
            <a:r>
              <a:rPr lang="en-US" i="1" dirty="0"/>
              <a:t>columns</a:t>
            </a:r>
            <a:r>
              <a:rPr lang="en-US" dirty="0"/>
              <a:t> are not explicitly defined. You only define table cells – columns are implicit.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tags placed?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8738" y="2644630"/>
            <a:ext cx="68580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 smtClean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947738" y="2949430"/>
            <a:ext cx="533400" cy="2971800"/>
          </a:xfrm>
          <a:prstGeom prst="leftBrace">
            <a:avLst>
              <a:gd name="adj1" fmla="val 46429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31541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5400000">
            <a:off x="43733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646914" y="2102336"/>
            <a:ext cx="804861" cy="104605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431096" y="2102337"/>
            <a:ext cx="2020678" cy="10460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51777" y="1887076"/>
            <a:ext cx="1111202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 Cell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38777" y="4282930"/>
            <a:ext cx="670376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6338" y="2416029"/>
            <a:ext cx="480361" cy="19378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71538" y="1958830"/>
            <a:ext cx="1165063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Table Row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633538" y="3280149"/>
            <a:ext cx="228600" cy="2088805"/>
          </a:xfrm>
          <a:prstGeom prst="leftBrac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Tables –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580" y="2263180"/>
            <a:ext cx="1142060" cy="84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1580" y="3436845"/>
            <a:ext cx="1371600" cy="11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580" y="4956330"/>
            <a:ext cx="1484040" cy="859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6864173" y="3309206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ID and CLASS for Styles</a:t>
            </a:r>
            <a:br>
              <a:rPr lang="en-US" dirty="0"/>
            </a:br>
            <a:r>
              <a:rPr lang="en-US" dirty="0"/>
              <a:t>Building tables with HTML</a:t>
            </a:r>
            <a:br>
              <a:rPr lang="en-US" dirty="0"/>
            </a:br>
            <a:r>
              <a:rPr lang="en-US" dirty="0"/>
              <a:t>Stylizing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&lt;caption&gt;&lt;/caption&gt; </a:t>
            </a:r>
            <a:r>
              <a:rPr lang="en-US" dirty="0"/>
              <a:t>can be used to title a table</a:t>
            </a:r>
          </a:p>
          <a:p>
            <a:r>
              <a:rPr lang="en-US" dirty="0"/>
              <a:t>Must be first item 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dirty="0"/>
              <a:t>Appears only in first page printed or shown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CEO of a start-up. You want to create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page for </a:t>
            </a:r>
            <a:r>
              <a:rPr lang="en-US" dirty="0" smtClean="0"/>
              <a:t>a catalog of your products.  </a:t>
            </a:r>
            <a:endParaRPr lang="en-US" dirty="0"/>
          </a:p>
          <a:p>
            <a:r>
              <a:rPr lang="en-US" dirty="0"/>
              <a:t>The table should have three columns: </a:t>
            </a:r>
          </a:p>
          <a:p>
            <a:pPr lvl="1"/>
            <a:r>
              <a:rPr lang="en-US" dirty="0"/>
              <a:t>Product Code;  Product Description; and Price.  </a:t>
            </a:r>
          </a:p>
          <a:p>
            <a:pPr lvl="1"/>
            <a:r>
              <a:rPr lang="en-US" dirty="0"/>
              <a:t>The top row of the table should be a heading saying </a:t>
            </a:r>
            <a:r>
              <a:rPr lang="en-US" dirty="0" smtClean="0"/>
              <a:t>"Product Code", "Product Description",  </a:t>
            </a:r>
            <a:r>
              <a:rPr lang="en-US" dirty="0"/>
              <a:t>and </a:t>
            </a:r>
            <a:r>
              <a:rPr lang="en-US" dirty="0" smtClean="0"/>
              <a:t>"Price".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subsequent row should provide the </a:t>
            </a:r>
            <a:r>
              <a:rPr lang="en-US" dirty="0" smtClean="0"/>
              <a:t>value for </a:t>
            </a:r>
            <a:r>
              <a:rPr lang="en-US" dirty="0"/>
              <a:t>one of the catalog items.  </a:t>
            </a:r>
          </a:p>
          <a:p>
            <a:pPr lvl="1"/>
            <a:r>
              <a:rPr lang="en-US" dirty="0"/>
              <a:t>Include four catalog items – data can be made up or use what is on the screen. </a:t>
            </a:r>
            <a:endParaRPr lang="en-US" dirty="0" smtClean="0"/>
          </a:p>
          <a:p>
            <a:r>
              <a:rPr lang="en-US" dirty="0" smtClean="0"/>
              <a:t>Add a caption. </a:t>
            </a:r>
            <a:endParaRPr lang="en-US" dirty="0"/>
          </a:p>
          <a:p>
            <a:r>
              <a:rPr lang="en-US" dirty="0"/>
              <a:t>Name your file </a:t>
            </a:r>
            <a:r>
              <a:rPr lang="en-US" dirty="0" smtClean="0"/>
              <a:t>CS05-InClass-2.htm </a:t>
            </a:r>
            <a:r>
              <a:rPr lang="en-US" dirty="0"/>
              <a:t>. </a:t>
            </a:r>
          </a:p>
          <a:p>
            <a:r>
              <a:rPr lang="en-US" dirty="0"/>
              <a:t>We will stylize it next.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CSS-Styles </a:t>
            </a:r>
            <a:r>
              <a:rPr lang="en-US" dirty="0"/>
              <a:t>for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</a:t>
            </a:r>
            <a:r>
              <a:rPr lang="en-US" dirty="0"/>
              <a:t>tag supports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background,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border,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margin,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padding,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font,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positioning </a:t>
            </a:r>
            <a:r>
              <a:rPr lang="en-US" dirty="0"/>
              <a:t>styles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tag support all of above except margin and positioning.  You may also use the width style.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 seems to support only background, font, and text styles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CSS-Styles for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center a table on a page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Width of the table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{width:600px;}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{width:70%;}</a:t>
            </a:r>
          </a:p>
          <a:p>
            <a:r>
              <a:rPr lang="en-US" dirty="0"/>
              <a:t>Width of individual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to set width of individual columns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Tables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/*defines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the outside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border*/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Arial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navy;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width:50%;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sets the width of table to 50% of width of web-page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centers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table on 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(music.gif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 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defines the border for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</a:p>
          <a:p>
            <a:pPr marL="274320" lvl="1" indent="0">
              <a:buNone/>
            </a:pP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vertical-align:top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defines the vertical alignment of text in 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tr#top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font-weight:bold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styles to the catalog table.</a:t>
            </a:r>
          </a:p>
          <a:p>
            <a:r>
              <a:rPr lang="en-US" dirty="0" smtClean="0"/>
              <a:t>Save it and upload it to FTP.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Irregular tables have cells that cross over one or more rows or columns</a:t>
            </a:r>
          </a:p>
          <a:p>
            <a:r>
              <a:rPr lang="en-US" dirty="0"/>
              <a:t>For a cell that covers two or more columns,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columns spanned</a:t>
            </a:r>
          </a:p>
          <a:p>
            <a:r>
              <a:rPr lang="en-US" dirty="0"/>
              <a:t>For a cell that covers two or more rows,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rows spanned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colspan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310" y="2004269"/>
            <a:ext cx="708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515" y="4546832"/>
            <a:ext cx="9636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rowspan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9426" y="1972340"/>
            <a:ext cx="93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426" y="4212491"/>
            <a:ext cx="1203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 example with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3&lt;/td&gt;&lt;td&gt;4&lt;/td&gt;&lt;td&gt;5&lt;/td&gt;&lt;/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&gt;&lt;td&gt;6&lt;/td&gt;&lt;td&gt;7&lt;/td&gt;&lt;/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558" y="3787629"/>
            <a:ext cx="134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ID and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/>
          <a:lstStyle/>
          <a:p>
            <a:r>
              <a:rPr lang="en-US" dirty="0"/>
              <a:t>Using CSS with a generic tag (like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) causes all h1-elements or p-elements to be stylized the same way.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red;} </a:t>
            </a:r>
            <a:r>
              <a:rPr lang="en-US" altLang="zh-CN" dirty="0" smtClean="0"/>
              <a:t>/*</a:t>
            </a:r>
            <a:r>
              <a:rPr lang="en-US" dirty="0" smtClean="0"/>
              <a:t>all </a:t>
            </a:r>
            <a:r>
              <a:rPr lang="en-US" dirty="0"/>
              <a:t>paragraphs on the page will have a red font</a:t>
            </a:r>
            <a:r>
              <a:rPr lang="en-US" dirty="0" smtClean="0"/>
              <a:t>.*/</a:t>
            </a:r>
            <a:endParaRPr lang="en-US" dirty="0"/>
          </a:p>
          <a:p>
            <a:r>
              <a:rPr lang="en-US" dirty="0"/>
              <a:t>What if you want a specific occurrence of a tag to be stylized differently than other occurrences of the same tag?</a:t>
            </a:r>
          </a:p>
          <a:p>
            <a:r>
              <a:rPr lang="en-US" dirty="0"/>
              <a:t>What if you want specific occurrences of different tags to be stylized the same way and different from other occurrences of the same tags?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</a:t>
            </a:r>
            <a:r>
              <a:rPr lang="en-US" dirty="0" smtClean="0"/>
              <a:t>(&lt;</a:t>
            </a:r>
            <a:r>
              <a:rPr lang="en-US" cap="none" dirty="0" smtClean="0"/>
              <a:t>td</a:t>
            </a:r>
            <a:r>
              <a:rPr lang="en-US" dirty="0" smtClean="0"/>
              <a:t>&gt;) </a:t>
            </a:r>
            <a:r>
              <a:rPr lang="en-US" dirty="0"/>
              <a:t>Alignment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 </a:t>
            </a:r>
            <a:r>
              <a:rPr lang="en-US" dirty="0"/>
              <a:t>(Vertical Alignment)</a:t>
            </a:r>
          </a:p>
          <a:p>
            <a:pPr lvl="1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top, center, bottom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Outer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 rows, 1 column</a:t>
            </a:r>
          </a:p>
          <a:p>
            <a:pPr lvl="1"/>
            <a:endParaRPr lang="en-US" dirty="0"/>
          </a:p>
          <a:p>
            <a:r>
              <a:rPr lang="en-US" dirty="0"/>
              <a:t>Inner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rows, 2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6068" y="2193191"/>
            <a:ext cx="3810000" cy="4038600"/>
            <a:chOff x="4800600" y="1752600"/>
            <a:chExt cx="3810000" cy="4038600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1752600"/>
              <a:ext cx="3810000" cy="4038600"/>
              <a:chOff x="4800600" y="1752600"/>
              <a:chExt cx="3810000" cy="403860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4800600" y="1752600"/>
                <a:ext cx="3810000" cy="4038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953000" y="2518243"/>
                <a:ext cx="3505200" cy="320302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953000" y="3980793"/>
                <a:ext cx="3505200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5400000">
              <a:off x="5104086" y="3980793"/>
              <a:ext cx="3203028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243743" y="1750645"/>
            <a:ext cx="5257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 smtClean="0"/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30356" y="4062510"/>
            <a:ext cx="1022787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Outer Table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10343" y="4112845"/>
            <a:ext cx="675185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Inner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472343" y="3858935"/>
            <a:ext cx="381000" cy="1320709"/>
          </a:xfrm>
          <a:prstGeom prst="leftBrace">
            <a:avLst>
              <a:gd name="adj1" fmla="val 28331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405543" y="2512645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8239606" y="656712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6EB341-90E1-4B17-880F-7E88FB47A3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49585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review the different types of Lists (that may have been covered earlier). Come prepared to ask questions.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50781" b="7292"/>
          <a:stretch>
            <a:fillRect/>
          </a:stretch>
        </p:blipFill>
        <p:spPr bwMode="auto">
          <a:xfrm>
            <a:off x="4576068" y="539460"/>
            <a:ext cx="4152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an id as one of its attributes</a:t>
            </a:r>
          </a:p>
          <a:p>
            <a:r>
              <a:rPr lang="en-US" dirty="0"/>
              <a:t>An id should be used only once on a page. </a:t>
            </a:r>
          </a:p>
          <a:p>
            <a:r>
              <a:rPr lang="en-US" dirty="0"/>
              <a:t>Think of the id as identifying the tag uniquely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id="intro"&gt;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an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tag#id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 </a:t>
            </a:r>
            <a:r>
              <a:rPr lang="en-US" dirty="0"/>
              <a:t>will have a blue colored font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h1#intro {font-size:24}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="intro"</a:t>
            </a:r>
            <a:r>
              <a:rPr lang="en-US" dirty="0" smtClean="0"/>
              <a:t> </a:t>
            </a:r>
            <a:r>
              <a:rPr lang="en-US" dirty="0"/>
              <a:t>will have font-size of 24</a:t>
            </a:r>
          </a:p>
          <a:p>
            <a:r>
              <a:rPr lang="en-US" dirty="0"/>
              <a:t>The id style adds to and potentially overrules the tag style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p#border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&lt;/style&gt;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id="border"&gt;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&lt;!--only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this paragraph will have a border--&gt;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 class as one of its attributes</a:t>
            </a:r>
          </a:p>
          <a:p>
            <a:r>
              <a:rPr lang="en-US" dirty="0"/>
              <a:t>A class can be used for one or more tags on a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an id – used only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/>
              <a:t>Think of a class as a group of tags with similar styles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class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4270888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Syntax: </a:t>
            </a:r>
            <a:endParaRPr lang="en-US" sz="2300" dirty="0" smtClean="0"/>
          </a:p>
          <a:p>
            <a:pPr marL="324000" lvl="1" indent="0">
              <a:buNone/>
            </a:pP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tag.class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 </a:t>
            </a:r>
            <a:endParaRPr lang="en-US" sz="21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2100" dirty="0" smtClean="0"/>
              <a:t>or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.class {style}</a:t>
            </a:r>
          </a:p>
          <a:p>
            <a:r>
              <a:rPr lang="en-US" sz="2300" dirty="0"/>
              <a:t>Examples: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/>
              <a:t>Every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600" dirty="0"/>
              <a:t> with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600" dirty="0" smtClean="0"/>
              <a:t> </a:t>
            </a:r>
            <a:r>
              <a:rPr lang="en-US" sz="1600" dirty="0"/>
              <a:t>will have a blue colored font</a:t>
            </a:r>
          </a:p>
          <a:p>
            <a:pPr lvl="1"/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h1.me {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font-size:24}</a:t>
            </a:r>
          </a:p>
          <a:p>
            <a:pPr lvl="2"/>
            <a:r>
              <a:rPr lang="en-US" sz="1800" dirty="0"/>
              <a:t>Every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800" dirty="0" smtClean="0"/>
              <a:t> </a:t>
            </a:r>
            <a:r>
              <a:rPr lang="en-US" sz="1800" dirty="0"/>
              <a:t>will have font-size of 24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800" u="sng" dirty="0"/>
              <a:t>Every tag of any type </a:t>
            </a:r>
            <a:r>
              <a:rPr lang="en-US" sz="1800" dirty="0"/>
              <a:t>with </a:t>
            </a:r>
            <a:r>
              <a:rPr lang="en-US" sz="1800" dirty="0" smtClean="0"/>
              <a:t>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lass="me"</a:t>
            </a:r>
            <a:r>
              <a:rPr lang="en-US" sz="1800" dirty="0" smtClean="0"/>
              <a:t> </a:t>
            </a:r>
            <a:r>
              <a:rPr lang="en-US" sz="1800" dirty="0"/>
              <a:t>will have a blue colored font</a:t>
            </a:r>
          </a:p>
          <a:p>
            <a:pPr lvl="2"/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6068" y="2228002"/>
            <a:ext cx="3907662" cy="36330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&lt;style type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&lt;h1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blue 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&lt;h2&gt; I am not 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 Neither am I, too bad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Hey, I am blue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4378" y="3120706"/>
            <a:ext cx="1963024" cy="46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p.border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 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9</a:t>
            </a:fld>
            <a:endParaRPr lang="en-US"/>
          </a:p>
        </p:txBody>
      </p:sp>
      <p:sp>
        <p:nvSpPr>
          <p:cNvPr id="8" name="12-Point Star 7"/>
          <p:cNvSpPr/>
          <p:nvPr/>
        </p:nvSpPr>
        <p:spPr>
          <a:xfrm>
            <a:off x="4419600" y="2514600"/>
            <a:ext cx="3733800" cy="2286000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Paragraphs with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= "border"</a:t>
            </a:r>
            <a:r>
              <a:rPr lang="en-US" sz="1600" dirty="0" smtClean="0"/>
              <a:t> will each have a border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1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4912</TotalTime>
  <Words>2011</Words>
  <Application>Microsoft Office PowerPoint</Application>
  <PresentationFormat>On-screen Show (4:3)</PresentationFormat>
  <Paragraphs>374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Gill Sans MT</vt:lpstr>
      <vt:lpstr>华文中宋</vt:lpstr>
      <vt:lpstr>Wingdings</vt:lpstr>
      <vt:lpstr>Wingdings 2</vt:lpstr>
      <vt:lpstr>Dividend</vt:lpstr>
      <vt:lpstr>MIS3690 Web Technologies</vt:lpstr>
      <vt:lpstr> Using ID and CLASS for Styles Building tables with HTML Stylizing Tables</vt:lpstr>
      <vt:lpstr>Using ID and CLASS</vt:lpstr>
      <vt:lpstr>Tag ID</vt:lpstr>
      <vt:lpstr>Applying a Style to an ID</vt:lpstr>
      <vt:lpstr>ID Example</vt:lpstr>
      <vt:lpstr>Tag Classes</vt:lpstr>
      <vt:lpstr>Applying a Style to a Class</vt:lpstr>
      <vt:lpstr>Class Example</vt:lpstr>
      <vt:lpstr>CS05-InClass-1.htm</vt:lpstr>
      <vt:lpstr>HTML Tables</vt:lpstr>
      <vt:lpstr>Why tables? </vt:lpstr>
      <vt:lpstr>Types of HTML tables</vt:lpstr>
      <vt:lpstr>Regular Layout Example</vt:lpstr>
      <vt:lpstr>Irregular Layout Example</vt:lpstr>
      <vt:lpstr>Irregular Layout Example</vt:lpstr>
      <vt:lpstr>HTML Table– Mandatory tags</vt:lpstr>
      <vt:lpstr>How are these tags placed?</vt:lpstr>
      <vt:lpstr>Regular Tables – more examples</vt:lpstr>
      <vt:lpstr>Caption</vt:lpstr>
      <vt:lpstr>CS05-InClass-2.htm</vt:lpstr>
      <vt:lpstr>CSS-Styles for Tables</vt:lpstr>
      <vt:lpstr>CSS-Styles for Tables</vt:lpstr>
      <vt:lpstr>CSS for Tables - example</vt:lpstr>
      <vt:lpstr>CS05-InClass-2.htm (cont.)</vt:lpstr>
      <vt:lpstr>Irregular Tables</vt:lpstr>
      <vt:lpstr>Irregular Tables Using "colspan"</vt:lpstr>
      <vt:lpstr>Irregular Tables Using "rowspan"</vt:lpstr>
      <vt:lpstr>Irregular Table example with rowspan and colspan</vt:lpstr>
      <vt:lpstr>Cell (&lt;td&gt;) Alignment Attributes</vt:lpstr>
      <vt:lpstr>Nesting Tables</vt:lpstr>
      <vt:lpstr>Nesting Tables</vt:lpstr>
      <vt:lpstr>Next 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230</cp:revision>
  <cp:lastPrinted>2014-09-02T23:37:06Z</cp:lastPrinted>
  <dcterms:created xsi:type="dcterms:W3CDTF">2014-09-02T01:53:30Z</dcterms:created>
  <dcterms:modified xsi:type="dcterms:W3CDTF">2015-09-22T16:56:49Z</dcterms:modified>
</cp:coreProperties>
</file>