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90" r:id="rId4"/>
    <p:sldId id="279" r:id="rId5"/>
    <p:sldId id="287" r:id="rId6"/>
    <p:sldId id="292" r:id="rId7"/>
    <p:sldId id="293" r:id="rId8"/>
    <p:sldId id="297" r:id="rId9"/>
    <p:sldId id="299" r:id="rId10"/>
    <p:sldId id="294" r:id="rId11"/>
    <p:sldId id="305" r:id="rId12"/>
    <p:sldId id="300" r:id="rId13"/>
    <p:sldId id="301" r:id="rId14"/>
    <p:sldId id="302" r:id="rId15"/>
    <p:sldId id="303" r:id="rId16"/>
    <p:sldId id="304" r:id="rId17"/>
    <p:sldId id="259" r:id="rId18"/>
    <p:sldId id="280" r:id="rId19"/>
    <p:sldId id="282" r:id="rId20"/>
    <p:sldId id="283" r:id="rId21"/>
    <p:sldId id="284" r:id="rId22"/>
    <p:sldId id="291" r:id="rId23"/>
    <p:sldId id="306" r:id="rId24"/>
    <p:sldId id="307" r:id="rId25"/>
    <p:sldId id="308" r:id="rId26"/>
    <p:sldId id="309" r:id="rId27"/>
    <p:sldId id="310" r:id="rId28"/>
    <p:sldId id="295" r:id="rId29"/>
    <p:sldId id="296" r:id="rId30"/>
    <p:sldId id="311" r:id="rId31"/>
    <p:sldId id="324" r:id="rId32"/>
    <p:sldId id="312" r:id="rId33"/>
    <p:sldId id="313" r:id="rId34"/>
    <p:sldId id="315" r:id="rId35"/>
    <p:sldId id="288" r:id="rId36"/>
    <p:sldId id="26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8" autoAdjust="0"/>
    <p:restoredTop sz="94660"/>
  </p:normalViewPr>
  <p:slideViewPr>
    <p:cSldViewPr snapToGrid="0" showGuides="1">
      <p:cViewPr>
        <p:scale>
          <a:sx n="101" d="100"/>
          <a:sy n="101" d="100"/>
        </p:scale>
        <p:origin x="1256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895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6869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기업 분석 보고서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35057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686816" y="4208912"/>
            <a:ext cx="7431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오리온</a:t>
            </a:r>
            <a:r>
              <a:rPr lang="en-US" altLang="ko-KR" sz="2000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롯데쇼핑</a:t>
            </a:r>
            <a:r>
              <a:rPr lang="en-US" altLang="ko-KR" sz="2000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에코프로비엠</a:t>
            </a:r>
            <a:r>
              <a:rPr lang="en-US" altLang="ko-KR" sz="2000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노바렉스</a:t>
            </a:r>
            <a:r>
              <a:rPr lang="ko-KR" altLang="en-US" sz="2000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주가에 대한 분석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6661-3032-A530-C15E-C5E620F4FB90}"/>
              </a:ext>
            </a:extLst>
          </p:cNvPr>
          <p:cNvSpPr txBox="1"/>
          <p:nvPr/>
        </p:nvSpPr>
        <p:spPr>
          <a:xfrm>
            <a:off x="9024914" y="5342229"/>
            <a:ext cx="3167086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20180492</a:t>
            </a:r>
            <a:r>
              <a:rPr lang="ko-KR" altLang="en-US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김범준</a:t>
            </a:r>
            <a:endParaRPr lang="en-US" altLang="ko-KR" dirty="0">
              <a:solidFill>
                <a:schemeClr val="bg1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20180555</a:t>
            </a:r>
            <a:r>
              <a:rPr lang="ko-KR" altLang="en-US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손재범</a:t>
            </a:r>
            <a:endParaRPr lang="en-US" altLang="ko-KR" dirty="0">
              <a:solidFill>
                <a:schemeClr val="bg1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20180561</a:t>
            </a:r>
            <a:r>
              <a:rPr lang="ko-KR" altLang="en-US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신효주</a:t>
            </a:r>
            <a:endParaRPr lang="ko-KR" altLang="en-US" dirty="0">
              <a:solidFill>
                <a:schemeClr val="bg1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BD62D2-3AC8-F78D-668C-8E86A065B6D2}"/>
              </a:ext>
            </a:extLst>
          </p:cNvPr>
          <p:cNvSpPr/>
          <p:nvPr/>
        </p:nvSpPr>
        <p:spPr>
          <a:xfrm>
            <a:off x="3096826" y="5166638"/>
            <a:ext cx="6697414" cy="3230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7" y="335362"/>
            <a:ext cx="49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시계열 분석을 통한 주가 예측이 가능할까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?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BB026-A912-44B5-0317-3E9AC0DE49E7}"/>
              </a:ext>
            </a:extLst>
          </p:cNvPr>
          <p:cNvSpPr txBox="1"/>
          <p:nvPr/>
        </p:nvSpPr>
        <p:spPr>
          <a:xfrm>
            <a:off x="2354170" y="2525034"/>
            <a:ext cx="7483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Random Walk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이거나 비슷한 움직임을 가져가므로</a:t>
            </a:r>
            <a:endParaRPr kumimoji="1" lang="en-US" altLang="ko-KR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1-step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forecast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의 값이 거의 그대로 지속됨</a:t>
            </a:r>
            <a:endParaRPr kumimoji="1" lang="en-US" altLang="ko-KR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C16982C-D950-D095-0E16-2F377F2CEF16}"/>
              </a:ext>
            </a:extLst>
          </p:cNvPr>
          <p:cNvSpPr/>
          <p:nvPr/>
        </p:nvSpPr>
        <p:spPr>
          <a:xfrm>
            <a:off x="1061417" y="5047129"/>
            <a:ext cx="1664332" cy="4616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64F78-EA9B-4A94-33EE-D5F183E98DCB}"/>
              </a:ext>
            </a:extLst>
          </p:cNvPr>
          <p:cNvSpPr txBox="1"/>
          <p:nvPr/>
        </p:nvSpPr>
        <p:spPr>
          <a:xfrm>
            <a:off x="2999093" y="5012650"/>
            <a:ext cx="6821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실제 데이터를 예측 데이터에 업데이트하는 방법</a:t>
            </a:r>
            <a:endParaRPr kumimoji="1" lang="en-US" altLang="ko-KR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(20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 단위로 데이터 업데이트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endParaRPr kumimoji="1" lang="ko-Kore-KR" altLang="en-US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B62A4-B189-2005-5A04-4E0CF8CAC01D}"/>
              </a:ext>
            </a:extLst>
          </p:cNvPr>
          <p:cNvSpPr txBox="1"/>
          <p:nvPr/>
        </p:nvSpPr>
        <p:spPr>
          <a:xfrm>
            <a:off x="3340270" y="3944280"/>
            <a:ext cx="551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앞선 방법으로는 전혀 예측이 불가능함</a:t>
            </a:r>
            <a:endParaRPr kumimoji="1" lang="ko-Kore-KR" altLang="en-US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3B8A94-6D9A-C4C6-0DCB-9FA9EAA22940}"/>
                  </a:ext>
                </a:extLst>
              </p:cNvPr>
              <p:cNvSpPr txBox="1"/>
              <p:nvPr/>
            </p:nvSpPr>
            <p:spPr>
              <a:xfrm>
                <a:off x="5253934" y="1142121"/>
                <a:ext cx="16841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ko-Kore-KR" sz="20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3B8A94-6D9A-C4C6-0DCB-9FA9EAA22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934" y="1142121"/>
                <a:ext cx="1684115" cy="307777"/>
              </a:xfrm>
              <a:prstGeom prst="rect">
                <a:avLst/>
              </a:prstGeom>
              <a:blipFill>
                <a:blip r:embed="rId2"/>
                <a:stretch>
                  <a:fillRect l="-2985" t="-3846" b="-346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37D96E-47BD-1CF3-8791-54B7227D5F75}"/>
                  </a:ext>
                </a:extLst>
              </p:cNvPr>
              <p:cNvSpPr txBox="1"/>
              <p:nvPr/>
            </p:nvSpPr>
            <p:spPr>
              <a:xfrm>
                <a:off x="4427388" y="1616047"/>
                <a:ext cx="34443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ore-KR" sz="20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37D96E-47BD-1CF3-8791-54B7227D5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388" y="1616047"/>
                <a:ext cx="3444341" cy="307777"/>
              </a:xfrm>
              <a:prstGeom prst="rect">
                <a:avLst/>
              </a:prstGeom>
              <a:blipFill>
                <a:blip r:embed="rId3"/>
                <a:stretch>
                  <a:fillRect l="-1103" t="-8000" r="-2206" b="-36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11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7" y="335362"/>
            <a:ext cx="49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시계열 분석을 통한 주가 예측이 가능할까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?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AF6F6C2-D4F5-6BA8-3A54-37C2D0C04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13" y="1414054"/>
            <a:ext cx="6891174" cy="454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2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7" y="335362"/>
            <a:ext cx="49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시계열 분석을 통한 주가 예측이 가능할까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?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C6A633-E01D-31F6-6B7B-D34EB77F0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345"/>
            <a:ext cx="12192000" cy="4059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D580A-70F8-6204-C4F3-123CF9262068}"/>
              </a:ext>
            </a:extLst>
          </p:cNvPr>
          <p:cNvSpPr txBox="1"/>
          <p:nvPr/>
        </p:nvSpPr>
        <p:spPr>
          <a:xfrm>
            <a:off x="5663915" y="5768558"/>
            <a:ext cx="9000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롯데쇼핑</a:t>
            </a:r>
            <a:endParaRPr kumimoji="1" lang="ko-Kore-KR" altLang="en-US" sz="15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38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7" y="335362"/>
            <a:ext cx="49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시계열 분석을 통한 주가 예측이 가능할까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?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E4C9BD-2895-790D-25E8-96B1E78FA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380"/>
            <a:ext cx="12192000" cy="4045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37EADB-378A-4A5D-F706-0B344481B39B}"/>
              </a:ext>
            </a:extLst>
          </p:cNvPr>
          <p:cNvSpPr txBox="1"/>
          <p:nvPr/>
        </p:nvSpPr>
        <p:spPr>
          <a:xfrm>
            <a:off x="5484620" y="5784947"/>
            <a:ext cx="12120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에코프로비엠</a:t>
            </a:r>
            <a:endParaRPr kumimoji="1" lang="ko-Kore-KR" altLang="en-US" sz="15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23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7" y="335362"/>
            <a:ext cx="49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시계열 분석을 통한 주가 예측이 가능할까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?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B9EA1B-4303-C3B4-BDF7-3E2AE7BEE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11" y="1540760"/>
            <a:ext cx="7223087" cy="3776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3C8085-52A3-6909-24D2-D3F490F19637}"/>
              </a:ext>
            </a:extLst>
          </p:cNvPr>
          <p:cNvSpPr txBox="1"/>
          <p:nvPr/>
        </p:nvSpPr>
        <p:spPr>
          <a:xfrm>
            <a:off x="5745486" y="5719970"/>
            <a:ext cx="7010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오리온</a:t>
            </a:r>
            <a:endParaRPr kumimoji="1" lang="ko-Kore-KR" altLang="en-US" sz="15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03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7" y="335362"/>
            <a:ext cx="49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시계열 분석을 통한 주가 예측이 가능할까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?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21A3B3-4BC0-ABA3-6588-147ED4CEA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36" y="1540760"/>
            <a:ext cx="6983328" cy="3776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746264-EEE0-7F8F-B353-33CC0E076A55}"/>
              </a:ext>
            </a:extLst>
          </p:cNvPr>
          <p:cNvSpPr txBox="1"/>
          <p:nvPr/>
        </p:nvSpPr>
        <p:spPr>
          <a:xfrm>
            <a:off x="5669286" y="5788461"/>
            <a:ext cx="8534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노바렉스</a:t>
            </a:r>
            <a:endParaRPr kumimoji="1" lang="ko-Kore-KR" altLang="en-US" sz="15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59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557D62C-6322-E487-85C3-981AD681F3F3}"/>
              </a:ext>
            </a:extLst>
          </p:cNvPr>
          <p:cNvSpPr/>
          <p:nvPr/>
        </p:nvSpPr>
        <p:spPr>
          <a:xfrm>
            <a:off x="3407779" y="5245022"/>
            <a:ext cx="5376439" cy="3320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7" y="335362"/>
            <a:ext cx="49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시계열 분석을 통한 주가 예측이 가능할까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?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EE77D-42D7-6DDF-8896-84805A2EE54A}"/>
              </a:ext>
            </a:extLst>
          </p:cNvPr>
          <p:cNvSpPr txBox="1"/>
          <p:nvPr/>
        </p:nvSpPr>
        <p:spPr>
          <a:xfrm>
            <a:off x="2440993" y="1621596"/>
            <a:ext cx="7310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언뜻 보면 트렌드 정도는 예측하고 있는 것으로 보임</a:t>
            </a:r>
            <a:endParaRPr kumimoji="1" lang="ko-Kore-KR" altLang="en-US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7A8D1-CDAD-B649-1B2B-BDF9E0895B82}"/>
              </a:ext>
            </a:extLst>
          </p:cNvPr>
          <p:cNvSpPr txBox="1"/>
          <p:nvPr/>
        </p:nvSpPr>
        <p:spPr>
          <a:xfrm>
            <a:off x="2160531" y="3122276"/>
            <a:ext cx="78709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But, 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자세히 보면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20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한 달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주기로</a:t>
            </a:r>
            <a:endParaRPr kumimoji="1" lang="en-US" altLang="ko-KR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Mean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 일정하고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Variance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으로 가까워지는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형태 </a:t>
            </a:r>
            <a:endParaRPr kumimoji="1" lang="ko-Kore-KR" altLang="en-US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27B9C-0471-4ECB-1FFB-F8684C36D749}"/>
              </a:ext>
            </a:extLst>
          </p:cNvPr>
          <p:cNvSpPr txBox="1"/>
          <p:nvPr/>
        </p:nvSpPr>
        <p:spPr>
          <a:xfrm>
            <a:off x="3353902" y="5053844"/>
            <a:ext cx="548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결론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 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주가의 예측은 </a:t>
            </a:r>
            <a:r>
              <a:rPr kumimoji="1" lang="ko-KR" altLang="en-US" sz="28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불가능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 가깝다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!</a:t>
            </a:r>
            <a:endParaRPr kumimoji="1" lang="ko-Kore-KR" altLang="en-US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70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A698D1-AC2B-CEAB-F54A-380C941B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77B08C-719C-E261-6030-1403A831A13C}"/>
              </a:ext>
            </a:extLst>
          </p:cNvPr>
          <p:cNvSpPr/>
          <p:nvPr/>
        </p:nvSpPr>
        <p:spPr>
          <a:xfrm>
            <a:off x="-1212" y="3617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1B98E-E542-236B-E31A-60FC80800223}"/>
              </a:ext>
            </a:extLst>
          </p:cNvPr>
          <p:cNvSpPr txBox="1"/>
          <p:nvPr/>
        </p:nvSpPr>
        <p:spPr>
          <a:xfrm>
            <a:off x="799169" y="3044279"/>
            <a:ext cx="6826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2:</a:t>
            </a:r>
            <a:r>
              <a:rPr lang="ko-KR" altLang="en-US" sz="4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주식 가치투자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570F09-8A60-D17E-755F-6409B30A100C}"/>
              </a:ext>
            </a:extLst>
          </p:cNvPr>
          <p:cNvSpPr txBox="1"/>
          <p:nvPr/>
        </p:nvSpPr>
        <p:spPr>
          <a:xfrm>
            <a:off x="799169" y="3759931"/>
            <a:ext cx="682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출처</a:t>
            </a:r>
            <a:r>
              <a:rPr lang="en-US" altLang="ko-KR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DART, </a:t>
            </a:r>
            <a:r>
              <a:rPr lang="ko-KR" altLang="en-US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네이버 증권</a:t>
            </a:r>
            <a:r>
              <a:rPr lang="en-US" altLang="ko-KR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한경 코리아 마켓 컨센서스</a:t>
            </a:r>
          </a:p>
        </p:txBody>
      </p:sp>
    </p:spTree>
    <p:extLst>
      <p:ext uri="{BB962C8B-B14F-4D97-AF65-F5344CB8AC3E}">
        <p14:creationId xmlns:p14="http://schemas.microsoft.com/office/powerpoint/2010/main" val="1846724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37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오리온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Valuation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2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7AB2107-5F9D-E14C-51F4-FF48FAB8F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46083"/>
              </p:ext>
            </p:extLst>
          </p:nvPr>
        </p:nvGraphicFramePr>
        <p:xfrm>
          <a:off x="653843" y="1518249"/>
          <a:ext cx="5815968" cy="4280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2891">
                  <a:extLst>
                    <a:ext uri="{9D8B030D-6E8A-4147-A177-3AD203B41FA5}">
                      <a16:colId xmlns:a16="http://schemas.microsoft.com/office/drawing/2014/main" val="4115613963"/>
                    </a:ext>
                  </a:extLst>
                </a:gridCol>
                <a:gridCol w="1392406">
                  <a:extLst>
                    <a:ext uri="{9D8B030D-6E8A-4147-A177-3AD203B41FA5}">
                      <a16:colId xmlns:a16="http://schemas.microsoft.com/office/drawing/2014/main" val="2040043518"/>
                    </a:ext>
                  </a:extLst>
                </a:gridCol>
                <a:gridCol w="2570671">
                  <a:extLst>
                    <a:ext uri="{9D8B030D-6E8A-4147-A177-3AD203B41FA5}">
                      <a16:colId xmlns:a16="http://schemas.microsoft.com/office/drawing/2014/main" val="2473045070"/>
                    </a:ext>
                  </a:extLst>
                </a:gridCol>
              </a:tblGrid>
              <a:tr h="305776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단위</a:t>
                      </a:r>
                      <a:r>
                        <a:rPr lang="en-US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: </a:t>
                      </a:r>
                      <a:r>
                        <a:rPr lang="ko-KR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백만 원</a:t>
                      </a:r>
                      <a:endParaRPr lang="ko-Kore-KR" sz="14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2023E</a:t>
                      </a:r>
                      <a:endParaRPr lang="ko-Kore-KR" sz="14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비고</a:t>
                      </a:r>
                      <a:endParaRPr lang="ko-Kore-KR" sz="14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55542"/>
                  </a:ext>
                </a:extLst>
              </a:tr>
              <a:tr h="305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매출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2,852,826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4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459107"/>
                  </a:ext>
                </a:extLst>
              </a:tr>
              <a:tr h="305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매출원가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1,690,931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4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48198"/>
                  </a:ext>
                </a:extLst>
              </a:tr>
              <a:tr h="305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매출총이익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1,161,895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620500"/>
                  </a:ext>
                </a:extLst>
              </a:tr>
              <a:tr h="305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판관비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602,153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572379"/>
                  </a:ext>
                </a:extLst>
              </a:tr>
              <a:tr h="305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영업이익</a:t>
                      </a:r>
                      <a:endParaRPr lang="ko-Kore-KR" sz="14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559,742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4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850404"/>
                  </a:ext>
                </a:extLst>
              </a:tr>
              <a:tr h="305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당기순이익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(A)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389,479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25061"/>
                  </a:ext>
                </a:extLst>
              </a:tr>
              <a:tr h="305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발행 주식수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(B)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39,528,789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503817"/>
                  </a:ext>
                </a:extLst>
              </a:tr>
              <a:tr h="305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EPS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9,853.04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A/B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919082"/>
                  </a:ext>
                </a:extLst>
              </a:tr>
              <a:tr h="305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Peer P/E(C)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12.82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국내 식품 기업 </a:t>
                      </a:r>
                      <a:r>
                        <a:rPr lang="ko-KR" alt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평균 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Peer P/E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349518"/>
                  </a:ext>
                </a:extLst>
              </a:tr>
              <a:tr h="305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적정주가</a:t>
                      </a:r>
                      <a:r>
                        <a:rPr lang="en-US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</a:t>
                      </a:r>
                      <a:r>
                        <a:rPr lang="ko-KR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원</a:t>
                      </a:r>
                      <a:r>
                        <a:rPr lang="en-US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endParaRPr lang="ko-Kore-KR" sz="14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126,316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(A/B)*C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141640"/>
                  </a:ext>
                </a:extLst>
              </a:tr>
              <a:tr h="305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목표주가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</a:t>
                      </a: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원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126,300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60086"/>
                  </a:ext>
                </a:extLst>
              </a:tr>
              <a:tr h="305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현재주가</a:t>
                      </a:r>
                      <a:r>
                        <a:rPr lang="en-US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</a:t>
                      </a:r>
                      <a:r>
                        <a:rPr lang="ko-KR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원</a:t>
                      </a:r>
                      <a:r>
                        <a:rPr lang="en-US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endParaRPr lang="ko-Kore-KR" sz="14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118,000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2022.12.11 </a:t>
                      </a: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기준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44203"/>
                  </a:ext>
                </a:extLst>
              </a:tr>
              <a:tr h="305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Upside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rgbClr val="FF0000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7.03%</a:t>
                      </a:r>
                      <a:endParaRPr lang="ko-Kore-KR" sz="1400" b="0" i="0" kern="100" dirty="0">
                        <a:solidFill>
                          <a:srgbClr val="FF0000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rgbClr val="FF0000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-&gt; BUY</a:t>
                      </a:r>
                      <a:endParaRPr lang="ko-Kore-KR" sz="1400" b="0" i="0" kern="100" dirty="0">
                        <a:solidFill>
                          <a:srgbClr val="FF0000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641479"/>
                  </a:ext>
                </a:extLst>
              </a:tr>
            </a:tbl>
          </a:graphicData>
        </a:graphic>
      </p:graphicFrame>
      <p:sp>
        <p:nvSpPr>
          <p:cNvPr id="9" name="사각형: 둥근 모서리 2">
            <a:extLst>
              <a:ext uri="{FF2B5EF4-FFF2-40B4-BE49-F238E27FC236}">
                <a16:creationId xmlns:a16="http://schemas.microsoft.com/office/drawing/2014/main" id="{9A639F4E-89DB-5D5E-4A97-10F9A08C172C}"/>
              </a:ext>
            </a:extLst>
          </p:cNvPr>
          <p:cNvSpPr/>
          <p:nvPr/>
        </p:nvSpPr>
        <p:spPr>
          <a:xfrm>
            <a:off x="6962036" y="1149531"/>
            <a:ext cx="4576121" cy="4990012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A8577-774E-40DC-3B1F-CC90A2610253}"/>
              </a:ext>
            </a:extLst>
          </p:cNvPr>
          <p:cNvSpPr txBox="1"/>
          <p:nvPr/>
        </p:nvSpPr>
        <p:spPr>
          <a:xfrm>
            <a:off x="7257394" y="1458078"/>
            <a:ext cx="39854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Peer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P/E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Valuation</a:t>
            </a:r>
          </a:p>
          <a:p>
            <a:endParaRPr kumimoji="1" lang="en-US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국내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해외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중국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베트남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러시아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중국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매출을 각각 추정함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2022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년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10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월부터 모든 지역의 매출이 흑자로 전환함을 반영하여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2023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년의 매출을 추정함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원재료 부담의 경우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2023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년에는 부담 완화 효과를 반영하여 계산함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en-US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Target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P/E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의 경우 국내 식품기업 평균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P/E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사용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endParaRPr kumimoji="1" lang="ko-Kore-KR" alt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3F44BB-8AFA-8993-6C0D-6577B2C20D27}"/>
              </a:ext>
            </a:extLst>
          </p:cNvPr>
          <p:cNvSpPr/>
          <p:nvPr/>
        </p:nvSpPr>
        <p:spPr>
          <a:xfrm>
            <a:off x="3095897" y="5486400"/>
            <a:ext cx="1750423" cy="346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7048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37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롯데쇼핑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Valuation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2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37B42C1-3D76-1ABE-4723-1570D75BB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747891"/>
              </p:ext>
            </p:extLst>
          </p:nvPr>
        </p:nvGraphicFramePr>
        <p:xfrm>
          <a:off x="385346" y="912926"/>
          <a:ext cx="6462929" cy="55868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122">
                  <a:extLst>
                    <a:ext uri="{9D8B030D-6E8A-4147-A177-3AD203B41FA5}">
                      <a16:colId xmlns:a16="http://schemas.microsoft.com/office/drawing/2014/main" val="3588567076"/>
                    </a:ext>
                  </a:extLst>
                </a:gridCol>
                <a:gridCol w="1071456">
                  <a:extLst>
                    <a:ext uri="{9D8B030D-6E8A-4147-A177-3AD203B41FA5}">
                      <a16:colId xmlns:a16="http://schemas.microsoft.com/office/drawing/2014/main" val="1903514421"/>
                    </a:ext>
                  </a:extLst>
                </a:gridCol>
                <a:gridCol w="847049">
                  <a:extLst>
                    <a:ext uri="{9D8B030D-6E8A-4147-A177-3AD203B41FA5}">
                      <a16:colId xmlns:a16="http://schemas.microsoft.com/office/drawing/2014/main" val="3934082288"/>
                    </a:ext>
                  </a:extLst>
                </a:gridCol>
                <a:gridCol w="3130302">
                  <a:extLst>
                    <a:ext uri="{9D8B030D-6E8A-4147-A177-3AD203B41FA5}">
                      <a16:colId xmlns:a16="http://schemas.microsoft.com/office/drawing/2014/main" val="2395315586"/>
                    </a:ext>
                  </a:extLst>
                </a:gridCol>
              </a:tblGrid>
              <a:tr h="2539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단위</a:t>
                      </a: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: 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십 억원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2023E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비고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583257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1. </a:t>
                      </a:r>
                      <a:r>
                        <a:rPr lang="ko-KR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영업가치</a:t>
                      </a: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(A)</a:t>
                      </a:r>
                      <a:endParaRPr lang="ko-Kore-KR" sz="10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4,850.56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93876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  </a:t>
                      </a:r>
                      <a:r>
                        <a:rPr lang="ko-KR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백화점</a:t>
                      </a:r>
                      <a:endParaRPr lang="ko-Kore-KR" sz="10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2,387.21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898598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별도 </a:t>
                      </a: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NOPLAT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342.40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21E OP * 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법인세율</a:t>
                      </a: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20%</a:t>
                      </a:r>
                      <a:r>
                        <a:rPr lang="en-US" alt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,</a:t>
                      </a:r>
                      <a:r>
                        <a:rPr lang="ko-KR" alt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r>
                        <a:rPr lang="ko-KR" altLang="en-US" sz="1000" b="0" i="0" kern="100" dirty="0" err="1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순현금</a:t>
                      </a:r>
                      <a:r>
                        <a:rPr lang="ko-KR" alt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반영 지표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44567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Target P/E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8.72</a:t>
                      </a:r>
                      <a:endParaRPr lang="ko-Kore-KR" sz="10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국내 백화점 </a:t>
                      </a:r>
                      <a:r>
                        <a:rPr lang="ko-KR" alt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기업 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평균 </a:t>
                      </a: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Peer P/E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570654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  </a:t>
                      </a:r>
                      <a:r>
                        <a:rPr lang="ko-KR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할인점 </a:t>
                      </a: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+ </a:t>
                      </a:r>
                      <a:r>
                        <a:rPr lang="ko-KR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슈퍼</a:t>
                      </a:r>
                      <a:endParaRPr lang="ko-Kore-KR" sz="10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2,241.49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79447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2023E </a:t>
                      </a:r>
                      <a:r>
                        <a:rPr lang="ko-KR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매출</a:t>
                      </a:r>
                      <a:endParaRPr lang="ko-Kore-KR" sz="10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8,005.33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536136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Target P/S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0.28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이마트 </a:t>
                      </a: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P/S (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별도 기준</a:t>
                      </a: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477161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  </a:t>
                      </a:r>
                      <a:r>
                        <a:rPr lang="ko-KR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하이마트</a:t>
                      </a:r>
                      <a:endParaRPr lang="ko-Kore-KR" sz="10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시장가치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221.85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시장가치 </a:t>
                      </a: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* 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지분율 </a:t>
                      </a: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65.25%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356537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2. </a:t>
                      </a:r>
                      <a:r>
                        <a:rPr lang="ko-KR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자산가치</a:t>
                      </a: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(B)</a:t>
                      </a:r>
                      <a:endParaRPr lang="ko-Kore-KR" sz="10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874.58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84666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  </a:t>
                      </a:r>
                      <a:r>
                        <a:rPr lang="ko-KR" sz="10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롯데리츠</a:t>
                      </a:r>
                      <a:endParaRPr lang="ko-Kore-KR" sz="10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322.35</a:t>
                      </a:r>
                      <a:endParaRPr lang="ko-Kore-KR" sz="10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시장가치 </a:t>
                      </a: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* 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지분율 </a:t>
                      </a: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50.00% * 30%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할인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831684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  </a:t>
                      </a:r>
                      <a:r>
                        <a:rPr lang="ko-KR" sz="1000" b="0" i="0" kern="100" dirty="0" err="1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우리홈쇼핑</a:t>
                      </a:r>
                      <a:endParaRPr lang="ko-Kore-KR" sz="10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152.40</a:t>
                      </a:r>
                      <a:endParaRPr lang="ko-Kore-KR" sz="10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NI * 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지분율 </a:t>
                      </a: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53.49% * 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평균 </a:t>
                      </a: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Peer P/E (x) * 30%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할인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554511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  </a:t>
                      </a:r>
                      <a:r>
                        <a:rPr lang="ko-KR" sz="10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컬처웍스</a:t>
                      </a:r>
                      <a:endParaRPr lang="ko-Kore-KR" sz="10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170.02</a:t>
                      </a:r>
                      <a:endParaRPr lang="ko-Kore-KR" sz="10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매출 </a:t>
                      </a: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* 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지분율 </a:t>
                      </a: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86.37% * CJ CGV P/S (x) * 30%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할인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757563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  </a:t>
                      </a:r>
                      <a:r>
                        <a:rPr lang="ko-KR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기타</a:t>
                      </a:r>
                      <a:endParaRPr lang="ko-Kore-KR" sz="10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3Q22 </a:t>
                      </a:r>
                      <a:r>
                        <a:rPr lang="ko-KR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장부가치</a:t>
                      </a:r>
                      <a:endParaRPr lang="ko-Kore-KR" sz="10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229.80</a:t>
                      </a:r>
                      <a:endParaRPr lang="ko-Kore-KR" sz="10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장부가치 </a:t>
                      </a: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* 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지분율 </a:t>
                      </a: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* 30%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할인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749477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3. </a:t>
                      </a:r>
                      <a:r>
                        <a:rPr lang="ko-KR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투자부동산</a:t>
                      </a: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(C)</a:t>
                      </a:r>
                      <a:endParaRPr lang="ko-Kore-KR" sz="10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3Q22 </a:t>
                      </a:r>
                      <a:r>
                        <a:rPr lang="ko-KR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장부가치</a:t>
                      </a:r>
                      <a:endParaRPr lang="ko-Kore-KR" sz="10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1,767.36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30%</a:t>
                      </a:r>
                      <a:r>
                        <a:rPr lang="ko-KR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할인</a:t>
                      </a:r>
                      <a:endParaRPr lang="ko-Kore-KR" sz="10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02127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4. </a:t>
                      </a:r>
                      <a:r>
                        <a:rPr lang="ko-KR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순차입금</a:t>
                      </a: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(D)</a:t>
                      </a:r>
                      <a:endParaRPr lang="ko-Kore-KR" sz="10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4,869.00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729144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5. </a:t>
                      </a:r>
                      <a:r>
                        <a:rPr lang="ko-KR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기업가치</a:t>
                      </a: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(A+B+C-D)</a:t>
                      </a:r>
                      <a:endParaRPr lang="ko-Kore-KR" sz="10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2,623.49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284715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000" b="0" i="0" kern="100" dirty="0" err="1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발행주식수</a:t>
                      </a: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</a:t>
                      </a:r>
                      <a:r>
                        <a:rPr lang="ko-KR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천주</a:t>
                      </a: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endParaRPr lang="ko-Kore-KR" sz="10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28,270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699056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적정주가</a:t>
                      </a: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</a:t>
                      </a:r>
                      <a:r>
                        <a:rPr lang="ko-KR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원</a:t>
                      </a: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endParaRPr lang="ko-Kore-KR" sz="10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92,799</a:t>
                      </a:r>
                      <a:endParaRPr lang="ko-Kore-KR" sz="10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296693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목표주가</a:t>
                      </a: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</a:t>
                      </a:r>
                      <a:r>
                        <a:rPr lang="ko-KR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원</a:t>
                      </a: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endParaRPr lang="ko-Kore-KR" sz="10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92,700</a:t>
                      </a:r>
                      <a:endParaRPr lang="ko-Kore-KR" sz="10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536867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현재주가</a:t>
                      </a: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</a:t>
                      </a:r>
                      <a:r>
                        <a:rPr lang="ko-KR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원</a:t>
                      </a: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endParaRPr lang="ko-Kore-KR" sz="10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90,100</a:t>
                      </a:r>
                      <a:endParaRPr lang="ko-Kore-KR" sz="10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2022. 12. 11 </a:t>
                      </a:r>
                      <a:r>
                        <a:rPr lang="ko-KR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기준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365625"/>
                  </a:ext>
                </a:extLst>
              </a:tr>
              <a:tr h="2539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Upside</a:t>
                      </a:r>
                      <a:endParaRPr lang="ko-Kore-KR" sz="10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0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solidFill>
                            <a:srgbClr val="FF0000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2.89%</a:t>
                      </a:r>
                      <a:endParaRPr lang="ko-Kore-KR" sz="1000" b="0" i="0" kern="100" dirty="0">
                        <a:solidFill>
                          <a:srgbClr val="FF0000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000" b="0" i="0" kern="100" dirty="0">
                          <a:solidFill>
                            <a:srgbClr val="FF0000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-&gt; HOLD</a:t>
                      </a:r>
                      <a:endParaRPr lang="ko-Kore-KR" sz="1000" b="0" i="0" kern="100" dirty="0">
                        <a:solidFill>
                          <a:srgbClr val="FF0000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9494" marR="5949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685215"/>
                  </a:ext>
                </a:extLst>
              </a:tr>
            </a:tbl>
          </a:graphicData>
        </a:graphic>
      </p:graphicFrame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97E13C92-530E-2CAD-59B9-8740ED61B904}"/>
              </a:ext>
            </a:extLst>
          </p:cNvPr>
          <p:cNvSpPr/>
          <p:nvPr/>
        </p:nvSpPr>
        <p:spPr>
          <a:xfrm>
            <a:off x="7230533" y="912926"/>
            <a:ext cx="4576121" cy="5586878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8258F-88C7-3158-53B4-6557E6E8842D}"/>
              </a:ext>
            </a:extLst>
          </p:cNvPr>
          <p:cNvSpPr txBox="1"/>
          <p:nvPr/>
        </p:nvSpPr>
        <p:spPr>
          <a:xfrm>
            <a:off x="7525891" y="1380868"/>
            <a:ext cx="39854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자회사 및 사업부가 많아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SOTP Valuation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사용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</a:p>
          <a:p>
            <a:endParaRPr kumimoji="1" lang="en-US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백화점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할인점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0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컬처웍스의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매출 신장을 반영하여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2023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년도 매출을 추정함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다만 </a:t>
            </a:r>
            <a:r>
              <a:rPr kumimoji="1" lang="ko-KR" altLang="en-US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컬처웍스의</a:t>
            </a:r>
            <a:r>
              <a:rPr kumimoji="1" lang="ko-KR" alt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경우 영업이익 손실이 났던 회사이므로 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P/S Valuation)</a:t>
            </a:r>
          </a:p>
          <a:p>
            <a:pPr marL="285750" indent="-285750">
              <a:buFontTx/>
              <a:buChar char="-"/>
            </a:pPr>
            <a:endParaRPr kumimoji="1" lang="en-US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동사는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2030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년 까지의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6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개의 자동화 물류센터 설립을 통해 식품 부문에서의 성장을 바라보고 있음을 반영함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Target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P/E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의 경우 가장 최근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P/E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값들을 사용함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ko-Kore-KR" alt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BD2A08-00DE-4146-0B77-01C95B1CD937}"/>
              </a:ext>
            </a:extLst>
          </p:cNvPr>
          <p:cNvSpPr/>
          <p:nvPr/>
        </p:nvSpPr>
        <p:spPr>
          <a:xfrm>
            <a:off x="3131916" y="6251109"/>
            <a:ext cx="1296393" cy="271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769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61335" y="-1435245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6565658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952730" y="2226317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</a:t>
            </a:r>
            <a:endParaRPr lang="ko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955936" y="339719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endParaRPr lang="ko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946318" y="4568067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</a:t>
            </a:r>
            <a:endParaRPr lang="ko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a table of contents</a:t>
            </a:r>
            <a:endParaRPr lang="ko-KR" altLang="en-US" sz="1200" dirty="0">
              <a:solidFill>
                <a:schemeClr val="bg1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B2A62-012E-20DB-2394-FD01ECC1F01E}"/>
              </a:ext>
            </a:extLst>
          </p:cNvPr>
          <p:cNvSpPr txBox="1"/>
          <p:nvPr/>
        </p:nvSpPr>
        <p:spPr>
          <a:xfrm>
            <a:off x="1993508" y="2211316"/>
            <a:ext cx="4377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주제 선정 이유</a:t>
            </a:r>
            <a:endParaRPr lang="en-US" altLang="ko-KR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시계열 분석을 통한 주가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0B161-6F89-2DBE-54A6-16BE59464EAA}"/>
              </a:ext>
            </a:extLst>
          </p:cNvPr>
          <p:cNvSpPr txBox="1"/>
          <p:nvPr/>
        </p:nvSpPr>
        <p:spPr>
          <a:xfrm>
            <a:off x="2002049" y="3389284"/>
            <a:ext cx="4377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주가 가치투자 예측</a:t>
            </a:r>
            <a:endParaRPr lang="en-US" altLang="ko-KR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SOTP,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PER,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EV/EBITDA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Valuation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DA344-CEF6-80BB-93DA-914D427E8D50}"/>
              </a:ext>
            </a:extLst>
          </p:cNvPr>
          <p:cNvSpPr txBox="1"/>
          <p:nvPr/>
        </p:nvSpPr>
        <p:spPr>
          <a:xfrm>
            <a:off x="2002049" y="4567252"/>
            <a:ext cx="4377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ARMA Fitting, GARCH</a:t>
            </a:r>
          </a:p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CAPM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분석을 통한 해석 및 결론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9105" y="0"/>
            <a:ext cx="5262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37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err="1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에코프로비엠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Valuation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2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D3840D-EABC-B06A-F691-00AC3FFF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04931"/>
              </p:ext>
            </p:extLst>
          </p:nvPr>
        </p:nvGraphicFramePr>
        <p:xfrm>
          <a:off x="662747" y="1681949"/>
          <a:ext cx="6003929" cy="3821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4800">
                  <a:extLst>
                    <a:ext uri="{9D8B030D-6E8A-4147-A177-3AD203B41FA5}">
                      <a16:colId xmlns:a16="http://schemas.microsoft.com/office/drawing/2014/main" val="2270923047"/>
                    </a:ext>
                  </a:extLst>
                </a:gridCol>
                <a:gridCol w="1041601">
                  <a:extLst>
                    <a:ext uri="{9D8B030D-6E8A-4147-A177-3AD203B41FA5}">
                      <a16:colId xmlns:a16="http://schemas.microsoft.com/office/drawing/2014/main" val="972269365"/>
                    </a:ext>
                  </a:extLst>
                </a:gridCol>
                <a:gridCol w="2797528">
                  <a:extLst>
                    <a:ext uri="{9D8B030D-6E8A-4147-A177-3AD203B41FA5}">
                      <a16:colId xmlns:a16="http://schemas.microsoft.com/office/drawing/2014/main" val="1714322087"/>
                    </a:ext>
                  </a:extLst>
                </a:gridCol>
              </a:tblGrid>
              <a:tr h="318475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단위</a:t>
                      </a:r>
                      <a:r>
                        <a:rPr lang="en-US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: </a:t>
                      </a:r>
                      <a:r>
                        <a:rPr lang="ko-KR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십 억원</a:t>
                      </a:r>
                      <a:endParaRPr lang="ko-Kore-KR" sz="14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2023E</a:t>
                      </a:r>
                      <a:endParaRPr lang="ko-Kore-KR" sz="14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비고</a:t>
                      </a:r>
                      <a:endParaRPr lang="ko-Kore-KR" sz="14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33868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매출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7,815.63</a:t>
                      </a:r>
                      <a:endParaRPr lang="ko-Kore-KR" sz="14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endParaRPr lang="ko-Kore-KR" sz="14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832951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EBITDA(A)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717.88</a:t>
                      </a:r>
                      <a:endParaRPr lang="ko-Kore-KR" sz="14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ko-KR" sz="14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영업이익</a:t>
                      </a:r>
                      <a:r>
                        <a:rPr lang="en-US" sz="14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+</a:t>
                      </a:r>
                      <a:r>
                        <a:rPr lang="ko-KR" sz="14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감가상각비</a:t>
                      </a:r>
                      <a:endParaRPr lang="ko-Kore-KR" sz="14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01518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Target EV/EBITDA(B)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20</a:t>
                      </a:r>
                      <a:endParaRPr lang="ko-Kore-KR" sz="14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국내 </a:t>
                      </a:r>
                      <a:r>
                        <a:rPr lang="ko-KR" sz="1400" b="0" i="0" kern="100" dirty="0" err="1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양극재</a:t>
                      </a:r>
                      <a:r>
                        <a:rPr lang="ko-KR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기업 평균</a:t>
                      </a:r>
                      <a:r>
                        <a:rPr lang="en-US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EV/EBITDA</a:t>
                      </a:r>
                      <a:endParaRPr lang="ko-Kore-KR" sz="14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74503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Total EV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14357.51</a:t>
                      </a:r>
                      <a:endParaRPr lang="ko-Kore-KR" sz="14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A*B</a:t>
                      </a:r>
                      <a:endParaRPr lang="ko-Kore-KR" sz="14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431024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순차입금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(C)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(137)</a:t>
                      </a:r>
                      <a:endParaRPr lang="ko-Kore-KR" sz="14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4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58624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순 기업 가치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14494.51</a:t>
                      </a:r>
                      <a:endParaRPr lang="ko-Kore-KR" sz="14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A*B-C</a:t>
                      </a:r>
                      <a:endParaRPr lang="ko-Kore-KR" sz="14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57471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발행 주식 수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(D)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97,797</a:t>
                      </a:r>
                      <a:endParaRPr lang="ko-Kore-KR" sz="14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ko-KR" sz="14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천 주 단위</a:t>
                      </a:r>
                      <a:endParaRPr lang="ko-Kore-KR" sz="14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597596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적정주가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</a:t>
                      </a: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원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148,209</a:t>
                      </a:r>
                      <a:endParaRPr lang="ko-Kore-KR" sz="14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(A*B-C)/d</a:t>
                      </a:r>
                      <a:endParaRPr lang="ko-Kore-KR" sz="14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040588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목표주가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</a:t>
                      </a: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원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148,200</a:t>
                      </a:r>
                      <a:endParaRPr lang="ko-Kore-KR" sz="14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4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31789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현재주가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</a:t>
                      </a: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원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101,000</a:t>
                      </a:r>
                      <a:endParaRPr lang="ko-Kore-KR" sz="1400" b="0" i="0" kern="10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2022.12.11 </a:t>
                      </a:r>
                      <a:r>
                        <a:rPr lang="ko-KR" sz="1400" b="0" i="0" kern="100" dirty="0"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기준</a:t>
                      </a:r>
                      <a:endParaRPr lang="ko-Kore-KR" sz="1400" b="0" i="0" kern="100" dirty="0"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017233"/>
                  </a:ext>
                </a:extLst>
              </a:tr>
              <a:tr h="3184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Upside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rgbClr val="FF0000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46.73%</a:t>
                      </a:r>
                      <a:endParaRPr lang="ko-Kore-KR" sz="1400" b="0" i="0" kern="100" dirty="0">
                        <a:solidFill>
                          <a:srgbClr val="FF0000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rgbClr val="FF0000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-&gt; BUY</a:t>
                      </a:r>
                      <a:endParaRPr lang="ko-Kore-KR" sz="1400" b="0" i="0" kern="100" dirty="0">
                        <a:solidFill>
                          <a:srgbClr val="FF0000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76491"/>
                  </a:ext>
                </a:extLst>
              </a:tr>
            </a:tbl>
          </a:graphicData>
        </a:graphic>
      </p:graphicFrame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0B02A14B-21C7-49A1-733B-7E5C956ECE47}"/>
              </a:ext>
            </a:extLst>
          </p:cNvPr>
          <p:cNvSpPr/>
          <p:nvPr/>
        </p:nvSpPr>
        <p:spPr>
          <a:xfrm>
            <a:off x="7134566" y="1293225"/>
            <a:ext cx="4576121" cy="4572000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FB053-D77F-1A9C-2A4D-48EDF1679CBA}"/>
              </a:ext>
            </a:extLst>
          </p:cNvPr>
          <p:cNvSpPr txBox="1"/>
          <p:nvPr/>
        </p:nvSpPr>
        <p:spPr>
          <a:xfrm>
            <a:off x="7397883" y="1546085"/>
            <a:ext cx="40494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EV/EBITDA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Valuation</a:t>
            </a:r>
          </a:p>
          <a:p>
            <a:pPr marL="285750" indent="-285750">
              <a:buFontTx/>
              <a:buChar char="-"/>
            </a:pPr>
            <a:endParaRPr kumimoji="1"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공장 가동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(CAM5N, CAM7)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통한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CAPA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증가를 반영하여 매출이 증가할 것이라고 판단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글로벌 경기 침체 우려로 전기차 수요 감소 우려도 존재하지만 배터리 특히 양극재의 경우 공급이 부족함을 반영함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en-US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Target EV/EBITDA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의 경우 국내 </a:t>
            </a:r>
            <a:r>
              <a:rPr kumimoji="1" lang="ko-KR" altLang="en-US" sz="20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양극재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기업의 평균을 사용함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endParaRPr kumimoji="1" lang="ko-Kore-KR" alt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7B645E-975A-669E-9A19-C7C5861F2328}"/>
              </a:ext>
            </a:extLst>
          </p:cNvPr>
          <p:cNvSpPr/>
          <p:nvPr/>
        </p:nvSpPr>
        <p:spPr>
          <a:xfrm>
            <a:off x="3032147" y="5189116"/>
            <a:ext cx="1750423" cy="346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9569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37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err="1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노바렉스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Valuation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2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9EAF9B0-F2F3-2E22-8235-2144FA90B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67852"/>
              </p:ext>
            </p:extLst>
          </p:nvPr>
        </p:nvGraphicFramePr>
        <p:xfrm>
          <a:off x="540986" y="1528969"/>
          <a:ext cx="6063385" cy="4205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8419">
                  <a:extLst>
                    <a:ext uri="{9D8B030D-6E8A-4147-A177-3AD203B41FA5}">
                      <a16:colId xmlns:a16="http://schemas.microsoft.com/office/drawing/2014/main" val="3188414063"/>
                    </a:ext>
                  </a:extLst>
                </a:gridCol>
                <a:gridCol w="1414732">
                  <a:extLst>
                    <a:ext uri="{9D8B030D-6E8A-4147-A177-3AD203B41FA5}">
                      <a16:colId xmlns:a16="http://schemas.microsoft.com/office/drawing/2014/main" val="1361490046"/>
                    </a:ext>
                  </a:extLst>
                </a:gridCol>
                <a:gridCol w="2950234">
                  <a:extLst>
                    <a:ext uri="{9D8B030D-6E8A-4147-A177-3AD203B41FA5}">
                      <a16:colId xmlns:a16="http://schemas.microsoft.com/office/drawing/2014/main" val="77242303"/>
                    </a:ext>
                  </a:extLst>
                </a:gridCol>
              </a:tblGrid>
              <a:tr h="300393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bg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단위</a:t>
                      </a:r>
                      <a:r>
                        <a:rPr lang="en-US" sz="1400" b="0" i="0" kern="100" dirty="0">
                          <a:solidFill>
                            <a:schemeClr val="bg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: </a:t>
                      </a:r>
                      <a:r>
                        <a:rPr lang="ko-KR" altLang="en-US" sz="1400" b="0" i="0" kern="100" dirty="0">
                          <a:solidFill>
                            <a:schemeClr val="bg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백만</a:t>
                      </a:r>
                      <a:r>
                        <a:rPr lang="ko-KR" sz="1400" b="0" i="0" kern="100" dirty="0">
                          <a:solidFill>
                            <a:schemeClr val="bg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원</a:t>
                      </a:r>
                      <a:endParaRPr lang="ko-Kore-KR" sz="1400" b="0" i="0" kern="100" dirty="0">
                        <a:solidFill>
                          <a:schemeClr val="bg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bg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2023E</a:t>
                      </a:r>
                      <a:endParaRPr lang="ko-Kore-KR" sz="1400" b="0" i="0" kern="100" dirty="0">
                        <a:solidFill>
                          <a:schemeClr val="bg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bg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비고</a:t>
                      </a:r>
                      <a:endParaRPr lang="ko-Kore-KR" sz="1400" b="0" i="0" kern="100" dirty="0">
                        <a:solidFill>
                          <a:schemeClr val="bg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4836999"/>
                  </a:ext>
                </a:extLst>
              </a:tr>
              <a:tr h="3003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매출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330,2</a:t>
                      </a:r>
                      <a:r>
                        <a:rPr lang="en-US" alt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80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913348"/>
                  </a:ext>
                </a:extLst>
              </a:tr>
              <a:tr h="3003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매출원가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280,67</a:t>
                      </a:r>
                      <a:r>
                        <a:rPr lang="en-US" alt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5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ko-KR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매출원가율 </a:t>
                      </a:r>
                      <a:r>
                        <a:rPr lang="en-US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84.98%</a:t>
                      </a:r>
                      <a:endParaRPr lang="ko-Kore-KR" sz="14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584776"/>
                  </a:ext>
                </a:extLst>
              </a:tr>
              <a:tr h="3003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매출총이익</a:t>
                      </a:r>
                      <a:endParaRPr lang="ko-Kore-KR" sz="14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49,60</a:t>
                      </a:r>
                      <a:r>
                        <a:rPr lang="en-US" alt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5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4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977141"/>
                  </a:ext>
                </a:extLst>
              </a:tr>
              <a:tr h="3003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판관비</a:t>
                      </a:r>
                      <a:endParaRPr lang="ko-Kore-KR" sz="14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14,264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4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928494"/>
                  </a:ext>
                </a:extLst>
              </a:tr>
              <a:tr h="3003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영업이익</a:t>
                      </a:r>
                      <a:endParaRPr lang="ko-Kore-KR" sz="14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35,34</a:t>
                      </a:r>
                      <a:r>
                        <a:rPr lang="en-US" alt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4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340026"/>
                  </a:ext>
                </a:extLst>
              </a:tr>
              <a:tr h="3003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당기순이익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(A)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27,76</a:t>
                      </a:r>
                      <a:r>
                        <a:rPr lang="en-US" alt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5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법인세율 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21.43%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56910"/>
                  </a:ext>
                </a:extLst>
              </a:tr>
              <a:tr h="3003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발행 주식수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(B)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17,702,216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52664"/>
                  </a:ext>
                </a:extLst>
              </a:tr>
              <a:tr h="3003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EPS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1568</a:t>
                      </a:r>
                      <a:r>
                        <a:rPr lang="en-US" alt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.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51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A/B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383283"/>
                  </a:ext>
                </a:extLst>
              </a:tr>
              <a:tr h="3003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Peer P/E(C)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8.02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국내 </a:t>
                      </a:r>
                      <a:r>
                        <a:rPr lang="ko-KR" altLang="en-US" sz="1400" b="0" i="0" kern="100" dirty="0" err="1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건기식</a:t>
                      </a:r>
                      <a:r>
                        <a:rPr lang="ko-KR" alt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기업 </a:t>
                      </a:r>
                      <a:r>
                        <a:rPr lang="ko-KR" alt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평균 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Peer P/E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243433"/>
                  </a:ext>
                </a:extLst>
              </a:tr>
              <a:tr h="3003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적정주가</a:t>
                      </a:r>
                      <a:r>
                        <a:rPr lang="en-US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</a:t>
                      </a:r>
                      <a:r>
                        <a:rPr lang="ko-KR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원</a:t>
                      </a:r>
                      <a:r>
                        <a:rPr lang="en-US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endParaRPr lang="ko-Kore-KR" sz="14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12,573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(A/B)*C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135937"/>
                  </a:ext>
                </a:extLst>
              </a:tr>
              <a:tr h="3003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목표주가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</a:t>
                      </a: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원</a:t>
                      </a: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12,500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94642"/>
                  </a:ext>
                </a:extLst>
              </a:tr>
              <a:tr h="3003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ko-KR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현재주가</a:t>
                      </a:r>
                      <a:r>
                        <a:rPr lang="en-US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</a:t>
                      </a:r>
                      <a:r>
                        <a:rPr lang="ko-KR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원</a:t>
                      </a:r>
                      <a:r>
                        <a:rPr lang="en-US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endParaRPr lang="ko-Kore-KR" sz="14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10,150</a:t>
                      </a:r>
                      <a:endParaRPr lang="ko-Kore-KR" sz="1400" b="0" i="0" kern="10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2022.12.11 </a:t>
                      </a:r>
                      <a:r>
                        <a:rPr lang="ko-KR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기준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32135"/>
                  </a:ext>
                </a:extLst>
              </a:tr>
              <a:tr h="3003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Upside</a:t>
                      </a:r>
                      <a:endParaRPr lang="ko-Kore-KR" sz="1400" b="0" i="0" kern="100" dirty="0">
                        <a:solidFill>
                          <a:schemeClr val="tx1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rgbClr val="FF0000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23.15%</a:t>
                      </a:r>
                      <a:endParaRPr lang="ko-Kore-KR" sz="1400" b="0" i="0" kern="100" dirty="0">
                        <a:solidFill>
                          <a:srgbClr val="FF0000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</a:pPr>
                      <a:r>
                        <a:rPr lang="en-US" sz="1400" b="0" i="0" kern="100" dirty="0">
                          <a:solidFill>
                            <a:schemeClr val="tx1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 </a:t>
                      </a:r>
                      <a:r>
                        <a:rPr lang="en-US" altLang="ko-KR" sz="1400" b="0" i="0" kern="100" dirty="0">
                          <a:solidFill>
                            <a:srgbClr val="FF0000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-&gt;</a:t>
                      </a:r>
                      <a:r>
                        <a:rPr lang="ko-KR" altLang="en-US" sz="1400" b="0" i="0" kern="100" dirty="0">
                          <a:solidFill>
                            <a:srgbClr val="FF0000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r>
                        <a:rPr lang="en-US" altLang="ko-KR" sz="1400" b="0" i="0" kern="100" dirty="0">
                          <a:solidFill>
                            <a:srgbClr val="FF0000"/>
                          </a:solidFill>
                          <a:effectLst/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BUY</a:t>
                      </a:r>
                      <a:endParaRPr lang="ko-Kore-KR" sz="1400" b="0" i="0" kern="100" dirty="0">
                        <a:solidFill>
                          <a:srgbClr val="FF0000"/>
                        </a:solidFill>
                        <a:effectLst/>
                        <a:latin typeface="NanumSquareOTF_ac" panose="020B0600000101010101" pitchFamily="34" charset="-127"/>
                        <a:ea typeface="NanumSquareOTF_ac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793717"/>
                  </a:ext>
                </a:extLst>
              </a:tr>
            </a:tbl>
          </a:graphicData>
        </a:graphic>
      </p:graphicFrame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88AB1E27-0760-7FE5-345C-75138F40483B}"/>
              </a:ext>
            </a:extLst>
          </p:cNvPr>
          <p:cNvSpPr/>
          <p:nvPr/>
        </p:nvSpPr>
        <p:spPr>
          <a:xfrm>
            <a:off x="6996542" y="1084217"/>
            <a:ext cx="4654472" cy="5040689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0B669-F60F-BD37-C53F-3E5067316807}"/>
              </a:ext>
            </a:extLst>
          </p:cNvPr>
          <p:cNvSpPr txBox="1"/>
          <p:nvPr/>
        </p:nvSpPr>
        <p:spPr>
          <a:xfrm>
            <a:off x="7171508" y="1280097"/>
            <a:ext cx="43499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Peer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P/E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Valuation</a:t>
            </a:r>
          </a:p>
          <a:p>
            <a:endParaRPr kumimoji="1" lang="en-US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20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건기식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시장의 성장 및 꾸준한 </a:t>
            </a:r>
            <a:r>
              <a:rPr kumimoji="1" lang="ko-KR" altLang="en-US" sz="20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노바렉스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매출 신장을 반영함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en-US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20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오송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공장 신설로 기존 공장보다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배 이상의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CAPA</a:t>
            </a:r>
            <a:r>
              <a:rPr kumimoji="1" lang="ko-KR" altLang="en-US" sz="20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를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확보함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2022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년부터 가공하였으므로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2023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년에 매출에 반영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특히 신공장의 경우 높은 생산 자동화율을 가지고 있어 영업이익률 신장할 것으로 판단함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Target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P/E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의 경우 국내 </a:t>
            </a:r>
            <a:r>
              <a:rPr kumimoji="1" lang="ko-KR" altLang="en-US" sz="20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건기식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기업 평균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P/E</a:t>
            </a:r>
            <a:r>
              <a:rPr kumimoji="1"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사용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  <a:endParaRPr kumimoji="1" lang="ko-Kore-KR" alt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B00629-251E-DA4D-AA1D-A8F73BA5DE18}"/>
              </a:ext>
            </a:extLst>
          </p:cNvPr>
          <p:cNvSpPr/>
          <p:nvPr/>
        </p:nvSpPr>
        <p:spPr>
          <a:xfrm>
            <a:off x="2770890" y="5426903"/>
            <a:ext cx="1750423" cy="346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1969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A698D1-AC2B-CEAB-F54A-380C941B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77B08C-719C-E261-6030-1403A831A13C}"/>
              </a:ext>
            </a:extLst>
          </p:cNvPr>
          <p:cNvSpPr/>
          <p:nvPr/>
        </p:nvSpPr>
        <p:spPr>
          <a:xfrm>
            <a:off x="-1212" y="3617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1B98E-E542-236B-E31A-60FC80800223}"/>
              </a:ext>
            </a:extLst>
          </p:cNvPr>
          <p:cNvSpPr txBox="1"/>
          <p:nvPr/>
        </p:nvSpPr>
        <p:spPr>
          <a:xfrm>
            <a:off x="799169" y="3009773"/>
            <a:ext cx="6826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3:</a:t>
            </a:r>
            <a:r>
              <a:rPr lang="ko-KR" altLang="en-US" sz="4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예측의 해석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570F09-8A60-D17E-755F-6409B30A100C}"/>
              </a:ext>
            </a:extLst>
          </p:cNvPr>
          <p:cNvSpPr txBox="1"/>
          <p:nvPr/>
        </p:nvSpPr>
        <p:spPr>
          <a:xfrm>
            <a:off x="799169" y="3725425"/>
            <a:ext cx="682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ARMA Fitting, GARCH, CAPM</a:t>
            </a:r>
            <a:r>
              <a:rPr lang="ko-KR" altLang="en-US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베타 추정</a:t>
            </a:r>
          </a:p>
        </p:txBody>
      </p:sp>
    </p:spTree>
    <p:extLst>
      <p:ext uri="{BB962C8B-B14F-4D97-AF65-F5344CB8AC3E}">
        <p14:creationId xmlns:p14="http://schemas.microsoft.com/office/powerpoint/2010/main" val="3601086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37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ARMA Fitting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322A813-4822-F72C-71EE-9FEDE1AD0D65}"/>
              </a:ext>
            </a:extLst>
          </p:cNvPr>
          <p:cNvGraphicFramePr>
            <a:graphicFrameLocks noGrp="1"/>
          </p:cNvGraphicFramePr>
          <p:nvPr/>
        </p:nvGraphicFramePr>
        <p:xfrm>
          <a:off x="246538" y="1391920"/>
          <a:ext cx="11698923" cy="481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49397">
                  <a:extLst>
                    <a:ext uri="{9D8B030D-6E8A-4147-A177-3AD203B41FA5}">
                      <a16:colId xmlns:a16="http://schemas.microsoft.com/office/drawing/2014/main" val="3711178629"/>
                    </a:ext>
                  </a:extLst>
                </a:gridCol>
                <a:gridCol w="999728">
                  <a:extLst>
                    <a:ext uri="{9D8B030D-6E8A-4147-A177-3AD203B41FA5}">
                      <a16:colId xmlns:a16="http://schemas.microsoft.com/office/drawing/2014/main" val="2446856156"/>
                    </a:ext>
                  </a:extLst>
                </a:gridCol>
                <a:gridCol w="765677">
                  <a:extLst>
                    <a:ext uri="{9D8B030D-6E8A-4147-A177-3AD203B41FA5}">
                      <a16:colId xmlns:a16="http://schemas.microsoft.com/office/drawing/2014/main" val="687289744"/>
                    </a:ext>
                  </a:extLst>
                </a:gridCol>
                <a:gridCol w="1946425">
                  <a:extLst>
                    <a:ext uri="{9D8B030D-6E8A-4147-A177-3AD203B41FA5}">
                      <a16:colId xmlns:a16="http://schemas.microsoft.com/office/drawing/2014/main" val="2624332188"/>
                    </a:ext>
                  </a:extLst>
                </a:gridCol>
                <a:gridCol w="1891993">
                  <a:extLst>
                    <a:ext uri="{9D8B030D-6E8A-4147-A177-3AD203B41FA5}">
                      <a16:colId xmlns:a16="http://schemas.microsoft.com/office/drawing/2014/main" val="3336645007"/>
                    </a:ext>
                  </a:extLst>
                </a:gridCol>
                <a:gridCol w="1670625">
                  <a:extLst>
                    <a:ext uri="{9D8B030D-6E8A-4147-A177-3AD203B41FA5}">
                      <a16:colId xmlns:a16="http://schemas.microsoft.com/office/drawing/2014/main" val="2719830251"/>
                    </a:ext>
                  </a:extLst>
                </a:gridCol>
                <a:gridCol w="1187539">
                  <a:extLst>
                    <a:ext uri="{9D8B030D-6E8A-4147-A177-3AD203B41FA5}">
                      <a16:colId xmlns:a16="http://schemas.microsoft.com/office/drawing/2014/main" val="1096360844"/>
                    </a:ext>
                  </a:extLst>
                </a:gridCol>
                <a:gridCol w="1187539">
                  <a:extLst>
                    <a:ext uri="{9D8B030D-6E8A-4147-A177-3AD203B41FA5}">
                      <a16:colId xmlns:a16="http://schemas.microsoft.com/office/drawing/2014/main" val="1340866304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오리온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5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Dep.variable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No. Observations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No. Observations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933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3805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ARIMA(1,0,1)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Log Liklihood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Log Liklihood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2285.794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1374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BIC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-4544.235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AIC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AIC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-4563.588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4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coef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</a:t>
                      </a:r>
                      <a:r>
                        <a:rPr lang="en-KR" dirty="0"/>
                        <a:t>d err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KR" dirty="0"/>
                        <a:t>&gt;|z|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[0.025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0.975]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const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7.866e-05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0.141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0.888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31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ar.L1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0.6120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0.200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3.055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0.219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1.005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8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KR" dirty="0"/>
                        <a:t>a.L1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-0.6846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0.184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-3.716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-1.046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-0.324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7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sigma2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1.55e-05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28.091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61639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Ljung-Box(L1) (Q)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Jarque-Bera (JB)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Jarque-Bera (JB)</a:t>
                      </a: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85.59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063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KR" dirty="0"/>
                        <a:t>rob(Q)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0.94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KR" dirty="0"/>
                        <a:t>rob(JB)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KR" dirty="0"/>
                        <a:t>rob(JB)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420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Heteroskedasticity (H)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KR" dirty="0"/>
                        <a:t>kew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KR" dirty="0"/>
                        <a:t>kew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0.14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77832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KR" dirty="0"/>
                        <a:t>rob(H) (two-sided)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Kurtosis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Kurtosis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4.46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81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741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37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ARMA Fitting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322A813-4822-F72C-71EE-9FEDE1AD0D65}"/>
              </a:ext>
            </a:extLst>
          </p:cNvPr>
          <p:cNvGraphicFramePr>
            <a:graphicFrameLocks noGrp="1"/>
          </p:cNvGraphicFramePr>
          <p:nvPr/>
        </p:nvGraphicFramePr>
        <p:xfrm>
          <a:off x="246538" y="1391920"/>
          <a:ext cx="11698923" cy="4074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49397">
                  <a:extLst>
                    <a:ext uri="{9D8B030D-6E8A-4147-A177-3AD203B41FA5}">
                      <a16:colId xmlns:a16="http://schemas.microsoft.com/office/drawing/2014/main" val="3711178629"/>
                    </a:ext>
                  </a:extLst>
                </a:gridCol>
                <a:gridCol w="999728">
                  <a:extLst>
                    <a:ext uri="{9D8B030D-6E8A-4147-A177-3AD203B41FA5}">
                      <a16:colId xmlns:a16="http://schemas.microsoft.com/office/drawing/2014/main" val="2446856156"/>
                    </a:ext>
                  </a:extLst>
                </a:gridCol>
                <a:gridCol w="765677">
                  <a:extLst>
                    <a:ext uri="{9D8B030D-6E8A-4147-A177-3AD203B41FA5}">
                      <a16:colId xmlns:a16="http://schemas.microsoft.com/office/drawing/2014/main" val="687289744"/>
                    </a:ext>
                  </a:extLst>
                </a:gridCol>
                <a:gridCol w="1946425">
                  <a:extLst>
                    <a:ext uri="{9D8B030D-6E8A-4147-A177-3AD203B41FA5}">
                      <a16:colId xmlns:a16="http://schemas.microsoft.com/office/drawing/2014/main" val="2624332188"/>
                    </a:ext>
                  </a:extLst>
                </a:gridCol>
                <a:gridCol w="1891993">
                  <a:extLst>
                    <a:ext uri="{9D8B030D-6E8A-4147-A177-3AD203B41FA5}">
                      <a16:colId xmlns:a16="http://schemas.microsoft.com/office/drawing/2014/main" val="3336645007"/>
                    </a:ext>
                  </a:extLst>
                </a:gridCol>
                <a:gridCol w="1670625">
                  <a:extLst>
                    <a:ext uri="{9D8B030D-6E8A-4147-A177-3AD203B41FA5}">
                      <a16:colId xmlns:a16="http://schemas.microsoft.com/office/drawing/2014/main" val="2719830251"/>
                    </a:ext>
                  </a:extLst>
                </a:gridCol>
                <a:gridCol w="1187539">
                  <a:extLst>
                    <a:ext uri="{9D8B030D-6E8A-4147-A177-3AD203B41FA5}">
                      <a16:colId xmlns:a16="http://schemas.microsoft.com/office/drawing/2014/main" val="1096360844"/>
                    </a:ext>
                  </a:extLst>
                </a:gridCol>
                <a:gridCol w="1187539">
                  <a:extLst>
                    <a:ext uri="{9D8B030D-6E8A-4147-A177-3AD203B41FA5}">
                      <a16:colId xmlns:a16="http://schemas.microsoft.com/office/drawing/2014/main" val="1340866304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KR" dirty="0"/>
                        <a:t>롯데</a:t>
                      </a:r>
                      <a:r>
                        <a:rPr lang="ko-KR" altLang="en-US" dirty="0"/>
                        <a:t> 쇼핑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5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Dep.variable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No. Observations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No. Observations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933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3805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ARIMA(1,1,0)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Log Liklihood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Log Liklihood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2030.047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1374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BIC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-4046.419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AIC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AIC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-4056.093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4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coef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</a:t>
                      </a:r>
                      <a:r>
                        <a:rPr lang="en-KR" dirty="0"/>
                        <a:t>d err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KR" dirty="0"/>
                        <a:t>&gt;|z|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[0.025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0.975]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ar.L1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-0.5130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0.019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-26.753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-0.551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-0.475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31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sigma2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2.08e-05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36.075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853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Ljung-Box(L1) (Q)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26.55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Jarque-Bera (JB)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Jarque-Bera (JB)</a:t>
                      </a: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519.75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063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KR" dirty="0"/>
                        <a:t>rob(Q)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KR" dirty="0"/>
                        <a:t>rob(JB)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KR" dirty="0"/>
                        <a:t>rob(JB)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420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Heteroskedasticity (H)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KR" dirty="0"/>
                        <a:t>kew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KR" dirty="0"/>
                        <a:t>kew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0.28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77832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KR" dirty="0"/>
                        <a:t>rob(H) (two-sided)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Kurtosis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Kurtosis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6.62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81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467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37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ARMA Fitting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322A813-4822-F72C-71EE-9FEDE1AD0D65}"/>
              </a:ext>
            </a:extLst>
          </p:cNvPr>
          <p:cNvGraphicFramePr>
            <a:graphicFrameLocks noGrp="1"/>
          </p:cNvGraphicFramePr>
          <p:nvPr/>
        </p:nvGraphicFramePr>
        <p:xfrm>
          <a:off x="246538" y="279400"/>
          <a:ext cx="11698923" cy="6299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49397">
                  <a:extLst>
                    <a:ext uri="{9D8B030D-6E8A-4147-A177-3AD203B41FA5}">
                      <a16:colId xmlns:a16="http://schemas.microsoft.com/office/drawing/2014/main" val="3711178629"/>
                    </a:ext>
                  </a:extLst>
                </a:gridCol>
                <a:gridCol w="999728">
                  <a:extLst>
                    <a:ext uri="{9D8B030D-6E8A-4147-A177-3AD203B41FA5}">
                      <a16:colId xmlns:a16="http://schemas.microsoft.com/office/drawing/2014/main" val="2446856156"/>
                    </a:ext>
                  </a:extLst>
                </a:gridCol>
                <a:gridCol w="765677">
                  <a:extLst>
                    <a:ext uri="{9D8B030D-6E8A-4147-A177-3AD203B41FA5}">
                      <a16:colId xmlns:a16="http://schemas.microsoft.com/office/drawing/2014/main" val="687289744"/>
                    </a:ext>
                  </a:extLst>
                </a:gridCol>
                <a:gridCol w="1946425">
                  <a:extLst>
                    <a:ext uri="{9D8B030D-6E8A-4147-A177-3AD203B41FA5}">
                      <a16:colId xmlns:a16="http://schemas.microsoft.com/office/drawing/2014/main" val="2624332188"/>
                    </a:ext>
                  </a:extLst>
                </a:gridCol>
                <a:gridCol w="1891993">
                  <a:extLst>
                    <a:ext uri="{9D8B030D-6E8A-4147-A177-3AD203B41FA5}">
                      <a16:colId xmlns:a16="http://schemas.microsoft.com/office/drawing/2014/main" val="3336645007"/>
                    </a:ext>
                  </a:extLst>
                </a:gridCol>
                <a:gridCol w="1670625">
                  <a:extLst>
                    <a:ext uri="{9D8B030D-6E8A-4147-A177-3AD203B41FA5}">
                      <a16:colId xmlns:a16="http://schemas.microsoft.com/office/drawing/2014/main" val="2719830251"/>
                    </a:ext>
                  </a:extLst>
                </a:gridCol>
                <a:gridCol w="1187539">
                  <a:extLst>
                    <a:ext uri="{9D8B030D-6E8A-4147-A177-3AD203B41FA5}">
                      <a16:colId xmlns:a16="http://schemas.microsoft.com/office/drawing/2014/main" val="1096360844"/>
                    </a:ext>
                  </a:extLst>
                </a:gridCol>
                <a:gridCol w="1187539">
                  <a:extLst>
                    <a:ext uri="{9D8B030D-6E8A-4147-A177-3AD203B41FA5}">
                      <a16:colId xmlns:a16="http://schemas.microsoft.com/office/drawing/2014/main" val="1340866304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KR" dirty="0"/>
                        <a:t>에코프로비엠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5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Dep.variable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No. Observations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No. Observations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933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3805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ARIMA(2,0,4)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Log Liklihood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Log Liklihood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1835.784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1374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BIC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-3617.860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AIC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AIC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-3655.568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4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coef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</a:t>
                      </a:r>
                      <a:r>
                        <a:rPr lang="en-KR" dirty="0"/>
                        <a:t>d err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KR" dirty="0"/>
                        <a:t>&gt;|z|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[0.025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0.975]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1.679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0.093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0.004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31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ar.L1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-0.5665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0.134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-4.212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-0.830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-0.303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42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ar.L2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-0.6922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0.134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-5.174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-0.954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-0.430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2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ma.L1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0.5857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0.134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4.369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0.323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0.848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8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ma.L2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0.7474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0.138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5.435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0.478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1.017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2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ma.L3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0.0618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0.039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1.585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0.113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-0.015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0.138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4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ma.L4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-0.0375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0.039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-0.961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0.337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-0.114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0.039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sigma2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3.59e-05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31.840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9705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Ljung-Box(L1) (Q)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Jarque-Bera (JB)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Jarque-Bera (JB)</a:t>
                      </a: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518.24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063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KR" dirty="0"/>
                        <a:t>rob(Q)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0.99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KR" dirty="0"/>
                        <a:t>rob(JB)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KR" dirty="0"/>
                        <a:t>rob(JB)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420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Heteroskedasticity (H)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0.98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KR" dirty="0"/>
                        <a:t>kew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KR" dirty="0"/>
                        <a:t>kew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0.11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77832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KR" dirty="0"/>
                        <a:t>rob(H) (two-sided)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0.87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Kurtosis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Kurtosis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6.64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81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559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37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ARMA Fitting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322A813-4822-F72C-71EE-9FEDE1AD0D65}"/>
              </a:ext>
            </a:extLst>
          </p:cNvPr>
          <p:cNvGraphicFramePr>
            <a:graphicFrameLocks noGrp="1"/>
          </p:cNvGraphicFramePr>
          <p:nvPr/>
        </p:nvGraphicFramePr>
        <p:xfrm>
          <a:off x="246538" y="1092200"/>
          <a:ext cx="11698923" cy="5557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49397">
                  <a:extLst>
                    <a:ext uri="{9D8B030D-6E8A-4147-A177-3AD203B41FA5}">
                      <a16:colId xmlns:a16="http://schemas.microsoft.com/office/drawing/2014/main" val="3711178629"/>
                    </a:ext>
                  </a:extLst>
                </a:gridCol>
                <a:gridCol w="999728">
                  <a:extLst>
                    <a:ext uri="{9D8B030D-6E8A-4147-A177-3AD203B41FA5}">
                      <a16:colId xmlns:a16="http://schemas.microsoft.com/office/drawing/2014/main" val="2446856156"/>
                    </a:ext>
                  </a:extLst>
                </a:gridCol>
                <a:gridCol w="765677">
                  <a:extLst>
                    <a:ext uri="{9D8B030D-6E8A-4147-A177-3AD203B41FA5}">
                      <a16:colId xmlns:a16="http://schemas.microsoft.com/office/drawing/2014/main" val="687289744"/>
                    </a:ext>
                  </a:extLst>
                </a:gridCol>
                <a:gridCol w="1946425">
                  <a:extLst>
                    <a:ext uri="{9D8B030D-6E8A-4147-A177-3AD203B41FA5}">
                      <a16:colId xmlns:a16="http://schemas.microsoft.com/office/drawing/2014/main" val="2624332188"/>
                    </a:ext>
                  </a:extLst>
                </a:gridCol>
                <a:gridCol w="1891993">
                  <a:extLst>
                    <a:ext uri="{9D8B030D-6E8A-4147-A177-3AD203B41FA5}">
                      <a16:colId xmlns:a16="http://schemas.microsoft.com/office/drawing/2014/main" val="3336645007"/>
                    </a:ext>
                  </a:extLst>
                </a:gridCol>
                <a:gridCol w="1670625">
                  <a:extLst>
                    <a:ext uri="{9D8B030D-6E8A-4147-A177-3AD203B41FA5}">
                      <a16:colId xmlns:a16="http://schemas.microsoft.com/office/drawing/2014/main" val="2719830251"/>
                    </a:ext>
                  </a:extLst>
                </a:gridCol>
                <a:gridCol w="1187539">
                  <a:extLst>
                    <a:ext uri="{9D8B030D-6E8A-4147-A177-3AD203B41FA5}">
                      <a16:colId xmlns:a16="http://schemas.microsoft.com/office/drawing/2014/main" val="1096360844"/>
                    </a:ext>
                  </a:extLst>
                </a:gridCol>
                <a:gridCol w="1187539">
                  <a:extLst>
                    <a:ext uri="{9D8B030D-6E8A-4147-A177-3AD203B41FA5}">
                      <a16:colId xmlns:a16="http://schemas.microsoft.com/office/drawing/2014/main" val="1340866304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KR" dirty="0"/>
                        <a:t>노바렉스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5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Dep.variable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No. Observations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No. Observations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933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3805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SARIMAX(4,1,1)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Log Liklihood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Log Liklihood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2082.649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1374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BIC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-4124.273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AIC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AIC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-4153.297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4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coef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</a:t>
                      </a:r>
                      <a:r>
                        <a:rPr lang="en-KR" dirty="0"/>
                        <a:t>d err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z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KR" dirty="0"/>
                        <a:t>&gt;|z|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[0.025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0.975]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ar.L1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-0.0618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-2.133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-0.119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-0.005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31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ar.L2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-0.0182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-0.598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0.550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-0.078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0.041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8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ar.L3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 -0.0568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-1.906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0.057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-0.115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0.022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18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ar.L4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-0.0791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-2.707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-0.136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-0.022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3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ma.L1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-0.9860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-128.906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-1.001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-0.971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1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sigma2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2.1e-05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32.012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853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Ljung-Box(L1) (Q)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Jarque-Bera (JB)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Jarque-Bera (JB)</a:t>
                      </a:r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329.14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063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KR" dirty="0"/>
                        <a:t>rob(Q)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0.84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KR" dirty="0"/>
                        <a:t>rob(JB)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KR" dirty="0"/>
                        <a:t>rob(JB)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420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Heteroskedasticity (H)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0.67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KR" dirty="0"/>
                        <a:t>kew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KR" dirty="0"/>
                        <a:t>kew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0.07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77832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KR" dirty="0"/>
                        <a:t>rob(H) (two-sided)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Kurtosis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KR" dirty="0"/>
                        <a:t>Kurtosis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5.91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81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005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37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GARCH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8915718" y="6066382"/>
            <a:ext cx="2829772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FAE5C9C-643B-F3F1-C881-BC85ED06F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45903"/>
              </p:ext>
            </p:extLst>
          </p:nvPr>
        </p:nvGraphicFramePr>
        <p:xfrm>
          <a:off x="341498" y="1105027"/>
          <a:ext cx="115090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251">
                  <a:extLst>
                    <a:ext uri="{9D8B030D-6E8A-4147-A177-3AD203B41FA5}">
                      <a16:colId xmlns:a16="http://schemas.microsoft.com/office/drawing/2014/main" val="4121775850"/>
                    </a:ext>
                  </a:extLst>
                </a:gridCol>
                <a:gridCol w="2877251">
                  <a:extLst>
                    <a:ext uri="{9D8B030D-6E8A-4147-A177-3AD203B41FA5}">
                      <a16:colId xmlns:a16="http://schemas.microsoft.com/office/drawing/2014/main" val="822791636"/>
                    </a:ext>
                  </a:extLst>
                </a:gridCol>
                <a:gridCol w="2877251">
                  <a:extLst>
                    <a:ext uri="{9D8B030D-6E8A-4147-A177-3AD203B41FA5}">
                      <a16:colId xmlns:a16="http://schemas.microsoft.com/office/drawing/2014/main" val="3296840788"/>
                    </a:ext>
                  </a:extLst>
                </a:gridCol>
                <a:gridCol w="2877251">
                  <a:extLst>
                    <a:ext uri="{9D8B030D-6E8A-4147-A177-3AD203B41FA5}">
                      <a16:colId xmlns:a16="http://schemas.microsoft.com/office/drawing/2014/main" val="27372235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KR" dirty="0"/>
                        <a:t>오리온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38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Mean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Log-Likelihood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2305.59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9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Vol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Garch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AIC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-4603.17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3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Normal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BIC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-4583.83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Maximum Likelyhood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No. Observations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933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58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Df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Df Residuals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932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059856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EEC8152-CA12-A228-5495-9D4A37982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40642"/>
              </p:ext>
            </p:extLst>
          </p:nvPr>
        </p:nvGraphicFramePr>
        <p:xfrm>
          <a:off x="341498" y="3330067"/>
          <a:ext cx="11509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167">
                  <a:extLst>
                    <a:ext uri="{9D8B030D-6E8A-4147-A177-3AD203B41FA5}">
                      <a16:colId xmlns:a16="http://schemas.microsoft.com/office/drawing/2014/main" val="1828458792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3287546474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2295021781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380007714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1090632031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56583373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KR" dirty="0"/>
                        <a:t>Mean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coef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KR" dirty="0"/>
                        <a:t>td err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P&gt;|t|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95% Conf. Int.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80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1.0262e-04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6.501e-04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0.158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0.875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[-1.172e-03,1.377e-03]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1535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03B36D-E067-B85C-8FB9-96A85743A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80393"/>
              </p:ext>
            </p:extLst>
          </p:nvPr>
        </p:nvGraphicFramePr>
        <p:xfrm>
          <a:off x="341496" y="4442587"/>
          <a:ext cx="11509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167">
                  <a:extLst>
                    <a:ext uri="{9D8B030D-6E8A-4147-A177-3AD203B41FA5}">
                      <a16:colId xmlns:a16="http://schemas.microsoft.com/office/drawing/2014/main" val="1828458792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3287546474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2295021781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380007714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1090632031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56583373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KR" dirty="0"/>
                        <a:t>Volatility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coef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KR" dirty="0"/>
                        <a:t>td err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P&gt;|t|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95% Conf. Int.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80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r>
                        <a:rPr lang="en-KR" dirty="0"/>
                        <a:t>mega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8.7151e-06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3.322e-11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2.624e+05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[8.715e-06,8.715e-06]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1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KR" dirty="0"/>
                        <a:t>lpha[1]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2.082e-02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2.401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1.63e-02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[9.193e-03,9.081e-02]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83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KR" dirty="0"/>
                        <a:t>eta[1]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0.9300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1.971e-02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47.181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[0.891,0.969]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7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75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37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GARCH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8915718" y="6066382"/>
            <a:ext cx="2829772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FAE5C9C-643B-F3F1-C881-BC85ED06F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98724"/>
              </p:ext>
            </p:extLst>
          </p:nvPr>
        </p:nvGraphicFramePr>
        <p:xfrm>
          <a:off x="341498" y="1105027"/>
          <a:ext cx="115090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251">
                  <a:extLst>
                    <a:ext uri="{9D8B030D-6E8A-4147-A177-3AD203B41FA5}">
                      <a16:colId xmlns:a16="http://schemas.microsoft.com/office/drawing/2014/main" val="4121775850"/>
                    </a:ext>
                  </a:extLst>
                </a:gridCol>
                <a:gridCol w="2877251">
                  <a:extLst>
                    <a:ext uri="{9D8B030D-6E8A-4147-A177-3AD203B41FA5}">
                      <a16:colId xmlns:a16="http://schemas.microsoft.com/office/drawing/2014/main" val="822791636"/>
                    </a:ext>
                  </a:extLst>
                </a:gridCol>
                <a:gridCol w="2877251">
                  <a:extLst>
                    <a:ext uri="{9D8B030D-6E8A-4147-A177-3AD203B41FA5}">
                      <a16:colId xmlns:a16="http://schemas.microsoft.com/office/drawing/2014/main" val="3296840788"/>
                    </a:ext>
                  </a:extLst>
                </a:gridCol>
                <a:gridCol w="2877251">
                  <a:extLst>
                    <a:ext uri="{9D8B030D-6E8A-4147-A177-3AD203B41FA5}">
                      <a16:colId xmlns:a16="http://schemas.microsoft.com/office/drawing/2014/main" val="27372235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KR" dirty="0"/>
                        <a:t>롯데</a:t>
                      </a:r>
                      <a:r>
                        <a:rPr lang="ko-KR" altLang="en-US" dirty="0"/>
                        <a:t> </a:t>
                      </a:r>
                      <a:r>
                        <a:rPr lang="en-KR" dirty="0"/>
                        <a:t>쇼핑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38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Mean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Log-Likelihood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2278.39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9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Vol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Garch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AIC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-4548.77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3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Normal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BIC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-4529.42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Maximum Likelyhood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No. Observations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933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58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Df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Df Residuals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932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059856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EEC8152-CA12-A228-5495-9D4A37982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85529"/>
              </p:ext>
            </p:extLst>
          </p:nvPr>
        </p:nvGraphicFramePr>
        <p:xfrm>
          <a:off x="341498" y="3330067"/>
          <a:ext cx="11509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167">
                  <a:extLst>
                    <a:ext uri="{9D8B030D-6E8A-4147-A177-3AD203B41FA5}">
                      <a16:colId xmlns:a16="http://schemas.microsoft.com/office/drawing/2014/main" val="1828458792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3287546474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2295021781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380007714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1090632031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56583373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KR" dirty="0"/>
                        <a:t>Mean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coef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KR" dirty="0"/>
                        <a:t>td err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P&gt;|t|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95% Conf. Int.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80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-8.4641e-04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6.082e-04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-1.392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0.164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[-2.039e-03,3.457e-04]</a:t>
                      </a:r>
                      <a:endParaRPr lang="en-K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1535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03B36D-E067-B85C-8FB9-96A85743A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79319"/>
              </p:ext>
            </p:extLst>
          </p:nvPr>
        </p:nvGraphicFramePr>
        <p:xfrm>
          <a:off x="341496" y="4442587"/>
          <a:ext cx="11509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167">
                  <a:extLst>
                    <a:ext uri="{9D8B030D-6E8A-4147-A177-3AD203B41FA5}">
                      <a16:colId xmlns:a16="http://schemas.microsoft.com/office/drawing/2014/main" val="1828458792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3287546474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2295021781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380007714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1090632031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56583373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KR" dirty="0"/>
                        <a:t>Volatility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coef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KR" dirty="0"/>
                        <a:t>td err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P&gt;|t|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95% Conf. Int.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80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r>
                        <a:rPr lang="en-KR" dirty="0"/>
                        <a:t>mega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2.3357e-05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2.483e-06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9.408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5.075e-21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[1.849e-05,2.822e-05]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1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KR" dirty="0"/>
                        <a:t>lpha[1]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0.0982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3.736e-02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2.628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8.599e-03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[2.495e-02,0.171]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83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KR" dirty="0"/>
                        <a:t>eta[1]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0.8583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3.406e-02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25.199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4.096e-140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[0.792,0.925]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7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42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37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GARCH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8915718" y="6066382"/>
            <a:ext cx="2829772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FAE5C9C-643B-F3F1-C881-BC85ED06F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71311"/>
              </p:ext>
            </p:extLst>
          </p:nvPr>
        </p:nvGraphicFramePr>
        <p:xfrm>
          <a:off x="341498" y="1105027"/>
          <a:ext cx="115090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251">
                  <a:extLst>
                    <a:ext uri="{9D8B030D-6E8A-4147-A177-3AD203B41FA5}">
                      <a16:colId xmlns:a16="http://schemas.microsoft.com/office/drawing/2014/main" val="4121775850"/>
                    </a:ext>
                  </a:extLst>
                </a:gridCol>
                <a:gridCol w="2877251">
                  <a:extLst>
                    <a:ext uri="{9D8B030D-6E8A-4147-A177-3AD203B41FA5}">
                      <a16:colId xmlns:a16="http://schemas.microsoft.com/office/drawing/2014/main" val="822791636"/>
                    </a:ext>
                  </a:extLst>
                </a:gridCol>
                <a:gridCol w="2877251">
                  <a:extLst>
                    <a:ext uri="{9D8B030D-6E8A-4147-A177-3AD203B41FA5}">
                      <a16:colId xmlns:a16="http://schemas.microsoft.com/office/drawing/2014/main" val="3296840788"/>
                    </a:ext>
                  </a:extLst>
                </a:gridCol>
                <a:gridCol w="2877251">
                  <a:extLst>
                    <a:ext uri="{9D8B030D-6E8A-4147-A177-3AD203B41FA5}">
                      <a16:colId xmlns:a16="http://schemas.microsoft.com/office/drawing/2014/main" val="27372235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KR" dirty="0"/>
                        <a:t>에코</a:t>
                      </a:r>
                      <a:r>
                        <a:rPr lang="ko-KR" altLang="en-US" dirty="0" err="1"/>
                        <a:t>프로비엠</a:t>
                      </a:r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38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Mean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Log-Likelihood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2305.59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9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Vol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Garch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AIC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-4603.17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3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Normal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BIC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-4583.82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Maximum Likelyhood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No. Observations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933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58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Df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Df Residuals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932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059856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EEC8152-CA12-A228-5495-9D4A37982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401518"/>
              </p:ext>
            </p:extLst>
          </p:nvPr>
        </p:nvGraphicFramePr>
        <p:xfrm>
          <a:off x="341498" y="3330067"/>
          <a:ext cx="11509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167">
                  <a:extLst>
                    <a:ext uri="{9D8B030D-6E8A-4147-A177-3AD203B41FA5}">
                      <a16:colId xmlns:a16="http://schemas.microsoft.com/office/drawing/2014/main" val="1828458792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3287546474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2295021781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380007714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1090632031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56583373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KR" dirty="0"/>
                        <a:t>Mean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coef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KR" dirty="0"/>
                        <a:t>td err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P&gt;|t|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95% Conf. Int.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80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1.0262e-04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6.501e-04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0.158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0.875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[-1.172e-03,1.377e-03]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1535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03B36D-E067-B85C-8FB9-96A85743A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439"/>
              </p:ext>
            </p:extLst>
          </p:nvPr>
        </p:nvGraphicFramePr>
        <p:xfrm>
          <a:off x="341496" y="4442587"/>
          <a:ext cx="11509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167">
                  <a:extLst>
                    <a:ext uri="{9D8B030D-6E8A-4147-A177-3AD203B41FA5}">
                      <a16:colId xmlns:a16="http://schemas.microsoft.com/office/drawing/2014/main" val="1828458792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3287546474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2295021781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380007714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1090632031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56583373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KR" dirty="0"/>
                        <a:t>Volatility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coef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KR" dirty="0"/>
                        <a:t>td err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P&gt;|t|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95% Conf. Int.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80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r>
                        <a:rPr lang="en-KR" dirty="0"/>
                        <a:t>mega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8.7151e-06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3.322e-11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2.624e+05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[8.715e-06,8.715e-06]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1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KR" dirty="0"/>
                        <a:t>lpha[1]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2.082e-02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2.401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1.633e-02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[9.193-03,9.081e-02]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83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KR" dirty="0"/>
                        <a:t>eta[1]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0.9300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1.971e-02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47.181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[0.891,0.969]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7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1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A698D1-AC2B-CEAB-F54A-380C941B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77B08C-719C-E261-6030-1403A831A1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1B98E-E542-236B-E31A-60FC80800223}"/>
              </a:ext>
            </a:extLst>
          </p:cNvPr>
          <p:cNvSpPr txBox="1"/>
          <p:nvPr/>
        </p:nvSpPr>
        <p:spPr>
          <a:xfrm>
            <a:off x="799168" y="2706583"/>
            <a:ext cx="107222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1:</a:t>
            </a:r>
            <a:r>
              <a:rPr lang="ko-KR" altLang="en-US" sz="4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endParaRPr lang="en-US" altLang="ko-KR" sz="44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  <a:p>
            <a:r>
              <a:rPr lang="ko-KR" altLang="en-US" sz="4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주제 선정 이유 및 시계열 분석을 통한 주가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570F09-8A60-D17E-755F-6409B30A100C}"/>
              </a:ext>
            </a:extLst>
          </p:cNvPr>
          <p:cNvSpPr txBox="1"/>
          <p:nvPr/>
        </p:nvSpPr>
        <p:spPr>
          <a:xfrm>
            <a:off x="799169" y="4156750"/>
            <a:ext cx="682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오리온</a:t>
            </a:r>
            <a:r>
              <a:rPr lang="en-US" altLang="ko-KR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롯데쇼핑</a:t>
            </a:r>
            <a:r>
              <a:rPr lang="en-US" altLang="ko-KR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에코프로비엠</a:t>
            </a:r>
            <a:r>
              <a:rPr lang="en-US" altLang="ko-KR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노바렉스를</a:t>
            </a:r>
            <a:r>
              <a:rPr lang="ko-KR" altLang="en-US" dirty="0">
                <a:solidFill>
                  <a:schemeClr val="bg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통해서</a:t>
            </a:r>
          </a:p>
        </p:txBody>
      </p:sp>
    </p:spTree>
    <p:extLst>
      <p:ext uri="{BB962C8B-B14F-4D97-AF65-F5344CB8AC3E}">
        <p14:creationId xmlns:p14="http://schemas.microsoft.com/office/powerpoint/2010/main" val="807509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37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GARCH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8915718" y="6066382"/>
            <a:ext cx="2829772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FAE5C9C-643B-F3F1-C881-BC85ED06F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209515"/>
              </p:ext>
            </p:extLst>
          </p:nvPr>
        </p:nvGraphicFramePr>
        <p:xfrm>
          <a:off x="341498" y="1105027"/>
          <a:ext cx="115090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251">
                  <a:extLst>
                    <a:ext uri="{9D8B030D-6E8A-4147-A177-3AD203B41FA5}">
                      <a16:colId xmlns:a16="http://schemas.microsoft.com/office/drawing/2014/main" val="4121775850"/>
                    </a:ext>
                  </a:extLst>
                </a:gridCol>
                <a:gridCol w="2877251">
                  <a:extLst>
                    <a:ext uri="{9D8B030D-6E8A-4147-A177-3AD203B41FA5}">
                      <a16:colId xmlns:a16="http://schemas.microsoft.com/office/drawing/2014/main" val="822791636"/>
                    </a:ext>
                  </a:extLst>
                </a:gridCol>
                <a:gridCol w="2877251">
                  <a:extLst>
                    <a:ext uri="{9D8B030D-6E8A-4147-A177-3AD203B41FA5}">
                      <a16:colId xmlns:a16="http://schemas.microsoft.com/office/drawing/2014/main" val="3296840788"/>
                    </a:ext>
                  </a:extLst>
                </a:gridCol>
                <a:gridCol w="2877251">
                  <a:extLst>
                    <a:ext uri="{9D8B030D-6E8A-4147-A177-3AD203B41FA5}">
                      <a16:colId xmlns:a16="http://schemas.microsoft.com/office/drawing/2014/main" val="27372235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KR" dirty="0"/>
                        <a:t>노바렉스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38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Mean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Log-Likelihood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2125.68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9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Vol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Garch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AIC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-4243.36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3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Normal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BIC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-4224.01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Maximum Likelyhood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No. Observations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933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58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Df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Df Residuals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932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059856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EEC8152-CA12-A228-5495-9D4A37982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49617"/>
              </p:ext>
            </p:extLst>
          </p:nvPr>
        </p:nvGraphicFramePr>
        <p:xfrm>
          <a:off x="341498" y="3330067"/>
          <a:ext cx="11509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167">
                  <a:extLst>
                    <a:ext uri="{9D8B030D-6E8A-4147-A177-3AD203B41FA5}">
                      <a16:colId xmlns:a16="http://schemas.microsoft.com/office/drawing/2014/main" val="1828458792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3287546474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2295021781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380007714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1090632031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56583373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KR" dirty="0"/>
                        <a:t>Mean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coef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KR" dirty="0"/>
                        <a:t>td err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P&gt;|t|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95% Conf. Int.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80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mu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-8.5324e-04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7.892e-04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-1.081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0.280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[-2.400e-03,6.936e-04]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1535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03B36D-E067-B85C-8FB9-96A85743A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61727"/>
              </p:ext>
            </p:extLst>
          </p:nvPr>
        </p:nvGraphicFramePr>
        <p:xfrm>
          <a:off x="341496" y="4442587"/>
          <a:ext cx="11509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167">
                  <a:extLst>
                    <a:ext uri="{9D8B030D-6E8A-4147-A177-3AD203B41FA5}">
                      <a16:colId xmlns:a16="http://schemas.microsoft.com/office/drawing/2014/main" val="1828458792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3287546474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2295021781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380007714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1090632031"/>
                    </a:ext>
                  </a:extLst>
                </a:gridCol>
                <a:gridCol w="1918167">
                  <a:extLst>
                    <a:ext uri="{9D8B030D-6E8A-4147-A177-3AD203B41FA5}">
                      <a16:colId xmlns:a16="http://schemas.microsoft.com/office/drawing/2014/main" val="56583373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KR" dirty="0"/>
                        <a:t>Volatility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coef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KR" dirty="0"/>
                        <a:t>td err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P&gt;|t|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95% Conf. Int.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80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r>
                        <a:rPr lang="en-KR" dirty="0"/>
                        <a:t>mega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1.3521e-05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2.896e-11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4.668e+05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[1.352e-05,1.352e-05]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1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KR" dirty="0"/>
                        <a:t>lpha[1]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0.0500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3.050e-02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1.639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0.101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[-9.774e-03,0.110]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83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KR" dirty="0"/>
                        <a:t>eta[1]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0.9300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2.482e-02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37.468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3.039e-307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[0.881,0.979]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7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068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37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GARCH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8915718" y="5748882"/>
            <a:ext cx="2829772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32986-58C8-8852-6411-CF39A83A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449" y="1115156"/>
            <a:ext cx="3518710" cy="21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B8D796-1767-C342-FB38-1EEF7C3A6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37" y="3432784"/>
            <a:ext cx="3449033" cy="21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04675F-3E57-0B01-FBE3-04582A348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391" y="1115156"/>
            <a:ext cx="3518710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F5D473-8BD6-98F5-4FD4-21311C839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126" y="3429542"/>
            <a:ext cx="3449033" cy="21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64FB31-8764-C705-515A-CD4FC11448EF}"/>
              </a:ext>
            </a:extLst>
          </p:cNvPr>
          <p:cNvSpPr txBox="1"/>
          <p:nvPr/>
        </p:nvSpPr>
        <p:spPr>
          <a:xfrm flipH="1">
            <a:off x="566110" y="1115156"/>
            <a:ext cx="373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오리온</a:t>
            </a:r>
            <a:endParaRPr lang="en-K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83802-6D1D-CBDE-93B0-D3192925DA7D}"/>
              </a:ext>
            </a:extLst>
          </p:cNvPr>
          <p:cNvSpPr txBox="1"/>
          <p:nvPr/>
        </p:nvSpPr>
        <p:spPr>
          <a:xfrm flipH="1">
            <a:off x="6268410" y="1115156"/>
            <a:ext cx="373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롯데쇼핑</a:t>
            </a:r>
            <a:endParaRPr lang="en-K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A312A-DF2B-203A-4E42-0426BE5585FE}"/>
              </a:ext>
            </a:extLst>
          </p:cNvPr>
          <p:cNvSpPr txBox="1"/>
          <p:nvPr/>
        </p:nvSpPr>
        <p:spPr>
          <a:xfrm flipH="1">
            <a:off x="540986" y="3429542"/>
            <a:ext cx="373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에코프로비엠</a:t>
            </a:r>
            <a:endParaRPr lang="en-K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E378C-AD99-436A-F175-315EE8F6C43A}"/>
              </a:ext>
            </a:extLst>
          </p:cNvPr>
          <p:cNvSpPr txBox="1"/>
          <p:nvPr/>
        </p:nvSpPr>
        <p:spPr>
          <a:xfrm flipH="1">
            <a:off x="6268410" y="3489213"/>
            <a:ext cx="373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노바렉스</a:t>
            </a:r>
            <a:endParaRPr lang="en-K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9C1AC4-3054-5AC3-BBB8-7C5AA3DECCD4}"/>
              </a:ext>
            </a:extLst>
          </p:cNvPr>
          <p:cNvSpPr txBox="1"/>
          <p:nvPr/>
        </p:nvSpPr>
        <p:spPr>
          <a:xfrm>
            <a:off x="727676" y="5750412"/>
            <a:ext cx="1070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2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1. KOSDAQ &gt; KOSPI			2. </a:t>
            </a:r>
            <a:r>
              <a:rPr kumimoji="1" lang="en-US" altLang="en-US" sz="3200" b="1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롯데쇼핑</a:t>
            </a:r>
            <a:r>
              <a:rPr kumimoji="1" lang="ko-KR" altLang="en-US" sz="32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32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&gt;</a:t>
            </a:r>
            <a:r>
              <a:rPr kumimoji="1" lang="ko-KR" altLang="en-US" sz="32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오리온</a:t>
            </a:r>
            <a:endParaRPr kumimoji="1" lang="en-US" altLang="en-US" sz="3200" b="1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279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E6D75F-5329-F9DB-9EDF-00D1B5BDEEE8}"/>
                  </a:ext>
                </a:extLst>
              </p:cNvPr>
              <p:cNvSpPr txBox="1"/>
              <p:nvPr/>
            </p:nvSpPr>
            <p:spPr>
              <a:xfrm>
                <a:off x="1718718" y="335362"/>
                <a:ext cx="43772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spc="-150" dirty="0">
                    <a:solidFill>
                      <a:schemeClr val="tx1">
                        <a:lumMod val="75000"/>
                      </a:schemeClr>
                    </a:solidFill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CAPM</a:t>
                </a:r>
                <a:r>
                  <a:rPr lang="ko-KR" altLang="en-US" sz="2400" b="1" spc="-150" dirty="0">
                    <a:solidFill>
                      <a:schemeClr val="tx1">
                        <a:lumMod val="75000"/>
                      </a:schemeClr>
                    </a:solidFill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모델 활용을 통해 베타</a:t>
                </a:r>
                <a:r>
                  <a:rPr lang="en-US" altLang="ko-KR" sz="2400" b="1" spc="-150" dirty="0">
                    <a:solidFill>
                      <a:schemeClr val="tx1">
                        <a:lumMod val="75000"/>
                      </a:schemeClr>
                    </a:solidFill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400" b="1" i="0" spc="-15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altLang="ko-KR" sz="2400" b="1" spc="-150" dirty="0">
                    <a:solidFill>
                      <a:schemeClr val="tx1">
                        <a:lumMod val="75000"/>
                      </a:schemeClr>
                    </a:solidFill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)</a:t>
                </a:r>
                <a:r>
                  <a:rPr lang="ko-KR" altLang="en-US" sz="2400" b="1" spc="-150" dirty="0">
                    <a:solidFill>
                      <a:schemeClr val="tx1">
                        <a:lumMod val="75000"/>
                      </a:schemeClr>
                    </a:solidFill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 추정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E6D75F-5329-F9DB-9EDF-00D1B5BDE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718" y="335362"/>
                <a:ext cx="4377282" cy="461665"/>
              </a:xfrm>
              <a:prstGeom prst="rect">
                <a:avLst/>
              </a:prstGeom>
              <a:blipFill>
                <a:blip r:embed="rId2"/>
                <a:stretch>
                  <a:fillRect l="-2312" t="-10811" b="-297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CB849-FA53-AB90-FFF4-7B6CEEB5231A}"/>
              </a:ext>
            </a:extLst>
          </p:cNvPr>
          <p:cNvSpPr txBox="1"/>
          <p:nvPr/>
        </p:nvSpPr>
        <p:spPr>
          <a:xfrm>
            <a:off x="939491" y="1558071"/>
            <a:ext cx="68018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오리온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과 롯데쇼핑의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5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년 월별 종가* 기준 베타</a:t>
            </a:r>
            <a:endParaRPr kumimoji="1" lang="en-US" altLang="ko-KR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	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오리온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0.23</a:t>
            </a:r>
          </a:p>
          <a:p>
            <a:r>
              <a:rPr kumimoji="1" lang="en-US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	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롯데쇼핑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0.89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D5390-3953-ABB3-4EA2-202D493839F5}"/>
              </a:ext>
            </a:extLst>
          </p:cNvPr>
          <p:cNvSpPr txBox="1"/>
          <p:nvPr/>
        </p:nvSpPr>
        <p:spPr>
          <a:xfrm>
            <a:off x="939491" y="3566583"/>
            <a:ext cx="57615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CAPM을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통해 얻은 월별 종가*기준 베타</a:t>
            </a:r>
            <a:endParaRPr kumimoji="1" lang="en-KR" altLang="en-US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	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오리온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0.2793</a:t>
            </a:r>
          </a:p>
          <a:p>
            <a:r>
              <a:rPr kumimoji="1" lang="en-US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	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롯데쇼핑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: 0.8593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D1745-D587-C68E-DF37-ABBBC89DADE4}"/>
              </a:ext>
            </a:extLst>
          </p:cNvPr>
          <p:cNvSpPr txBox="1"/>
          <p:nvPr/>
        </p:nvSpPr>
        <p:spPr>
          <a:xfrm>
            <a:off x="8660770" y="3566583"/>
            <a:ext cx="305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#</a:t>
            </a:r>
            <a:r>
              <a:rPr kumimoji="1" 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KOSPI200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기반 </a:t>
            </a:r>
            <a:r>
              <a:rPr kumimoji="1"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5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년 </a:t>
            </a:r>
            <a:r>
              <a:rPr kumimoji="1"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Monthly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15238-F289-9605-39B1-1021442834EB}"/>
              </a:ext>
            </a:extLst>
          </p:cNvPr>
          <p:cNvSpPr txBox="1"/>
          <p:nvPr/>
        </p:nvSpPr>
        <p:spPr>
          <a:xfrm>
            <a:off x="8660769" y="1568721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#</a:t>
            </a:r>
            <a:r>
              <a:rPr kumimoji="1" 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Yahoo Finance </a:t>
            </a:r>
            <a:r>
              <a:rPr kumimoji="1" lang="en-US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기준</a:t>
            </a:r>
            <a:endParaRPr lang="en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CAC58-B4FF-CEFF-D3C0-FC2DB7A0F914}"/>
              </a:ext>
            </a:extLst>
          </p:cNvPr>
          <p:cNvSpPr txBox="1"/>
          <p:nvPr/>
        </p:nvSpPr>
        <p:spPr>
          <a:xfrm>
            <a:off x="744698" y="5575095"/>
            <a:ext cx="10702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4000" b="1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상당히</a:t>
            </a:r>
            <a:r>
              <a:rPr kumimoji="1" lang="ko-KR" altLang="en-US" sz="40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유사한 값을 보임 </a:t>
            </a:r>
            <a:r>
              <a:rPr kumimoji="1" lang="en-US" altLang="ko-KR" sz="40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⇨ </a:t>
            </a:r>
            <a:r>
              <a:rPr kumimoji="1" lang="ko-KR" altLang="en-US" sz="40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나머지 두 기업에도 적용</a:t>
            </a:r>
            <a:endParaRPr kumimoji="1" lang="en-KR" altLang="en-US" sz="4000" b="1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503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E6D75F-5329-F9DB-9EDF-00D1B5BDEEE8}"/>
                  </a:ext>
                </a:extLst>
              </p:cNvPr>
              <p:cNvSpPr txBox="1"/>
              <p:nvPr/>
            </p:nvSpPr>
            <p:spPr>
              <a:xfrm>
                <a:off x="1718718" y="335362"/>
                <a:ext cx="43772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spc="-150" dirty="0">
                    <a:solidFill>
                      <a:schemeClr val="tx1">
                        <a:lumMod val="75000"/>
                      </a:schemeClr>
                    </a:solidFill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CAPM</a:t>
                </a:r>
                <a:r>
                  <a:rPr lang="ko-KR" altLang="en-US" sz="2400" b="1" spc="-150" dirty="0">
                    <a:solidFill>
                      <a:schemeClr val="tx1">
                        <a:lumMod val="75000"/>
                      </a:schemeClr>
                    </a:solidFill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모델 활용을 통해 베타</a:t>
                </a:r>
                <a:r>
                  <a:rPr lang="en-US" altLang="ko-KR" sz="2400" b="1" spc="-150" dirty="0">
                    <a:solidFill>
                      <a:schemeClr val="tx1">
                        <a:lumMod val="75000"/>
                      </a:schemeClr>
                    </a:solidFill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400" b="1" i="0" spc="-15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altLang="ko-KR" sz="2400" b="1" spc="-150" dirty="0">
                    <a:solidFill>
                      <a:schemeClr val="tx1">
                        <a:lumMod val="75000"/>
                      </a:schemeClr>
                    </a:solidFill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)</a:t>
                </a:r>
                <a:r>
                  <a:rPr lang="ko-KR" altLang="en-US" sz="2400" b="1" spc="-150" dirty="0">
                    <a:solidFill>
                      <a:schemeClr val="tx1">
                        <a:lumMod val="75000"/>
                      </a:schemeClr>
                    </a:solidFill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 추정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E6D75F-5329-F9DB-9EDF-00D1B5BDE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718" y="335362"/>
                <a:ext cx="4377282" cy="461665"/>
              </a:xfrm>
              <a:prstGeom prst="rect">
                <a:avLst/>
              </a:prstGeom>
              <a:blipFill>
                <a:blip r:embed="rId2"/>
                <a:stretch>
                  <a:fillRect l="-2312" t="-10811" b="-297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CB849-FA53-AB90-FFF4-7B6CEEB5231A}"/>
              </a:ext>
            </a:extLst>
          </p:cNvPr>
          <p:cNvSpPr txBox="1"/>
          <p:nvPr/>
        </p:nvSpPr>
        <p:spPr>
          <a:xfrm>
            <a:off x="939491" y="1558071"/>
            <a:ext cx="72715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CAPM을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통해 얻은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KOSPI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기업 월별 종가기준 베타</a:t>
            </a:r>
            <a:endParaRPr kumimoji="1" lang="en-KR" altLang="en-US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	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오리온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0.2793</a:t>
            </a:r>
          </a:p>
          <a:p>
            <a:r>
              <a:rPr kumimoji="1" lang="en-US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	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롯데쇼핑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: 0.8593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D5390-3953-ABB3-4EA2-202D493839F5}"/>
              </a:ext>
            </a:extLst>
          </p:cNvPr>
          <p:cNvSpPr txBox="1"/>
          <p:nvPr/>
        </p:nvSpPr>
        <p:spPr>
          <a:xfrm>
            <a:off x="939491" y="3566583"/>
            <a:ext cx="7681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CAPM을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통해 얻은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KOSDAQ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기업 월별 종가기준 베타</a:t>
            </a:r>
            <a:endParaRPr kumimoji="1" lang="en-KR" altLang="en-US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	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8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에코프로비엠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1.1929</a:t>
            </a:r>
          </a:p>
          <a:p>
            <a:r>
              <a:rPr kumimoji="1" lang="en-US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	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8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노바렉스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: 0.9442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7CAC58-B4FF-CEFF-D3C0-FC2DB7A0F914}"/>
                  </a:ext>
                </a:extLst>
              </p:cNvPr>
              <p:cNvSpPr txBox="1"/>
              <p:nvPr/>
            </p:nvSpPr>
            <p:spPr>
              <a:xfrm>
                <a:off x="744698" y="5299929"/>
                <a:ext cx="1070260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3200" b="1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오리온에 비해 롯데쇼핑은 더 높은 </a:t>
                </a:r>
                <a14:m>
                  <m:oMath xmlns:m="http://schemas.openxmlformats.org/officeDocument/2006/math">
                    <m:r>
                      <a:rPr lang="en-US" altLang="ko-KR" sz="3200" b="1" i="0" spc="-15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𝛃</m:t>
                    </m:r>
                    <m:r>
                      <a:rPr lang="en-US" altLang="ko-KR" sz="3200" b="1" i="1" spc="-15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3200" b="1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3200" b="1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가짐</a:t>
                </a:r>
                <a:endParaRPr kumimoji="1" lang="en-US" altLang="ko-KR" sz="3200" b="1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r>
                  <a:rPr kumimoji="1" lang="ko-KR" altLang="en-US" sz="3200" b="1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성장주 기업들은 예상대로 가치주에 비해 더 큰 </a:t>
                </a:r>
                <a14:m>
                  <m:oMath xmlns:m="http://schemas.openxmlformats.org/officeDocument/2006/math">
                    <m:r>
                      <a:rPr lang="en-US" altLang="ko-KR" sz="3200" b="1" i="0" spc="-15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𝛃</m:t>
                    </m:r>
                    <m:r>
                      <a:rPr lang="en-US" altLang="ko-KR" sz="3200" b="1" i="1" spc="-15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3200" b="1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값을 보임 </a:t>
                </a:r>
                <a:endParaRPr kumimoji="1" lang="en-KR" altLang="en-US" sz="3200" b="1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7CAC58-B4FF-CEFF-D3C0-FC2DB7A0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98" y="5299929"/>
                <a:ext cx="10702603" cy="1077218"/>
              </a:xfrm>
              <a:prstGeom prst="rect">
                <a:avLst/>
              </a:prstGeom>
              <a:blipFill>
                <a:blip r:embed="rId3"/>
                <a:stretch>
                  <a:fillRect l="-1422" t="-6977" b="-1627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968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E6D75F-5329-F9DB-9EDF-00D1B5BDEEE8}"/>
                  </a:ext>
                </a:extLst>
              </p:cNvPr>
              <p:cNvSpPr txBox="1"/>
              <p:nvPr/>
            </p:nvSpPr>
            <p:spPr>
              <a:xfrm>
                <a:off x="1718718" y="335362"/>
                <a:ext cx="43772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spc="-150" dirty="0">
                    <a:solidFill>
                      <a:schemeClr val="tx1">
                        <a:lumMod val="75000"/>
                      </a:schemeClr>
                    </a:solidFill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CAPM</a:t>
                </a:r>
                <a:r>
                  <a:rPr lang="ko-KR" altLang="en-US" sz="2400" b="1" spc="-150" dirty="0">
                    <a:solidFill>
                      <a:schemeClr val="tx1">
                        <a:lumMod val="75000"/>
                      </a:schemeClr>
                    </a:solidFill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모델 활용을 통해 베타</a:t>
                </a:r>
                <a:r>
                  <a:rPr lang="en-US" altLang="ko-KR" sz="2400" b="1" spc="-150" dirty="0">
                    <a:solidFill>
                      <a:schemeClr val="tx1">
                        <a:lumMod val="75000"/>
                      </a:schemeClr>
                    </a:solidFill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400" b="1" i="0" spc="-15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altLang="ko-KR" sz="2400" b="1" spc="-150" dirty="0">
                    <a:solidFill>
                      <a:schemeClr val="tx1">
                        <a:lumMod val="75000"/>
                      </a:schemeClr>
                    </a:solidFill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)</a:t>
                </a:r>
                <a:r>
                  <a:rPr lang="ko-KR" altLang="en-US" sz="2400" b="1" spc="-150" dirty="0">
                    <a:solidFill>
                      <a:schemeClr val="tx1">
                        <a:lumMod val="75000"/>
                      </a:schemeClr>
                    </a:solidFill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 추정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E6D75F-5329-F9DB-9EDF-00D1B5BDE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718" y="335362"/>
                <a:ext cx="4377282" cy="461665"/>
              </a:xfrm>
              <a:prstGeom prst="rect">
                <a:avLst/>
              </a:prstGeom>
              <a:blipFill>
                <a:blip r:embed="rId2"/>
                <a:stretch>
                  <a:fillRect l="-2312" t="-10811" b="-297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CCB849-FA53-AB90-FFF4-7B6CEEB5231A}"/>
                  </a:ext>
                </a:extLst>
              </p:cNvPr>
              <p:cNvSpPr txBox="1"/>
              <p:nvPr/>
            </p:nvSpPr>
            <p:spPr>
              <a:xfrm>
                <a:off x="939491" y="1558071"/>
                <a:ext cx="10050572" cy="3108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오리온</a:t>
                </a:r>
                <a:r>
                  <a:rPr kumimoji="1" lang="en-US" altLang="ko-KR" sz="2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		</a:t>
                </a:r>
                <a14:m>
                  <m:oMath xmlns:m="http://schemas.openxmlformats.org/officeDocument/2006/math"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800" b="0" i="1" smtClean="0">
                            <a:latin typeface="Cambria Math" panose="02040503050406030204" pitchFamily="18" charset="0"/>
                            <a:ea typeface="NanumSquareOTF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panose="02040503050406030204" pitchFamily="18" charset="0"/>
                                <a:ea typeface="NanumSquareOTF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  <a:ea typeface="NanumSquareOTF_ac" panose="020B0600000101010101" pitchFamily="34" charset="-127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  <a:ea typeface="NanumSquareOTF_ac" panose="020B0600000101010101" pitchFamily="34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=0.033+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0.28(0.058</m:t>
                    </m:r>
                    <m:r>
                      <m:rPr>
                        <m:nor/>
                      </m:rPr>
                      <a:rPr kumimoji="1" lang="ko-KR" altLang="en-US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*</m:t>
                    </m:r>
                    <m:r>
                      <m:rPr>
                        <m:nor/>
                      </m:rPr>
                      <a:rPr kumimoji="1" lang="en-US" altLang="ko-KR" sz="280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−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0.033) ≈</m:t>
                    </m:r>
                    <m:r>
                      <m:rPr>
                        <m:nor/>
                      </m:rPr>
                      <a:rPr kumimoji="1" lang="en-US" altLang="ko-KR" sz="2800" b="0" i="1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4.00%</m:t>
                    </m:r>
                  </m:oMath>
                </a14:m>
                <a:endParaRPr kumimoji="1" lang="en-US" altLang="ko-KR" sz="2800" b="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endParaRPr kumimoji="1" lang="en-US" altLang="ko-KR" sz="2800" b="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r>
                  <a:rPr kumimoji="1" lang="ko-KR" altLang="en-US" sz="2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롯데쇼핑 </a:t>
                </a:r>
                <a:r>
                  <a:rPr kumimoji="1" lang="en-US" altLang="ko-KR" sz="2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		</a:t>
                </a:r>
                <a14:m>
                  <m:oMath xmlns:m="http://schemas.openxmlformats.org/officeDocument/2006/math"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800" b="0" i="1" smtClean="0">
                            <a:latin typeface="Cambria Math" panose="02040503050406030204" pitchFamily="18" charset="0"/>
                            <a:ea typeface="NanumSquareOTF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panose="02040503050406030204" pitchFamily="18" charset="0"/>
                                <a:ea typeface="NanumSquareOTF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  <a:ea typeface="NanumSquareOTF_ac" panose="020B0600000101010101" pitchFamily="34" charset="-127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  <a:ea typeface="NanumSquareOTF_ac" panose="020B0600000101010101" pitchFamily="34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=</m:t>
                    </m:r>
                    <m:sSup>
                      <m:sSupPr>
                        <m:ctrlPr>
                          <a:rPr kumimoji="1" lang="en-US" altLang="ko-KR" sz="2800" b="0" i="1" smtClean="0">
                            <a:latin typeface="Cambria Math" panose="02040503050406030204" pitchFamily="18" charset="0"/>
                            <a:ea typeface="NanumSquareOTF_ac" panose="020B0600000101010101" pitchFamily="34" charset="-127"/>
                          </a:rPr>
                        </m:ctrlPr>
                      </m:sSupPr>
                      <m:e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  <a:ea typeface="NanumSquareOTF_ac" panose="020B0600000101010101" pitchFamily="34" charset="-127"/>
                          </a:rPr>
                          <m:t>0.03</m:t>
                        </m:r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  <a:ea typeface="NanumSquareOTF_ac" panose="020B0600000101010101" pitchFamily="34" charset="-127"/>
                          </a:rPr>
                          <m:t>3</m:t>
                        </m:r>
                      </m:e>
                      <m:sup>
                        <m:r>
                          <a:rPr kumimoji="1" lang="ko-KR" altLang="en-US" sz="2800" b="0" i="1" smtClean="0">
                            <a:latin typeface="Cambria Math" panose="02040503050406030204" pitchFamily="18" charset="0"/>
                            <a:ea typeface="NanumSquareOTF_ac" panose="020B0600000101010101" pitchFamily="34" charset="-127"/>
                          </a:rPr>
                          <m:t>∗</m:t>
                        </m:r>
                      </m:sup>
                    </m:sSup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+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0.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86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(0.058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−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0.033)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R" sz="280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≈</m:t>
                    </m:r>
                    <m:r>
                      <m:rPr>
                        <m:nor/>
                      </m:rPr>
                      <a:rPr kumimoji="1" lang="en-US" altLang="ko-KR" sz="2800" b="0" i="1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5.45%</m:t>
                    </m:r>
                  </m:oMath>
                </a14:m>
                <a:endParaRPr kumimoji="1" lang="en-US" altLang="ko-KR" sz="28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endParaRPr kumimoji="1" lang="en-US" altLang="ko-KR" sz="2800" b="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r>
                  <a:rPr kumimoji="1" lang="ko-KR" altLang="en-US" sz="28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에코프로비엠</a:t>
                </a:r>
                <a:r>
                  <a:rPr kumimoji="1" lang="ko-KR" altLang="en-US" sz="2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:r>
                  <a:rPr kumimoji="1" lang="en-US" altLang="ko-KR" sz="2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800" b="0" i="1" smtClean="0">
                            <a:latin typeface="Cambria Math" panose="02040503050406030204" pitchFamily="18" charset="0"/>
                            <a:ea typeface="NanumSquareOTF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panose="02040503050406030204" pitchFamily="18" charset="0"/>
                                <a:ea typeface="NanumSquareOTF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  <a:ea typeface="NanumSquareOTF_ac" panose="020B0600000101010101" pitchFamily="34" charset="-127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  <a:ea typeface="NanumSquareOTF_ac" panose="020B0600000101010101" pitchFamily="34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=0.033+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1.19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(0.0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44</m:t>
                    </m:r>
                    <m:r>
                      <m:rPr>
                        <m:nor/>
                      </m:rPr>
                      <a:rPr kumimoji="1" lang="ko-KR" altLang="en-US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*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−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0.033)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R" sz="280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≈</m:t>
                    </m:r>
                    <m:r>
                      <m:rPr>
                        <m:nor/>
                      </m:rPr>
                      <a:rPr kumimoji="1" lang="en-US" altLang="ko-KR" sz="2800" b="0" i="1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4.61%</m:t>
                    </m:r>
                  </m:oMath>
                </a14:m>
                <a:endParaRPr kumimoji="1" lang="en-US" altLang="ko-KR" sz="28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endParaRPr kumimoji="1" lang="en-US" altLang="ko-KR" sz="2800" b="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r>
                  <a:rPr kumimoji="1" lang="ko-KR" altLang="en-US" sz="28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노바렉스</a:t>
                </a:r>
                <a:r>
                  <a:rPr kumimoji="1" lang="ko-KR" altLang="en-US" sz="2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:r>
                  <a:rPr kumimoji="1" lang="en-US" altLang="ko-KR" sz="28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		</a:t>
                </a:r>
                <a14:m>
                  <m:oMath xmlns:m="http://schemas.openxmlformats.org/officeDocument/2006/math"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800" b="0" i="1" smtClean="0">
                            <a:latin typeface="Cambria Math" panose="02040503050406030204" pitchFamily="18" charset="0"/>
                            <a:ea typeface="NanumSquareOTF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panose="02040503050406030204" pitchFamily="18" charset="0"/>
                                <a:ea typeface="NanumSquareOTF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  <a:ea typeface="NanumSquareOTF_ac" panose="020B0600000101010101" pitchFamily="34" charset="-127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  <a:ea typeface="NanumSquareOTF_ac" panose="020B0600000101010101" pitchFamily="34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=0.033+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0.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94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(0.0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44−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0.033)</m:t>
                    </m:r>
                    <m:r>
                      <m:rPr>
                        <m:nor/>
                      </m:rPr>
                      <a:rPr kumimoji="1" lang="en-US" altLang="ko-KR" sz="2800" b="0" i="0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R" sz="280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≈</m:t>
                    </m:r>
                    <m:r>
                      <m:rPr>
                        <m:nor/>
                      </m:rPr>
                      <a:rPr kumimoji="1" lang="ko-KR" altLang="en-US" sz="2800" b="0" i="1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R" sz="2800" b="0" i="1" smtClean="0">
                        <a:latin typeface="Cambria Math" panose="02040503050406030204" pitchFamily="18" charset="0"/>
                        <a:ea typeface="NanumSquareOTF_ac" panose="020B0600000101010101" pitchFamily="34" charset="-127"/>
                      </a:rPr>
                      <m:t>4.33%</m:t>
                    </m:r>
                  </m:oMath>
                </a14:m>
                <a:endParaRPr kumimoji="1" lang="en-US" altLang="ko-KR" sz="2800" b="0" i="1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CCB849-FA53-AB90-FFF4-7B6CEEB5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91" y="1558071"/>
                <a:ext cx="10050572" cy="3108543"/>
              </a:xfrm>
              <a:prstGeom prst="rect">
                <a:avLst/>
              </a:prstGeom>
              <a:blipFill>
                <a:blip r:embed="rId3"/>
                <a:stretch>
                  <a:fillRect l="-1261" t="-2033" b="-487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87CAC58-B4FF-CEFF-D3C0-FC2DB7A0F914}"/>
              </a:ext>
            </a:extLst>
          </p:cNvPr>
          <p:cNvSpPr txBox="1"/>
          <p:nvPr/>
        </p:nvSpPr>
        <p:spPr>
          <a:xfrm>
            <a:off x="744698" y="5299929"/>
            <a:ext cx="10702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롯데쇼핑 ⇨ 높은 베타 </a:t>
            </a:r>
            <a:r>
              <a:rPr kumimoji="1" lang="en-US" altLang="ko-KR" sz="32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+</a:t>
            </a:r>
            <a:r>
              <a:rPr kumimoji="1" lang="ko-KR" altLang="en-US" sz="32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32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KOSPI</a:t>
            </a:r>
            <a:r>
              <a:rPr kumimoji="1" lang="ko-KR" altLang="en-US" sz="3200" b="1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수익률으로</a:t>
            </a:r>
            <a:r>
              <a:rPr kumimoji="1" lang="ko-KR" altLang="en-US" sz="32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가장 높은 기대수익률</a:t>
            </a:r>
            <a:endParaRPr kumimoji="1" lang="en-US" altLang="ko-KR" sz="3200" b="1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en-US" sz="32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KOSDAQ </a:t>
            </a:r>
            <a:r>
              <a:rPr kumimoji="1" lang="ko-KR" altLang="en-US" sz="32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⇨</a:t>
            </a:r>
            <a:r>
              <a:rPr kumimoji="1" lang="en-US" altLang="ko-KR" sz="32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3200" b="1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오리온에 비해 둘 다 높은 모습</a:t>
            </a:r>
            <a:endParaRPr kumimoji="1" lang="en-KR" altLang="en-US" sz="3200" b="1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545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80960-5DE5-EF7F-2F67-85BDC39408CC}"/>
              </a:ext>
            </a:extLst>
          </p:cNvPr>
          <p:cNvSpPr/>
          <p:nvPr/>
        </p:nvSpPr>
        <p:spPr>
          <a:xfrm>
            <a:off x="1353232" y="5742188"/>
            <a:ext cx="9429067" cy="289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37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Conclusion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3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5E217-F0BB-0404-E322-88CF8D7697BA}"/>
              </a:ext>
            </a:extLst>
          </p:cNvPr>
          <p:cNvSpPr txBox="1"/>
          <p:nvPr/>
        </p:nvSpPr>
        <p:spPr>
          <a:xfrm>
            <a:off x="2843652" y="2363027"/>
            <a:ext cx="8055367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따라서 금융업에서 사용하는 가치투자 방식으로 주가 예측</a:t>
            </a:r>
            <a:endParaRPr kumimoji="1"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롯데쇼핑</a:t>
            </a:r>
            <a:r>
              <a:rPr kumimoji="1" lang="en-US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2.89%)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/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오리온</a:t>
            </a:r>
            <a:r>
              <a:rPr kumimoji="1" lang="en-US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7.03%)</a:t>
            </a:r>
            <a:r>
              <a:rPr kumimoji="1" lang="en-US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에코프로비엠</a:t>
            </a:r>
            <a:r>
              <a:rPr kumimoji="1"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(46.73%),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노바렉스</a:t>
            </a:r>
            <a:r>
              <a:rPr kumimoji="1"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(23.15%)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-&gt;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세가지 종목 </a:t>
            </a:r>
            <a:r>
              <a:rPr kumimoji="1"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BUY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제시 가능</a:t>
            </a:r>
            <a:endParaRPr kumimoji="1" lang="ko-Kore-KR" altLang="en-US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18FED-A66D-7F8F-9C99-21BF8DCB1D12}"/>
              </a:ext>
            </a:extLst>
          </p:cNvPr>
          <p:cNvSpPr txBox="1"/>
          <p:nvPr/>
        </p:nvSpPr>
        <p:spPr>
          <a:xfrm>
            <a:off x="4945170" y="1317029"/>
            <a:ext cx="3852337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시계열 분석을 통한 주가의 예측은 어려움</a:t>
            </a:r>
            <a:endParaRPr kumimoji="1" lang="ko-Kore-KR" altLang="en-US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F088E-A720-F771-EF3B-142500AC2AA8}"/>
              </a:ext>
            </a:extLst>
          </p:cNvPr>
          <p:cNvSpPr txBox="1"/>
          <p:nvPr/>
        </p:nvSpPr>
        <p:spPr>
          <a:xfrm>
            <a:off x="3237990" y="4016975"/>
            <a:ext cx="7266733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성장주의 높은 수익률</a:t>
            </a:r>
            <a:r>
              <a:rPr kumimoji="1"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리스크</a:t>
            </a:r>
            <a:r>
              <a:rPr kumimoji="1"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),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오리온의 낮은 리스크 </a:t>
            </a:r>
            <a:r>
              <a:rPr kumimoji="1"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/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롯데쇼핑의 아쉬운 리스크</a:t>
            </a:r>
            <a:endParaRPr kumimoji="1"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-&gt;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앞서 </a:t>
            </a:r>
            <a:r>
              <a:rPr kumimoji="1"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BUY</a:t>
            </a:r>
            <a:r>
              <a:rPr kumimoji="1" lang="ko-KR" altLang="en-US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를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제시한 기업들에 대한 의견에 힘을 </a:t>
            </a:r>
            <a:r>
              <a:rPr kumimoji="1" lang="ko-KR" altLang="en-US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실어줌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ko-Kore-KR" altLang="en-US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B5E111-9942-C472-688B-D35D876569B1}"/>
              </a:ext>
            </a:extLst>
          </p:cNvPr>
          <p:cNvSpPr txBox="1"/>
          <p:nvPr/>
        </p:nvSpPr>
        <p:spPr>
          <a:xfrm>
            <a:off x="1266529" y="1334133"/>
            <a:ext cx="375424" cy="593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BC9EC-BCC2-333C-C90F-D74B44AABACF}"/>
              </a:ext>
            </a:extLst>
          </p:cNvPr>
          <p:cNvSpPr txBox="1"/>
          <p:nvPr/>
        </p:nvSpPr>
        <p:spPr>
          <a:xfrm>
            <a:off x="1266529" y="2675554"/>
            <a:ext cx="375424" cy="593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7AC0D-8B40-E1FF-773C-A8AD5FEBA853}"/>
              </a:ext>
            </a:extLst>
          </p:cNvPr>
          <p:cNvSpPr txBox="1"/>
          <p:nvPr/>
        </p:nvSpPr>
        <p:spPr>
          <a:xfrm>
            <a:off x="1266529" y="4016975"/>
            <a:ext cx="375424" cy="593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77C09-950C-2C48-364A-91E82D3B2938}"/>
              </a:ext>
            </a:extLst>
          </p:cNvPr>
          <p:cNvSpPr txBox="1"/>
          <p:nvPr/>
        </p:nvSpPr>
        <p:spPr>
          <a:xfrm>
            <a:off x="1222712" y="5438789"/>
            <a:ext cx="9746579" cy="593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‘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가치투자 방식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+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Risk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분석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‘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활용한 주가 예측으로 투자가 가능할 것이라 판단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!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ko-Kore-KR" altLang="en-US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877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0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096321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37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주제 선정 이유 및 기업 선정 이유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0F19E6CC-E4B5-75A9-6AA1-6B03FC566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53819"/>
              </p:ext>
            </p:extLst>
          </p:nvPr>
        </p:nvGraphicFramePr>
        <p:xfrm>
          <a:off x="1048871" y="3693460"/>
          <a:ext cx="10063783" cy="2467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864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7406919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16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i="0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오리온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KOSPI</a:t>
                      </a: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64</a:t>
                      </a: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위</a:t>
                      </a: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,</a:t>
                      </a: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식품 업종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16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i="0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롯데쇼핑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KOSPI 114</a:t>
                      </a: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위</a:t>
                      </a: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,</a:t>
                      </a: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백화점과 일반상점 업종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16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i="0" dirty="0" err="1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에코프로비엠</a:t>
                      </a:r>
                      <a:endParaRPr lang="ko-KR" altLang="en-US" sz="2400" b="0" i="0" dirty="0">
                        <a:solidFill>
                          <a:schemeClr val="bg1"/>
                        </a:solidFill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KOSDAQ 2</a:t>
                      </a: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위</a:t>
                      </a: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,</a:t>
                      </a: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전기제품</a:t>
                      </a: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</a:t>
                      </a:r>
                      <a:r>
                        <a:rPr lang="ko-KR" altLang="en-US" sz="2400" b="0" i="0" dirty="0" err="1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양극재</a:t>
                      </a: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업종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616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i="0" dirty="0" err="1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노바렉스</a:t>
                      </a:r>
                      <a:endParaRPr lang="ko-KR" altLang="en-US" sz="2400" b="0" i="0" dirty="0">
                        <a:solidFill>
                          <a:schemeClr val="bg1"/>
                        </a:solidFill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KOSDAQ</a:t>
                      </a: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417</a:t>
                      </a: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위</a:t>
                      </a: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,</a:t>
                      </a: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제약</a:t>
                      </a: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</a:t>
                      </a: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건강기능식품</a:t>
                      </a:r>
                      <a:r>
                        <a:rPr lang="en-US" altLang="ko-KR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r>
                        <a:rPr lang="ko-KR" altLang="en-US" sz="2400" b="0" i="0" dirty="0">
                          <a:solidFill>
                            <a:schemeClr val="tx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업종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02D527-A84D-96AA-6B92-C0B30455A94F}"/>
              </a:ext>
            </a:extLst>
          </p:cNvPr>
          <p:cNvSpPr txBox="1"/>
          <p:nvPr/>
        </p:nvSpPr>
        <p:spPr>
          <a:xfrm>
            <a:off x="4017193" y="1025865"/>
            <a:ext cx="4157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KOSPI,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KOSDAQ 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모두 고려</a:t>
            </a:r>
            <a:endParaRPr kumimoji="1" lang="ko-Kore-KR" altLang="en-US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BD2A6-9002-E871-74BD-8F2FD916E287}"/>
              </a:ext>
            </a:extLst>
          </p:cNvPr>
          <p:cNvSpPr txBox="1"/>
          <p:nvPr/>
        </p:nvSpPr>
        <p:spPr>
          <a:xfrm>
            <a:off x="4815832" y="1657335"/>
            <a:ext cx="252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다양한 업종 고려</a:t>
            </a:r>
            <a:endParaRPr kumimoji="1" lang="ko-Kore-KR" altLang="en-US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9438A-1188-5B4B-5331-4EF52B5CD560}"/>
              </a:ext>
            </a:extLst>
          </p:cNvPr>
          <p:cNvSpPr txBox="1"/>
          <p:nvPr/>
        </p:nvSpPr>
        <p:spPr>
          <a:xfrm>
            <a:off x="4617060" y="2288805"/>
            <a:ext cx="292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가치주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성장주 고려</a:t>
            </a:r>
            <a:endParaRPr kumimoji="1" lang="ko-Kore-KR" altLang="en-US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F1F05-294F-76A4-F484-E68E48EAEB84}"/>
              </a:ext>
            </a:extLst>
          </p:cNvPr>
          <p:cNvSpPr txBox="1"/>
          <p:nvPr/>
        </p:nvSpPr>
        <p:spPr>
          <a:xfrm>
            <a:off x="4017193" y="2876563"/>
            <a:ext cx="4166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사업부가 복잡하지 않은 기업</a:t>
            </a:r>
            <a:endParaRPr kumimoji="1" lang="ko-Kore-KR" altLang="en-US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9CA7763-6C57-A1B1-CA09-D45241A1A6F1}"/>
              </a:ext>
            </a:extLst>
          </p:cNvPr>
          <p:cNvSpPr/>
          <p:nvPr/>
        </p:nvSpPr>
        <p:spPr>
          <a:xfrm>
            <a:off x="4024288" y="3973031"/>
            <a:ext cx="5266313" cy="3230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7" y="335362"/>
            <a:ext cx="49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시계열 분석을 통한 주가 예측이 가능할까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?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BB026-A912-44B5-0317-3E9AC0DE49E7}"/>
              </a:ext>
            </a:extLst>
          </p:cNvPr>
          <p:cNvSpPr txBox="1"/>
          <p:nvPr/>
        </p:nvSpPr>
        <p:spPr>
          <a:xfrm>
            <a:off x="2478663" y="2237246"/>
            <a:ext cx="7234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Q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시계열 분석을 통해서 주가를 예측할 수 있는가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?</a:t>
            </a:r>
            <a:endParaRPr kumimoji="1" lang="ko-Kore-KR" altLang="en-US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CCEB908-F2EE-FC26-9FD9-F8282C5D4951}"/>
              </a:ext>
            </a:extLst>
          </p:cNvPr>
          <p:cNvSpPr/>
          <p:nvPr/>
        </p:nvSpPr>
        <p:spPr>
          <a:xfrm>
            <a:off x="2710040" y="3912142"/>
            <a:ext cx="1194994" cy="323065"/>
          </a:xfrm>
          <a:prstGeom prst="rightArrow">
            <a:avLst>
              <a:gd name="adj1" fmla="val 50000"/>
              <a:gd name="adj2" fmla="val 838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0E6FC-CF4F-41B9-F491-6067405BE865}"/>
              </a:ext>
            </a:extLst>
          </p:cNvPr>
          <p:cNvSpPr txBox="1"/>
          <p:nvPr/>
        </p:nvSpPr>
        <p:spPr>
          <a:xfrm>
            <a:off x="3998162" y="3812065"/>
            <a:ext cx="5266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ARIMA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model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fit</a:t>
            </a:r>
            <a:r>
              <a:rPr kumimoji="1" lang="ko-KR" altLang="en-US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한 뒤 </a:t>
            </a:r>
            <a:r>
              <a:rPr kumimoji="1" lang="en-US" altLang="ko-KR" sz="2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forecast</a:t>
            </a:r>
            <a:endParaRPr kumimoji="1" lang="ko-Kore-KR" altLang="en-US" sz="2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06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7" y="335362"/>
            <a:ext cx="49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시계열 분석을 통한 주가 예측이 가능할까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?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C778A8-0B6F-8DE3-26A3-25107302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863"/>
            <a:ext cx="12192000" cy="40522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372638-D5B1-ACC7-6E4D-80ED21F0E00E}"/>
              </a:ext>
            </a:extLst>
          </p:cNvPr>
          <p:cNvSpPr txBox="1"/>
          <p:nvPr/>
        </p:nvSpPr>
        <p:spPr>
          <a:xfrm>
            <a:off x="5663915" y="5768558"/>
            <a:ext cx="9000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롯데쇼핑</a:t>
            </a:r>
            <a:endParaRPr kumimoji="1" lang="ko-Kore-KR" altLang="en-US" sz="15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7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7" y="335362"/>
            <a:ext cx="49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시계열 분석을 통한 주가 예측이 가능할까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?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29F2D2-89D3-F8F8-F8B6-52A1F70CC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380"/>
            <a:ext cx="12192000" cy="4045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2962A-86E3-C0A2-5F46-E4B0F8B7634C}"/>
              </a:ext>
            </a:extLst>
          </p:cNvPr>
          <p:cNvSpPr txBox="1"/>
          <p:nvPr/>
        </p:nvSpPr>
        <p:spPr>
          <a:xfrm>
            <a:off x="5484620" y="5784947"/>
            <a:ext cx="12120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에코프로비엠</a:t>
            </a:r>
            <a:endParaRPr kumimoji="1" lang="ko-Kore-KR" altLang="en-US" sz="15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27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7" y="335362"/>
            <a:ext cx="49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시계열 분석을 통한 주가 예측이 가능할까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?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B9142A-BBDD-39C8-BDC3-CBFA8CC73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380"/>
            <a:ext cx="12192000" cy="4045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F9D104-81D6-27F9-B203-7DFEF3A424B5}"/>
              </a:ext>
            </a:extLst>
          </p:cNvPr>
          <p:cNvSpPr txBox="1"/>
          <p:nvPr/>
        </p:nvSpPr>
        <p:spPr>
          <a:xfrm>
            <a:off x="5745486" y="5719970"/>
            <a:ext cx="7010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오리온</a:t>
            </a:r>
            <a:endParaRPr kumimoji="1" lang="ko-Kore-KR" altLang="en-US" sz="15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56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7" y="335362"/>
            <a:ext cx="497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시계열 분석을 통한 주가 예측이 가능할까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?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0986" y="37505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</a:t>
            </a:r>
            <a:endParaRPr lang="ko-KR" altLang="en-US" sz="2000" b="1" spc="-150" dirty="0">
              <a:solidFill>
                <a:schemeClr val="bg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96FE-00B2-C755-34ED-AC5056E9EF78}"/>
              </a:ext>
            </a:extLst>
          </p:cNvPr>
          <p:cNvSpPr/>
          <p:nvPr/>
        </p:nvSpPr>
        <p:spPr>
          <a:xfrm>
            <a:off x="9794240" y="6441440"/>
            <a:ext cx="2397760" cy="4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F9AE8B-FE87-9367-F44A-64134193D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353"/>
            <a:ext cx="12192000" cy="4059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FFBD6C-03B1-B1C7-AAFE-328F1B6D61F0}"/>
              </a:ext>
            </a:extLst>
          </p:cNvPr>
          <p:cNvSpPr txBox="1"/>
          <p:nvPr/>
        </p:nvSpPr>
        <p:spPr>
          <a:xfrm>
            <a:off x="5669286" y="5788461"/>
            <a:ext cx="8534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노바렉스</a:t>
            </a:r>
            <a:endParaRPr kumimoji="1" lang="ko-Kore-KR" altLang="en-US" sz="15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56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2465</Words>
  <Application>Microsoft Macintosh PowerPoint</Application>
  <PresentationFormat>Widescreen</PresentationFormat>
  <Paragraphs>904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NanumSquareOTF_ac</vt:lpstr>
      <vt:lpstr>NanumSquareOTF_ac Bold</vt:lpstr>
      <vt:lpstr>NanumSquareOTF_ac ExtraBold</vt:lpstr>
      <vt:lpstr>Pretendard</vt:lpstr>
      <vt:lpstr>Pretendard ExtraBold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손재범</cp:lastModifiedBy>
  <cp:revision>85</cp:revision>
  <dcterms:created xsi:type="dcterms:W3CDTF">2022-05-10T00:06:31Z</dcterms:created>
  <dcterms:modified xsi:type="dcterms:W3CDTF">2022-12-12T05:40:17Z</dcterms:modified>
</cp:coreProperties>
</file>