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63" r:id="rId4"/>
    <p:sldId id="260" r:id="rId5"/>
    <p:sldId id="261" r:id="rId6"/>
    <p:sldId id="262" r:id="rId7"/>
    <p:sldId id="264" r:id="rId8"/>
    <p:sldId id="271" r:id="rId9"/>
    <p:sldId id="270" r:id="rId10"/>
    <p:sldId id="265" r:id="rId11"/>
    <p:sldId id="268" r:id="rId12"/>
    <p:sldId id="285" r:id="rId13"/>
    <p:sldId id="284" r:id="rId14"/>
    <p:sldId id="283" r:id="rId15"/>
    <p:sldId id="287" r:id="rId16"/>
    <p:sldId id="269" r:id="rId17"/>
    <p:sldId id="266" r:id="rId18"/>
    <p:sldId id="267" r:id="rId19"/>
    <p:sldId id="277" r:id="rId20"/>
    <p:sldId id="278" r:id="rId21"/>
    <p:sldId id="279" r:id="rId22"/>
    <p:sldId id="274" r:id="rId23"/>
    <p:sldId id="275" r:id="rId24"/>
    <p:sldId id="276" r:id="rId25"/>
    <p:sldId id="280" r:id="rId26"/>
    <p:sldId id="281" r:id="rId27"/>
    <p:sldId id="282" r:id="rId28"/>
    <p:sldId id="286"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1" d="100"/>
          <a:sy n="61" d="100"/>
        </p:scale>
        <p:origin x="64"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21E69-A1EC-4526-A365-D435C7D21FB1}" type="datetimeFigureOut">
              <a:rPr lang="en-US" smtClean="0"/>
              <a:t>5/5/2018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2195D-4299-4FF4-8A2D-F15093238460}" type="slidenum">
              <a:rPr lang="en-US" smtClean="0"/>
              <a:t>‹#›</a:t>
            </a:fld>
            <a:endParaRPr lang="en-US"/>
          </a:p>
        </p:txBody>
      </p:sp>
    </p:spTree>
    <p:extLst>
      <p:ext uri="{BB962C8B-B14F-4D97-AF65-F5344CB8AC3E}">
        <p14:creationId xmlns:p14="http://schemas.microsoft.com/office/powerpoint/2010/main" val="1502709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0660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51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3331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224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0729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6482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5128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785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624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4168-14C3-4947-A130-41F436E5C7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A5236D-84E2-4FB1-B288-DE10E689F2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9BBB8C-C62B-4881-AE5E-D5C22A6341DE}"/>
              </a:ext>
            </a:extLst>
          </p:cNvPr>
          <p:cNvSpPr>
            <a:spLocks noGrp="1"/>
          </p:cNvSpPr>
          <p:nvPr>
            <p:ph type="dt" sz="half" idx="10"/>
          </p:nvPr>
        </p:nvSpPr>
        <p:spPr/>
        <p:txBody>
          <a:bodyPr/>
          <a:lstStyle/>
          <a:p>
            <a:fld id="{A1CFEE36-5313-40D1-B36D-1C1694A492F1}" type="datetimeFigureOut">
              <a:rPr lang="en-US" smtClean="0"/>
              <a:t>5/5/2018</a:t>
            </a:fld>
            <a:endParaRPr lang="en-US"/>
          </a:p>
        </p:txBody>
      </p:sp>
      <p:sp>
        <p:nvSpPr>
          <p:cNvPr id="5" name="Footer Placeholder 4">
            <a:extLst>
              <a:ext uri="{FF2B5EF4-FFF2-40B4-BE49-F238E27FC236}">
                <a16:creationId xmlns:a16="http://schemas.microsoft.com/office/drawing/2014/main" id="{A4588420-6A14-4B22-88D5-35E2AEF35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B7331C-7F34-4173-9378-9D6676AC2B96}"/>
              </a:ext>
            </a:extLst>
          </p:cNvPr>
          <p:cNvSpPr>
            <a:spLocks noGrp="1"/>
          </p:cNvSpPr>
          <p:nvPr>
            <p:ph type="sldNum" sz="quarter" idx="12"/>
          </p:nvPr>
        </p:nvSpPr>
        <p:spPr/>
        <p:txBody>
          <a:bodyPr/>
          <a:lstStyle/>
          <a:p>
            <a:fld id="{CEAAF0CA-7BC5-48E6-9625-909028921A0A}" type="slidenum">
              <a:rPr lang="en-US" smtClean="0"/>
              <a:t>‹#›</a:t>
            </a:fld>
            <a:endParaRPr lang="en-US"/>
          </a:p>
        </p:txBody>
      </p:sp>
    </p:spTree>
    <p:extLst>
      <p:ext uri="{BB962C8B-B14F-4D97-AF65-F5344CB8AC3E}">
        <p14:creationId xmlns:p14="http://schemas.microsoft.com/office/powerpoint/2010/main" val="165952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ECB1-AEA7-4D69-8CE4-9F0EA7A366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5C24A7-219A-41CC-9744-7CFEF5C2086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F8E2D-7F4C-4C2B-9118-E849AD24DDB6}"/>
              </a:ext>
            </a:extLst>
          </p:cNvPr>
          <p:cNvSpPr>
            <a:spLocks noGrp="1"/>
          </p:cNvSpPr>
          <p:nvPr>
            <p:ph type="dt" sz="half" idx="10"/>
          </p:nvPr>
        </p:nvSpPr>
        <p:spPr/>
        <p:txBody>
          <a:bodyPr/>
          <a:lstStyle/>
          <a:p>
            <a:fld id="{A1CFEE36-5313-40D1-B36D-1C1694A492F1}" type="datetimeFigureOut">
              <a:rPr lang="en-US" smtClean="0"/>
              <a:t>5/5/2018</a:t>
            </a:fld>
            <a:endParaRPr lang="en-US"/>
          </a:p>
        </p:txBody>
      </p:sp>
      <p:sp>
        <p:nvSpPr>
          <p:cNvPr id="5" name="Footer Placeholder 4">
            <a:extLst>
              <a:ext uri="{FF2B5EF4-FFF2-40B4-BE49-F238E27FC236}">
                <a16:creationId xmlns:a16="http://schemas.microsoft.com/office/drawing/2014/main" id="{BA748837-8577-452E-BE2D-92C7D16CD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81D15-15CB-4A62-A5FC-BE0F42CE006D}"/>
              </a:ext>
            </a:extLst>
          </p:cNvPr>
          <p:cNvSpPr>
            <a:spLocks noGrp="1"/>
          </p:cNvSpPr>
          <p:nvPr>
            <p:ph type="sldNum" sz="quarter" idx="12"/>
          </p:nvPr>
        </p:nvSpPr>
        <p:spPr/>
        <p:txBody>
          <a:bodyPr/>
          <a:lstStyle/>
          <a:p>
            <a:fld id="{CEAAF0CA-7BC5-48E6-9625-909028921A0A}" type="slidenum">
              <a:rPr lang="en-US" smtClean="0"/>
              <a:t>‹#›</a:t>
            </a:fld>
            <a:endParaRPr lang="en-US"/>
          </a:p>
        </p:txBody>
      </p:sp>
    </p:spTree>
    <p:extLst>
      <p:ext uri="{BB962C8B-B14F-4D97-AF65-F5344CB8AC3E}">
        <p14:creationId xmlns:p14="http://schemas.microsoft.com/office/powerpoint/2010/main" val="182685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2A60D-BB57-4298-AFED-FE10E06DA9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8A88D8-DCD4-44C8-8940-2677F2FF4B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E765F-FC65-48E2-87D4-AE485149F5E1}"/>
              </a:ext>
            </a:extLst>
          </p:cNvPr>
          <p:cNvSpPr>
            <a:spLocks noGrp="1"/>
          </p:cNvSpPr>
          <p:nvPr>
            <p:ph type="dt" sz="half" idx="10"/>
          </p:nvPr>
        </p:nvSpPr>
        <p:spPr/>
        <p:txBody>
          <a:bodyPr/>
          <a:lstStyle/>
          <a:p>
            <a:fld id="{A1CFEE36-5313-40D1-B36D-1C1694A492F1}" type="datetimeFigureOut">
              <a:rPr lang="en-US" smtClean="0"/>
              <a:t>5/5/2018</a:t>
            </a:fld>
            <a:endParaRPr lang="en-US"/>
          </a:p>
        </p:txBody>
      </p:sp>
      <p:sp>
        <p:nvSpPr>
          <p:cNvPr id="5" name="Footer Placeholder 4">
            <a:extLst>
              <a:ext uri="{FF2B5EF4-FFF2-40B4-BE49-F238E27FC236}">
                <a16:creationId xmlns:a16="http://schemas.microsoft.com/office/drawing/2014/main" id="{E3616366-1F30-4732-9875-BE5A7CE62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FB9C7-7C72-4D17-9FB5-8D2778C46DEF}"/>
              </a:ext>
            </a:extLst>
          </p:cNvPr>
          <p:cNvSpPr>
            <a:spLocks noGrp="1"/>
          </p:cNvSpPr>
          <p:nvPr>
            <p:ph type="sldNum" sz="quarter" idx="12"/>
          </p:nvPr>
        </p:nvSpPr>
        <p:spPr/>
        <p:txBody>
          <a:bodyPr/>
          <a:lstStyle/>
          <a:p>
            <a:fld id="{CEAAF0CA-7BC5-48E6-9625-909028921A0A}" type="slidenum">
              <a:rPr lang="en-US" smtClean="0"/>
              <a:t>‹#›</a:t>
            </a:fld>
            <a:endParaRPr lang="en-US"/>
          </a:p>
        </p:txBody>
      </p:sp>
    </p:spTree>
    <p:extLst>
      <p:ext uri="{BB962C8B-B14F-4D97-AF65-F5344CB8AC3E}">
        <p14:creationId xmlns:p14="http://schemas.microsoft.com/office/powerpoint/2010/main" val="15056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5AC4C-6D6A-4436-998F-BBCB849E13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1224D-DF11-47A1-A090-F2D78355B8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56982-B7DD-451F-B322-31B6EDD7FC94}"/>
              </a:ext>
            </a:extLst>
          </p:cNvPr>
          <p:cNvSpPr>
            <a:spLocks noGrp="1"/>
          </p:cNvSpPr>
          <p:nvPr>
            <p:ph type="dt" sz="half" idx="10"/>
          </p:nvPr>
        </p:nvSpPr>
        <p:spPr/>
        <p:txBody>
          <a:bodyPr/>
          <a:lstStyle/>
          <a:p>
            <a:fld id="{A1CFEE36-5313-40D1-B36D-1C1694A492F1}" type="datetimeFigureOut">
              <a:rPr lang="en-US" smtClean="0"/>
              <a:t>5/5/2018</a:t>
            </a:fld>
            <a:endParaRPr lang="en-US"/>
          </a:p>
        </p:txBody>
      </p:sp>
      <p:sp>
        <p:nvSpPr>
          <p:cNvPr id="5" name="Footer Placeholder 4">
            <a:extLst>
              <a:ext uri="{FF2B5EF4-FFF2-40B4-BE49-F238E27FC236}">
                <a16:creationId xmlns:a16="http://schemas.microsoft.com/office/drawing/2014/main" id="{45426BAE-CA4E-41B8-8C9F-858F04715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DBE5D-F6FC-4027-8365-3458F7E7A930}"/>
              </a:ext>
            </a:extLst>
          </p:cNvPr>
          <p:cNvSpPr>
            <a:spLocks noGrp="1"/>
          </p:cNvSpPr>
          <p:nvPr>
            <p:ph type="sldNum" sz="quarter" idx="12"/>
          </p:nvPr>
        </p:nvSpPr>
        <p:spPr/>
        <p:txBody>
          <a:bodyPr/>
          <a:lstStyle/>
          <a:p>
            <a:fld id="{CEAAF0CA-7BC5-48E6-9625-909028921A0A}" type="slidenum">
              <a:rPr lang="en-US" smtClean="0"/>
              <a:t>‹#›</a:t>
            </a:fld>
            <a:endParaRPr lang="en-US"/>
          </a:p>
        </p:txBody>
      </p:sp>
    </p:spTree>
    <p:extLst>
      <p:ext uri="{BB962C8B-B14F-4D97-AF65-F5344CB8AC3E}">
        <p14:creationId xmlns:p14="http://schemas.microsoft.com/office/powerpoint/2010/main" val="156979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F7B2-D5E9-4A1E-B8EE-918CAAF57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05F592-72C9-42E8-85CE-D7FFB223C0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B3B9DD-75EE-4910-B2C5-55FA357AE150}"/>
              </a:ext>
            </a:extLst>
          </p:cNvPr>
          <p:cNvSpPr>
            <a:spLocks noGrp="1"/>
          </p:cNvSpPr>
          <p:nvPr>
            <p:ph type="dt" sz="half" idx="10"/>
          </p:nvPr>
        </p:nvSpPr>
        <p:spPr/>
        <p:txBody>
          <a:bodyPr/>
          <a:lstStyle/>
          <a:p>
            <a:fld id="{A1CFEE36-5313-40D1-B36D-1C1694A492F1}" type="datetimeFigureOut">
              <a:rPr lang="en-US" smtClean="0"/>
              <a:t>5/5/2018</a:t>
            </a:fld>
            <a:endParaRPr lang="en-US"/>
          </a:p>
        </p:txBody>
      </p:sp>
      <p:sp>
        <p:nvSpPr>
          <p:cNvPr id="5" name="Footer Placeholder 4">
            <a:extLst>
              <a:ext uri="{FF2B5EF4-FFF2-40B4-BE49-F238E27FC236}">
                <a16:creationId xmlns:a16="http://schemas.microsoft.com/office/drawing/2014/main" id="{6806E646-DCC7-479F-AB27-4D35135D8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2BF10-10BA-4A04-A7A6-D67FDE084872}"/>
              </a:ext>
            </a:extLst>
          </p:cNvPr>
          <p:cNvSpPr>
            <a:spLocks noGrp="1"/>
          </p:cNvSpPr>
          <p:nvPr>
            <p:ph type="sldNum" sz="quarter" idx="12"/>
          </p:nvPr>
        </p:nvSpPr>
        <p:spPr/>
        <p:txBody>
          <a:bodyPr/>
          <a:lstStyle/>
          <a:p>
            <a:fld id="{CEAAF0CA-7BC5-48E6-9625-909028921A0A}" type="slidenum">
              <a:rPr lang="en-US" smtClean="0"/>
              <a:t>‹#›</a:t>
            </a:fld>
            <a:endParaRPr lang="en-US"/>
          </a:p>
        </p:txBody>
      </p:sp>
    </p:spTree>
    <p:extLst>
      <p:ext uri="{BB962C8B-B14F-4D97-AF65-F5344CB8AC3E}">
        <p14:creationId xmlns:p14="http://schemas.microsoft.com/office/powerpoint/2010/main" val="6462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0306-8877-4926-8A1B-877D8D1A0F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C10DCE-2F00-4162-8C1D-4AA957CC32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9D64B4-F672-4093-AD51-813C72DA24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955235-F963-4C2A-8EEF-3B6B3E7CAA6A}"/>
              </a:ext>
            </a:extLst>
          </p:cNvPr>
          <p:cNvSpPr>
            <a:spLocks noGrp="1"/>
          </p:cNvSpPr>
          <p:nvPr>
            <p:ph type="dt" sz="half" idx="10"/>
          </p:nvPr>
        </p:nvSpPr>
        <p:spPr/>
        <p:txBody>
          <a:bodyPr/>
          <a:lstStyle/>
          <a:p>
            <a:fld id="{A1CFEE36-5313-40D1-B36D-1C1694A492F1}" type="datetimeFigureOut">
              <a:rPr lang="en-US" smtClean="0"/>
              <a:t>5/5/2018</a:t>
            </a:fld>
            <a:endParaRPr lang="en-US"/>
          </a:p>
        </p:txBody>
      </p:sp>
      <p:sp>
        <p:nvSpPr>
          <p:cNvPr id="6" name="Footer Placeholder 5">
            <a:extLst>
              <a:ext uri="{FF2B5EF4-FFF2-40B4-BE49-F238E27FC236}">
                <a16:creationId xmlns:a16="http://schemas.microsoft.com/office/drawing/2014/main" id="{7967720A-BA44-48C4-9B13-F999D27818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57A9A-34F0-46AF-95AA-89CD2D192D2E}"/>
              </a:ext>
            </a:extLst>
          </p:cNvPr>
          <p:cNvSpPr>
            <a:spLocks noGrp="1"/>
          </p:cNvSpPr>
          <p:nvPr>
            <p:ph type="sldNum" sz="quarter" idx="12"/>
          </p:nvPr>
        </p:nvSpPr>
        <p:spPr/>
        <p:txBody>
          <a:bodyPr/>
          <a:lstStyle/>
          <a:p>
            <a:fld id="{CEAAF0CA-7BC5-48E6-9625-909028921A0A}" type="slidenum">
              <a:rPr lang="en-US" smtClean="0"/>
              <a:t>‹#›</a:t>
            </a:fld>
            <a:endParaRPr lang="en-US"/>
          </a:p>
        </p:txBody>
      </p:sp>
    </p:spTree>
    <p:extLst>
      <p:ext uri="{BB962C8B-B14F-4D97-AF65-F5344CB8AC3E}">
        <p14:creationId xmlns:p14="http://schemas.microsoft.com/office/powerpoint/2010/main" val="1476427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FDAE-ABA6-4749-B17D-FD6781A59B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4142B1-E9B0-4379-A66F-734D49DA73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252D51-7A39-4B1E-AE60-04BE29B1D4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BB8BE9-3F63-4551-8148-221575B4DE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9C44942-44AD-411D-BDB6-EA2B761108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F154BF-8EF9-4422-AF2E-985B44719D7E}"/>
              </a:ext>
            </a:extLst>
          </p:cNvPr>
          <p:cNvSpPr>
            <a:spLocks noGrp="1"/>
          </p:cNvSpPr>
          <p:nvPr>
            <p:ph type="dt" sz="half" idx="10"/>
          </p:nvPr>
        </p:nvSpPr>
        <p:spPr/>
        <p:txBody>
          <a:bodyPr/>
          <a:lstStyle/>
          <a:p>
            <a:fld id="{A1CFEE36-5313-40D1-B36D-1C1694A492F1}" type="datetimeFigureOut">
              <a:rPr lang="en-US" smtClean="0"/>
              <a:t>5/5/2018</a:t>
            </a:fld>
            <a:endParaRPr lang="en-US"/>
          </a:p>
        </p:txBody>
      </p:sp>
      <p:sp>
        <p:nvSpPr>
          <p:cNvPr id="8" name="Footer Placeholder 7">
            <a:extLst>
              <a:ext uri="{FF2B5EF4-FFF2-40B4-BE49-F238E27FC236}">
                <a16:creationId xmlns:a16="http://schemas.microsoft.com/office/drawing/2014/main" id="{E3BADEA6-EC24-4A2C-AEFD-5EF195DE9F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0DD6EF-63E1-4460-9C38-8860745D44E9}"/>
              </a:ext>
            </a:extLst>
          </p:cNvPr>
          <p:cNvSpPr>
            <a:spLocks noGrp="1"/>
          </p:cNvSpPr>
          <p:nvPr>
            <p:ph type="sldNum" sz="quarter" idx="12"/>
          </p:nvPr>
        </p:nvSpPr>
        <p:spPr/>
        <p:txBody>
          <a:bodyPr/>
          <a:lstStyle/>
          <a:p>
            <a:fld id="{CEAAF0CA-7BC5-48E6-9625-909028921A0A}" type="slidenum">
              <a:rPr lang="en-US" smtClean="0"/>
              <a:t>‹#›</a:t>
            </a:fld>
            <a:endParaRPr lang="en-US"/>
          </a:p>
        </p:txBody>
      </p:sp>
    </p:spTree>
    <p:extLst>
      <p:ext uri="{BB962C8B-B14F-4D97-AF65-F5344CB8AC3E}">
        <p14:creationId xmlns:p14="http://schemas.microsoft.com/office/powerpoint/2010/main" val="297884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95210-D488-45FD-95C2-66D16F798A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EED926-2669-4003-8B4D-F9AE2B468F88}"/>
              </a:ext>
            </a:extLst>
          </p:cNvPr>
          <p:cNvSpPr>
            <a:spLocks noGrp="1"/>
          </p:cNvSpPr>
          <p:nvPr>
            <p:ph type="dt" sz="half" idx="10"/>
          </p:nvPr>
        </p:nvSpPr>
        <p:spPr/>
        <p:txBody>
          <a:bodyPr/>
          <a:lstStyle/>
          <a:p>
            <a:fld id="{A1CFEE36-5313-40D1-B36D-1C1694A492F1}" type="datetimeFigureOut">
              <a:rPr lang="en-US" smtClean="0"/>
              <a:t>5/5/2018</a:t>
            </a:fld>
            <a:endParaRPr lang="en-US"/>
          </a:p>
        </p:txBody>
      </p:sp>
      <p:sp>
        <p:nvSpPr>
          <p:cNvPr id="4" name="Footer Placeholder 3">
            <a:extLst>
              <a:ext uri="{FF2B5EF4-FFF2-40B4-BE49-F238E27FC236}">
                <a16:creationId xmlns:a16="http://schemas.microsoft.com/office/drawing/2014/main" id="{2EB7DED3-C870-4939-8160-B41B9576D4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469E22-0DCF-4221-95B1-391A35C2312F}"/>
              </a:ext>
            </a:extLst>
          </p:cNvPr>
          <p:cNvSpPr>
            <a:spLocks noGrp="1"/>
          </p:cNvSpPr>
          <p:nvPr>
            <p:ph type="sldNum" sz="quarter" idx="12"/>
          </p:nvPr>
        </p:nvSpPr>
        <p:spPr/>
        <p:txBody>
          <a:bodyPr/>
          <a:lstStyle/>
          <a:p>
            <a:fld id="{CEAAF0CA-7BC5-48E6-9625-909028921A0A}" type="slidenum">
              <a:rPr lang="en-US" smtClean="0"/>
              <a:t>‹#›</a:t>
            </a:fld>
            <a:endParaRPr lang="en-US"/>
          </a:p>
        </p:txBody>
      </p:sp>
    </p:spTree>
    <p:extLst>
      <p:ext uri="{BB962C8B-B14F-4D97-AF65-F5344CB8AC3E}">
        <p14:creationId xmlns:p14="http://schemas.microsoft.com/office/powerpoint/2010/main" val="510092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16BEB2-1EFA-45B7-B408-04341566AECC}"/>
              </a:ext>
            </a:extLst>
          </p:cNvPr>
          <p:cNvSpPr>
            <a:spLocks noGrp="1"/>
          </p:cNvSpPr>
          <p:nvPr>
            <p:ph type="dt" sz="half" idx="10"/>
          </p:nvPr>
        </p:nvSpPr>
        <p:spPr/>
        <p:txBody>
          <a:bodyPr/>
          <a:lstStyle/>
          <a:p>
            <a:fld id="{A1CFEE36-5313-40D1-B36D-1C1694A492F1}" type="datetimeFigureOut">
              <a:rPr lang="en-US" smtClean="0"/>
              <a:t>5/5/2018</a:t>
            </a:fld>
            <a:endParaRPr lang="en-US"/>
          </a:p>
        </p:txBody>
      </p:sp>
      <p:sp>
        <p:nvSpPr>
          <p:cNvPr id="3" name="Footer Placeholder 2">
            <a:extLst>
              <a:ext uri="{FF2B5EF4-FFF2-40B4-BE49-F238E27FC236}">
                <a16:creationId xmlns:a16="http://schemas.microsoft.com/office/drawing/2014/main" id="{E79A22C1-17F0-42E1-83C9-2270DEF989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F4F424-B64E-449B-A540-86F274B7A065}"/>
              </a:ext>
            </a:extLst>
          </p:cNvPr>
          <p:cNvSpPr>
            <a:spLocks noGrp="1"/>
          </p:cNvSpPr>
          <p:nvPr>
            <p:ph type="sldNum" sz="quarter" idx="12"/>
          </p:nvPr>
        </p:nvSpPr>
        <p:spPr/>
        <p:txBody>
          <a:bodyPr/>
          <a:lstStyle/>
          <a:p>
            <a:fld id="{CEAAF0CA-7BC5-48E6-9625-909028921A0A}" type="slidenum">
              <a:rPr lang="en-US" smtClean="0"/>
              <a:t>‹#›</a:t>
            </a:fld>
            <a:endParaRPr lang="en-US"/>
          </a:p>
        </p:txBody>
      </p:sp>
    </p:spTree>
    <p:extLst>
      <p:ext uri="{BB962C8B-B14F-4D97-AF65-F5344CB8AC3E}">
        <p14:creationId xmlns:p14="http://schemas.microsoft.com/office/powerpoint/2010/main" val="348773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72AA-88BB-49D4-B0EB-A58AB6B70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B525BF-B907-4331-B736-B252710004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905AC7-8E4D-4D7D-9998-EAA0772AB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A5EF1A-8DE9-4C1A-A1D1-4F149BE7609F}"/>
              </a:ext>
            </a:extLst>
          </p:cNvPr>
          <p:cNvSpPr>
            <a:spLocks noGrp="1"/>
          </p:cNvSpPr>
          <p:nvPr>
            <p:ph type="dt" sz="half" idx="10"/>
          </p:nvPr>
        </p:nvSpPr>
        <p:spPr/>
        <p:txBody>
          <a:bodyPr/>
          <a:lstStyle/>
          <a:p>
            <a:fld id="{A1CFEE36-5313-40D1-B36D-1C1694A492F1}" type="datetimeFigureOut">
              <a:rPr lang="en-US" smtClean="0"/>
              <a:t>5/5/2018</a:t>
            </a:fld>
            <a:endParaRPr lang="en-US"/>
          </a:p>
        </p:txBody>
      </p:sp>
      <p:sp>
        <p:nvSpPr>
          <p:cNvPr id="6" name="Footer Placeholder 5">
            <a:extLst>
              <a:ext uri="{FF2B5EF4-FFF2-40B4-BE49-F238E27FC236}">
                <a16:creationId xmlns:a16="http://schemas.microsoft.com/office/drawing/2014/main" id="{C33C16CA-F16D-4641-9F62-96D81156D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76D1E-A039-4932-9680-D036D498A31B}"/>
              </a:ext>
            </a:extLst>
          </p:cNvPr>
          <p:cNvSpPr>
            <a:spLocks noGrp="1"/>
          </p:cNvSpPr>
          <p:nvPr>
            <p:ph type="sldNum" sz="quarter" idx="12"/>
          </p:nvPr>
        </p:nvSpPr>
        <p:spPr/>
        <p:txBody>
          <a:bodyPr/>
          <a:lstStyle/>
          <a:p>
            <a:fld id="{CEAAF0CA-7BC5-48E6-9625-909028921A0A}" type="slidenum">
              <a:rPr lang="en-US" smtClean="0"/>
              <a:t>‹#›</a:t>
            </a:fld>
            <a:endParaRPr lang="en-US"/>
          </a:p>
        </p:txBody>
      </p:sp>
    </p:spTree>
    <p:extLst>
      <p:ext uri="{BB962C8B-B14F-4D97-AF65-F5344CB8AC3E}">
        <p14:creationId xmlns:p14="http://schemas.microsoft.com/office/powerpoint/2010/main" val="402031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DD63-2F5A-42C5-BE5F-5EBAB1AC7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08FD-CF53-40CD-AB4A-2E62212439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DFBDD6-F25C-4EED-B0F3-6DB1C116B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F97DF4-46B4-48B8-A12A-1DF71E6780A5}"/>
              </a:ext>
            </a:extLst>
          </p:cNvPr>
          <p:cNvSpPr>
            <a:spLocks noGrp="1"/>
          </p:cNvSpPr>
          <p:nvPr>
            <p:ph type="dt" sz="half" idx="10"/>
          </p:nvPr>
        </p:nvSpPr>
        <p:spPr/>
        <p:txBody>
          <a:bodyPr/>
          <a:lstStyle/>
          <a:p>
            <a:fld id="{A1CFEE36-5313-40D1-B36D-1C1694A492F1}" type="datetimeFigureOut">
              <a:rPr lang="en-US" smtClean="0"/>
              <a:t>5/5/2018</a:t>
            </a:fld>
            <a:endParaRPr lang="en-US"/>
          </a:p>
        </p:txBody>
      </p:sp>
      <p:sp>
        <p:nvSpPr>
          <p:cNvPr id="6" name="Footer Placeholder 5">
            <a:extLst>
              <a:ext uri="{FF2B5EF4-FFF2-40B4-BE49-F238E27FC236}">
                <a16:creationId xmlns:a16="http://schemas.microsoft.com/office/drawing/2014/main" id="{AD3D98D3-9934-4BED-8EB6-D6955D25ED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A73F6-78CB-4751-BAEB-CC4B79DE3DBD}"/>
              </a:ext>
            </a:extLst>
          </p:cNvPr>
          <p:cNvSpPr>
            <a:spLocks noGrp="1"/>
          </p:cNvSpPr>
          <p:nvPr>
            <p:ph type="sldNum" sz="quarter" idx="12"/>
          </p:nvPr>
        </p:nvSpPr>
        <p:spPr/>
        <p:txBody>
          <a:bodyPr/>
          <a:lstStyle/>
          <a:p>
            <a:fld id="{CEAAF0CA-7BC5-48E6-9625-909028921A0A}" type="slidenum">
              <a:rPr lang="en-US" smtClean="0"/>
              <a:t>‹#›</a:t>
            </a:fld>
            <a:endParaRPr lang="en-US"/>
          </a:p>
        </p:txBody>
      </p:sp>
    </p:spTree>
    <p:extLst>
      <p:ext uri="{BB962C8B-B14F-4D97-AF65-F5344CB8AC3E}">
        <p14:creationId xmlns:p14="http://schemas.microsoft.com/office/powerpoint/2010/main" val="2429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A99762-69FD-416F-AACC-39A162B53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EC79D1-FE8B-438B-A62E-7CA3D6C576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909FAE-E65F-4721-A55A-1828A2711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FEE36-5313-40D1-B36D-1C1694A492F1}" type="datetimeFigureOut">
              <a:rPr lang="en-US" smtClean="0"/>
              <a:t>5/5/2018</a:t>
            </a:fld>
            <a:endParaRPr lang="en-US"/>
          </a:p>
        </p:txBody>
      </p:sp>
      <p:sp>
        <p:nvSpPr>
          <p:cNvPr id="5" name="Footer Placeholder 4">
            <a:extLst>
              <a:ext uri="{FF2B5EF4-FFF2-40B4-BE49-F238E27FC236}">
                <a16:creationId xmlns:a16="http://schemas.microsoft.com/office/drawing/2014/main" id="{248EC70E-6CD5-46AF-AC6F-41D9680A88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1E6357-F8D1-4DDF-BA38-5A10573644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AAF0CA-7BC5-48E6-9625-909028921A0A}" type="slidenum">
              <a:rPr lang="en-US" smtClean="0"/>
              <a:t>‹#›</a:t>
            </a:fld>
            <a:endParaRPr lang="en-US"/>
          </a:p>
        </p:txBody>
      </p:sp>
    </p:spTree>
    <p:extLst>
      <p:ext uri="{BB962C8B-B14F-4D97-AF65-F5344CB8AC3E}">
        <p14:creationId xmlns:p14="http://schemas.microsoft.com/office/powerpoint/2010/main" val="3646662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wikipedia.org/wiki/Loudness_war" TargetMode="External"/><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6.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3A14A-3E04-4EAE-A65D-AAE0DF8D36CC}"/>
              </a:ext>
            </a:extLst>
          </p:cNvPr>
          <p:cNvSpPr>
            <a:spLocks noGrp="1"/>
          </p:cNvSpPr>
          <p:nvPr>
            <p:ph type="ctrTitle"/>
          </p:nvPr>
        </p:nvSpPr>
        <p:spPr>
          <a:xfrm>
            <a:off x="1523998" y="3648393"/>
            <a:ext cx="9144000" cy="1488123"/>
          </a:xfrm>
        </p:spPr>
        <p:txBody>
          <a:bodyPr>
            <a:normAutofit/>
          </a:bodyPr>
          <a:lstStyle/>
          <a:p>
            <a:r>
              <a:rPr lang="en-US" sz="9600" dirty="0" err="1">
                <a:latin typeface="Squealer" panose="04010000000000000000" pitchFamily="82" charset="0"/>
              </a:rPr>
              <a:t>RockPy</a:t>
            </a:r>
            <a:endParaRPr lang="en-US" sz="9600" dirty="0">
              <a:latin typeface="Squealer" panose="04010000000000000000" pitchFamily="82" charset="0"/>
            </a:endParaRPr>
          </a:p>
        </p:txBody>
      </p:sp>
      <p:sp>
        <p:nvSpPr>
          <p:cNvPr id="3" name="Subtitle 2">
            <a:extLst>
              <a:ext uri="{FF2B5EF4-FFF2-40B4-BE49-F238E27FC236}">
                <a16:creationId xmlns:a16="http://schemas.microsoft.com/office/drawing/2014/main" id="{2668A205-E21C-43EE-BC21-6CC8D2F07EDF}"/>
              </a:ext>
            </a:extLst>
          </p:cNvPr>
          <p:cNvSpPr>
            <a:spLocks noGrp="1"/>
          </p:cNvSpPr>
          <p:nvPr>
            <p:ph type="subTitle" idx="1"/>
          </p:nvPr>
        </p:nvSpPr>
        <p:spPr>
          <a:xfrm>
            <a:off x="1523999" y="5207636"/>
            <a:ext cx="9144000" cy="1655762"/>
          </a:xfrm>
        </p:spPr>
        <p:txBody>
          <a:bodyPr/>
          <a:lstStyle/>
          <a:p>
            <a:r>
              <a:rPr lang="en-US" dirty="0"/>
              <a:t>General guidelines when writing chart hits for the 21st Century</a:t>
            </a:r>
          </a:p>
          <a:p>
            <a:r>
              <a:rPr lang="en-US" dirty="0"/>
              <a:t>By: Darrin Cates, Kimberly Erin, and Rachel Pontow</a:t>
            </a:r>
          </a:p>
        </p:txBody>
      </p:sp>
      <p:pic>
        <p:nvPicPr>
          <p:cNvPr id="7" name="Picture 6">
            <a:extLst>
              <a:ext uri="{FF2B5EF4-FFF2-40B4-BE49-F238E27FC236}">
                <a16:creationId xmlns:a16="http://schemas.microsoft.com/office/drawing/2014/main" id="{4660C0EC-FFF5-4D41-BC7A-960DCAF0A7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543582">
            <a:off x="8268477" y="3811639"/>
            <a:ext cx="835660" cy="906137"/>
          </a:xfrm>
          <a:prstGeom prst="rect">
            <a:avLst/>
          </a:prstGeom>
        </p:spPr>
      </p:pic>
      <p:pic>
        <p:nvPicPr>
          <p:cNvPr id="8" name="Picture 7">
            <a:extLst>
              <a:ext uri="{FF2B5EF4-FFF2-40B4-BE49-F238E27FC236}">
                <a16:creationId xmlns:a16="http://schemas.microsoft.com/office/drawing/2014/main" id="{A4BBF7BC-6B9B-41C5-B5C9-82CF3F1E37FA}"/>
              </a:ext>
            </a:extLst>
          </p:cNvPr>
          <p:cNvPicPr>
            <a:picLocks noChangeAspect="1"/>
          </p:cNvPicPr>
          <p:nvPr/>
        </p:nvPicPr>
        <p:blipFill>
          <a:blip r:embed="rId3"/>
          <a:stretch>
            <a:fillRect/>
          </a:stretch>
        </p:blipFill>
        <p:spPr>
          <a:xfrm flipH="1">
            <a:off x="2994512" y="3648393"/>
            <a:ext cx="1231499" cy="1243692"/>
          </a:xfrm>
          <a:prstGeom prst="rect">
            <a:avLst/>
          </a:prstGeom>
        </p:spPr>
      </p:pic>
      <p:grpSp>
        <p:nvGrpSpPr>
          <p:cNvPr id="15" name="Group 14">
            <a:extLst>
              <a:ext uri="{FF2B5EF4-FFF2-40B4-BE49-F238E27FC236}">
                <a16:creationId xmlns:a16="http://schemas.microsoft.com/office/drawing/2014/main" id="{BC187807-E556-48E1-B452-083B7BE1CCDC}"/>
              </a:ext>
            </a:extLst>
          </p:cNvPr>
          <p:cNvGrpSpPr/>
          <p:nvPr/>
        </p:nvGrpSpPr>
        <p:grpSpPr>
          <a:xfrm>
            <a:off x="1665775" y="0"/>
            <a:ext cx="8860447" cy="3820160"/>
            <a:chOff x="1665775" y="0"/>
            <a:chExt cx="8860447" cy="3820160"/>
          </a:xfrm>
        </p:grpSpPr>
        <p:pic>
          <p:nvPicPr>
            <p:cNvPr id="5" name="Picture 4">
              <a:extLst>
                <a:ext uri="{FF2B5EF4-FFF2-40B4-BE49-F238E27FC236}">
                  <a16:creationId xmlns:a16="http://schemas.microsoft.com/office/drawing/2014/main" id="{C1E8D3D2-11B9-4556-B1C6-A622682E9C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5775" y="0"/>
              <a:ext cx="8860447" cy="3820160"/>
            </a:xfrm>
            <a:prstGeom prst="rect">
              <a:avLst/>
            </a:prstGeom>
          </p:spPr>
        </p:pic>
        <p:sp>
          <p:nvSpPr>
            <p:cNvPr id="13" name="Oval 12">
              <a:extLst>
                <a:ext uri="{FF2B5EF4-FFF2-40B4-BE49-F238E27FC236}">
                  <a16:creationId xmlns:a16="http://schemas.microsoft.com/office/drawing/2014/main" id="{FEB0A4E0-6631-41DB-B0AA-09890984C752}"/>
                </a:ext>
              </a:extLst>
            </p:cNvPr>
            <p:cNvSpPr/>
            <p:nvPr/>
          </p:nvSpPr>
          <p:spPr>
            <a:xfrm>
              <a:off x="5923722" y="2365512"/>
              <a:ext cx="1083365" cy="10634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2BB4AC3-8C61-432C-8DAF-5C9F8997C6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3019" y="2494722"/>
              <a:ext cx="765727" cy="765727"/>
            </a:xfrm>
            <a:prstGeom prst="rect">
              <a:avLst/>
            </a:prstGeom>
          </p:spPr>
        </p:pic>
      </p:grpSp>
    </p:spTree>
    <p:extLst>
      <p:ext uri="{BB962C8B-B14F-4D97-AF65-F5344CB8AC3E}">
        <p14:creationId xmlns:p14="http://schemas.microsoft.com/office/powerpoint/2010/main" val="131390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1C13E81-EA03-45EE-8F5F-A8A06989C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82" y="1719142"/>
            <a:ext cx="8865896" cy="4925498"/>
          </a:xfrm>
          <a:prstGeom prst="rect">
            <a:avLst/>
          </a:prstGeom>
        </p:spPr>
      </p:pic>
      <p:sp>
        <p:nvSpPr>
          <p:cNvPr id="2" name="Title 1">
            <a:extLst>
              <a:ext uri="{FF2B5EF4-FFF2-40B4-BE49-F238E27FC236}">
                <a16:creationId xmlns:a16="http://schemas.microsoft.com/office/drawing/2014/main" id="{EE05EDAF-DA87-48A9-B7D8-EB68B320DBBC}"/>
              </a:ext>
            </a:extLst>
          </p:cNvPr>
          <p:cNvSpPr>
            <a:spLocks noGrp="1"/>
          </p:cNvSpPr>
          <p:nvPr>
            <p:ph type="title"/>
          </p:nvPr>
        </p:nvSpPr>
        <p:spPr/>
        <p:txBody>
          <a:bodyPr>
            <a:normAutofit/>
          </a:bodyPr>
          <a:lstStyle/>
          <a:p>
            <a:pPr algn="ctr"/>
            <a:r>
              <a:rPr lang="en-US" sz="8000" dirty="0">
                <a:latin typeface="Squealer" panose="04010000000000000000" pitchFamily="82" charset="0"/>
              </a:rPr>
              <a:t>Positivity by Decade</a:t>
            </a:r>
          </a:p>
        </p:txBody>
      </p:sp>
      <p:pic>
        <p:nvPicPr>
          <p:cNvPr id="4" name="Picture 3">
            <a:extLst>
              <a:ext uri="{FF2B5EF4-FFF2-40B4-BE49-F238E27FC236}">
                <a16:creationId xmlns:a16="http://schemas.microsoft.com/office/drawing/2014/main" id="{8B1A9BBC-E066-43C8-B88E-F780E7506241}"/>
              </a:ext>
            </a:extLst>
          </p:cNvPr>
          <p:cNvPicPr>
            <a:picLocks noChangeAspect="1"/>
          </p:cNvPicPr>
          <p:nvPr/>
        </p:nvPicPr>
        <p:blipFill>
          <a:blip r:embed="rId3"/>
          <a:stretch>
            <a:fillRect/>
          </a:stretch>
        </p:blipFill>
        <p:spPr>
          <a:xfrm flipH="1">
            <a:off x="1094627" y="336671"/>
            <a:ext cx="938366" cy="947657"/>
          </a:xfrm>
          <a:prstGeom prst="rect">
            <a:avLst/>
          </a:prstGeom>
        </p:spPr>
      </p:pic>
      <p:pic>
        <p:nvPicPr>
          <p:cNvPr id="5" name="Picture 4">
            <a:extLst>
              <a:ext uri="{FF2B5EF4-FFF2-40B4-BE49-F238E27FC236}">
                <a16:creationId xmlns:a16="http://schemas.microsoft.com/office/drawing/2014/main" id="{E1DCA6F5-A968-4DD1-8879-5288D7532C09}"/>
              </a:ext>
            </a:extLst>
          </p:cNvPr>
          <p:cNvPicPr>
            <a:picLocks noChangeAspect="1"/>
          </p:cNvPicPr>
          <p:nvPr/>
        </p:nvPicPr>
        <p:blipFill>
          <a:blip r:embed="rId3"/>
          <a:stretch>
            <a:fillRect/>
          </a:stretch>
        </p:blipFill>
        <p:spPr>
          <a:xfrm>
            <a:off x="10059615" y="336671"/>
            <a:ext cx="938366" cy="947657"/>
          </a:xfrm>
          <a:prstGeom prst="rect">
            <a:avLst/>
          </a:prstGeom>
        </p:spPr>
      </p:pic>
      <p:pic>
        <p:nvPicPr>
          <p:cNvPr id="11" name="Picture 10">
            <a:extLst>
              <a:ext uri="{FF2B5EF4-FFF2-40B4-BE49-F238E27FC236}">
                <a16:creationId xmlns:a16="http://schemas.microsoft.com/office/drawing/2014/main" id="{C36A9749-97AE-4231-A1DC-66848D425C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022546">
            <a:off x="9844611" y="3735113"/>
            <a:ext cx="1257162" cy="3222381"/>
          </a:xfrm>
          <a:prstGeom prst="rect">
            <a:avLst/>
          </a:prstGeom>
        </p:spPr>
      </p:pic>
    </p:spTree>
    <p:extLst>
      <p:ext uri="{BB962C8B-B14F-4D97-AF65-F5344CB8AC3E}">
        <p14:creationId xmlns:p14="http://schemas.microsoft.com/office/powerpoint/2010/main" val="1012721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EDAF-DA87-48A9-B7D8-EB68B320DBBC}"/>
              </a:ext>
            </a:extLst>
          </p:cNvPr>
          <p:cNvSpPr>
            <a:spLocks noGrp="1"/>
          </p:cNvSpPr>
          <p:nvPr>
            <p:ph type="title"/>
          </p:nvPr>
        </p:nvSpPr>
        <p:spPr>
          <a:xfrm>
            <a:off x="838200" y="365125"/>
            <a:ext cx="10515600" cy="1325563"/>
          </a:xfrm>
        </p:spPr>
        <p:txBody>
          <a:bodyPr>
            <a:normAutofit/>
          </a:bodyPr>
          <a:lstStyle/>
          <a:p>
            <a:pPr algn="ctr"/>
            <a:r>
              <a:rPr lang="en-US" sz="8000" dirty="0">
                <a:latin typeface="Squealer" panose="04010000000000000000" pitchFamily="82" charset="0"/>
              </a:rPr>
              <a:t>Negativity by Decade</a:t>
            </a:r>
          </a:p>
        </p:txBody>
      </p:sp>
      <p:pic>
        <p:nvPicPr>
          <p:cNvPr id="4" name="Picture 3">
            <a:extLst>
              <a:ext uri="{FF2B5EF4-FFF2-40B4-BE49-F238E27FC236}">
                <a16:creationId xmlns:a16="http://schemas.microsoft.com/office/drawing/2014/main" id="{8B1A9BBC-E066-43C8-B88E-F780E7506241}"/>
              </a:ext>
            </a:extLst>
          </p:cNvPr>
          <p:cNvPicPr>
            <a:picLocks noChangeAspect="1"/>
          </p:cNvPicPr>
          <p:nvPr/>
        </p:nvPicPr>
        <p:blipFill>
          <a:blip r:embed="rId2"/>
          <a:stretch>
            <a:fillRect/>
          </a:stretch>
        </p:blipFill>
        <p:spPr>
          <a:xfrm flipH="1">
            <a:off x="1094627" y="336671"/>
            <a:ext cx="938366" cy="947657"/>
          </a:xfrm>
          <a:prstGeom prst="rect">
            <a:avLst/>
          </a:prstGeom>
        </p:spPr>
      </p:pic>
      <p:pic>
        <p:nvPicPr>
          <p:cNvPr id="5" name="Picture 4">
            <a:extLst>
              <a:ext uri="{FF2B5EF4-FFF2-40B4-BE49-F238E27FC236}">
                <a16:creationId xmlns:a16="http://schemas.microsoft.com/office/drawing/2014/main" id="{E1DCA6F5-A968-4DD1-8879-5288D7532C09}"/>
              </a:ext>
            </a:extLst>
          </p:cNvPr>
          <p:cNvPicPr>
            <a:picLocks noChangeAspect="1"/>
          </p:cNvPicPr>
          <p:nvPr/>
        </p:nvPicPr>
        <p:blipFill>
          <a:blip r:embed="rId2"/>
          <a:stretch>
            <a:fillRect/>
          </a:stretch>
        </p:blipFill>
        <p:spPr>
          <a:xfrm>
            <a:off x="10059615" y="336671"/>
            <a:ext cx="938366" cy="947657"/>
          </a:xfrm>
          <a:prstGeom prst="rect">
            <a:avLst/>
          </a:prstGeom>
        </p:spPr>
      </p:pic>
      <p:grpSp>
        <p:nvGrpSpPr>
          <p:cNvPr id="18" name="Group 17">
            <a:extLst>
              <a:ext uri="{FF2B5EF4-FFF2-40B4-BE49-F238E27FC236}">
                <a16:creationId xmlns:a16="http://schemas.microsoft.com/office/drawing/2014/main" id="{8EDD1CDB-0F38-4195-B99A-6FF9473DB585}"/>
              </a:ext>
            </a:extLst>
          </p:cNvPr>
          <p:cNvGrpSpPr/>
          <p:nvPr/>
        </p:nvGrpSpPr>
        <p:grpSpPr>
          <a:xfrm>
            <a:off x="9690487" y="5141325"/>
            <a:ext cx="1919080" cy="1343356"/>
            <a:chOff x="9922621" y="5282190"/>
            <a:chExt cx="1919080" cy="1343356"/>
          </a:xfrm>
        </p:grpSpPr>
        <p:pic>
          <p:nvPicPr>
            <p:cNvPr id="19" name="Picture 18">
              <a:extLst>
                <a:ext uri="{FF2B5EF4-FFF2-40B4-BE49-F238E27FC236}">
                  <a16:creationId xmlns:a16="http://schemas.microsoft.com/office/drawing/2014/main" id="{9E6C5A9F-263D-4D54-899C-CC8ACC127C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922621" y="5282190"/>
              <a:ext cx="1919080" cy="1343356"/>
            </a:xfrm>
            <a:prstGeom prst="rect">
              <a:avLst/>
            </a:prstGeom>
          </p:spPr>
        </p:pic>
        <p:pic>
          <p:nvPicPr>
            <p:cNvPr id="20" name="Picture 19">
              <a:extLst>
                <a:ext uri="{FF2B5EF4-FFF2-40B4-BE49-F238E27FC236}">
                  <a16:creationId xmlns:a16="http://schemas.microsoft.com/office/drawing/2014/main" id="{A0A4EC98-2B09-42C2-8E91-5261B8F595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348440">
              <a:off x="10972805" y="6199689"/>
              <a:ext cx="350237" cy="348875"/>
            </a:xfrm>
            <a:prstGeom prst="rect">
              <a:avLst/>
            </a:prstGeom>
          </p:spPr>
        </p:pic>
      </p:grpSp>
      <p:pic>
        <p:nvPicPr>
          <p:cNvPr id="3074" name="Picture 2" descr="C:\Users\kimberly\Git_Repositories\RockPy\Output\negativity_over_tim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9300" y="1911094"/>
            <a:ext cx="8231187" cy="4573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314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05EDAF-DA87-48A9-B7D8-EB68B320DBBC}"/>
              </a:ext>
            </a:extLst>
          </p:cNvPr>
          <p:cNvSpPr>
            <a:spLocks noGrp="1"/>
          </p:cNvSpPr>
          <p:nvPr>
            <p:ph type="title"/>
          </p:nvPr>
        </p:nvSpPr>
        <p:spPr/>
        <p:txBody>
          <a:bodyPr>
            <a:normAutofit/>
          </a:bodyPr>
          <a:lstStyle/>
          <a:p>
            <a:pPr algn="ctr"/>
            <a:r>
              <a:rPr lang="en-US" sz="8000" dirty="0">
                <a:latin typeface="Squealer" panose="04010000000000000000" pitchFamily="82" charset="0"/>
              </a:rPr>
              <a:t>Repetition Analysis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0" y="2034381"/>
            <a:ext cx="579120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id="{D27FEAF6-8AB2-4E88-B0B1-97ABC734355F}"/>
              </a:ext>
            </a:extLst>
          </p:cNvPr>
          <p:cNvPicPr>
            <a:picLocks noChangeAspect="1"/>
          </p:cNvPicPr>
          <p:nvPr/>
        </p:nvPicPr>
        <p:blipFill>
          <a:blip r:embed="rId3"/>
          <a:stretch>
            <a:fillRect/>
          </a:stretch>
        </p:blipFill>
        <p:spPr>
          <a:xfrm flipH="1">
            <a:off x="1094627" y="336671"/>
            <a:ext cx="938366" cy="947657"/>
          </a:xfrm>
          <a:prstGeom prst="rect">
            <a:avLst/>
          </a:prstGeom>
        </p:spPr>
      </p:pic>
      <p:pic>
        <p:nvPicPr>
          <p:cNvPr id="6" name="Picture 5">
            <a:extLst>
              <a:ext uri="{FF2B5EF4-FFF2-40B4-BE49-F238E27FC236}">
                <a16:creationId xmlns:a16="http://schemas.microsoft.com/office/drawing/2014/main" id="{8B4E507F-F8DC-4904-83B4-7858B4942442}"/>
              </a:ext>
            </a:extLst>
          </p:cNvPr>
          <p:cNvPicPr>
            <a:picLocks noChangeAspect="1"/>
          </p:cNvPicPr>
          <p:nvPr/>
        </p:nvPicPr>
        <p:blipFill>
          <a:blip r:embed="rId3"/>
          <a:stretch>
            <a:fillRect/>
          </a:stretch>
        </p:blipFill>
        <p:spPr>
          <a:xfrm>
            <a:off x="10059615" y="336671"/>
            <a:ext cx="938366" cy="947657"/>
          </a:xfrm>
          <a:prstGeom prst="rect">
            <a:avLst/>
          </a:prstGeom>
        </p:spPr>
      </p:pic>
      <p:grpSp>
        <p:nvGrpSpPr>
          <p:cNvPr id="7" name="Group 6">
            <a:extLst>
              <a:ext uri="{FF2B5EF4-FFF2-40B4-BE49-F238E27FC236}">
                <a16:creationId xmlns:a16="http://schemas.microsoft.com/office/drawing/2014/main" id="{28F41FEA-22B0-4036-98EF-A33BA5EAAD2D}"/>
              </a:ext>
            </a:extLst>
          </p:cNvPr>
          <p:cNvGrpSpPr/>
          <p:nvPr/>
        </p:nvGrpSpPr>
        <p:grpSpPr>
          <a:xfrm>
            <a:off x="9203656" y="3822278"/>
            <a:ext cx="2666630" cy="2742565"/>
            <a:chOff x="9523741" y="4230378"/>
            <a:chExt cx="2266569" cy="2484747"/>
          </a:xfrm>
        </p:grpSpPr>
        <p:pic>
          <p:nvPicPr>
            <p:cNvPr id="8" name="Picture 7">
              <a:extLst>
                <a:ext uri="{FF2B5EF4-FFF2-40B4-BE49-F238E27FC236}">
                  <a16:creationId xmlns:a16="http://schemas.microsoft.com/office/drawing/2014/main" id="{82010E1E-676F-4765-9C42-36FD23577B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3741" y="4230378"/>
              <a:ext cx="2266569" cy="2441884"/>
            </a:xfrm>
            <a:prstGeom prst="rect">
              <a:avLst/>
            </a:prstGeom>
          </p:spPr>
        </p:pic>
        <p:sp>
          <p:nvSpPr>
            <p:cNvPr id="9" name="Rectangle 8">
              <a:extLst>
                <a:ext uri="{FF2B5EF4-FFF2-40B4-BE49-F238E27FC236}">
                  <a16:creationId xmlns:a16="http://schemas.microsoft.com/office/drawing/2014/main" id="{6305F34D-5D4F-47EA-AD69-5B853CE43CCE}"/>
                </a:ext>
              </a:extLst>
            </p:cNvPr>
            <p:cNvSpPr/>
            <p:nvPr/>
          </p:nvSpPr>
          <p:spPr>
            <a:xfrm>
              <a:off x="10387013" y="6311900"/>
              <a:ext cx="400050" cy="403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518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05EDAF-DA87-48A9-B7D8-EB68B320DBBC}"/>
              </a:ext>
            </a:extLst>
          </p:cNvPr>
          <p:cNvSpPr>
            <a:spLocks noGrp="1"/>
          </p:cNvSpPr>
          <p:nvPr>
            <p:ph type="title"/>
          </p:nvPr>
        </p:nvSpPr>
        <p:spPr/>
        <p:txBody>
          <a:bodyPr>
            <a:normAutofit/>
          </a:bodyPr>
          <a:lstStyle/>
          <a:p>
            <a:pPr algn="ctr"/>
            <a:r>
              <a:rPr lang="en-US" sz="8000" dirty="0">
                <a:latin typeface="Squealer" panose="04010000000000000000" pitchFamily="82" charset="0"/>
              </a:rPr>
              <a:t>Repetition by Top 100</a:t>
            </a:r>
          </a:p>
        </p:txBody>
      </p:sp>
      <p:pic>
        <p:nvPicPr>
          <p:cNvPr id="2051" name="Picture 3" descr="C:\Users\kimberly\Git_Repositories\RockPy\Output\word_repetition_top10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9796" y="1825625"/>
            <a:ext cx="7832407"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4AE9637-F647-43EA-A37E-9D302BCE0BA6}"/>
              </a:ext>
            </a:extLst>
          </p:cNvPr>
          <p:cNvPicPr>
            <a:picLocks noChangeAspect="1"/>
          </p:cNvPicPr>
          <p:nvPr/>
        </p:nvPicPr>
        <p:blipFill>
          <a:blip r:embed="rId3"/>
          <a:stretch>
            <a:fillRect/>
          </a:stretch>
        </p:blipFill>
        <p:spPr>
          <a:xfrm flipH="1">
            <a:off x="1094627" y="336671"/>
            <a:ext cx="938366" cy="947657"/>
          </a:xfrm>
          <a:prstGeom prst="rect">
            <a:avLst/>
          </a:prstGeom>
        </p:spPr>
      </p:pic>
      <p:pic>
        <p:nvPicPr>
          <p:cNvPr id="6" name="Picture 5">
            <a:extLst>
              <a:ext uri="{FF2B5EF4-FFF2-40B4-BE49-F238E27FC236}">
                <a16:creationId xmlns:a16="http://schemas.microsoft.com/office/drawing/2014/main" id="{B35634F7-4EC2-4927-AF97-FB3E496076D0}"/>
              </a:ext>
            </a:extLst>
          </p:cNvPr>
          <p:cNvPicPr>
            <a:picLocks noChangeAspect="1"/>
          </p:cNvPicPr>
          <p:nvPr/>
        </p:nvPicPr>
        <p:blipFill>
          <a:blip r:embed="rId3"/>
          <a:stretch>
            <a:fillRect/>
          </a:stretch>
        </p:blipFill>
        <p:spPr>
          <a:xfrm>
            <a:off x="10059615" y="336671"/>
            <a:ext cx="938366" cy="947657"/>
          </a:xfrm>
          <a:prstGeom prst="rect">
            <a:avLst/>
          </a:prstGeom>
        </p:spPr>
      </p:pic>
      <p:grpSp>
        <p:nvGrpSpPr>
          <p:cNvPr id="7" name="Group 6">
            <a:extLst>
              <a:ext uri="{FF2B5EF4-FFF2-40B4-BE49-F238E27FC236}">
                <a16:creationId xmlns:a16="http://schemas.microsoft.com/office/drawing/2014/main" id="{7DAB1808-098B-4ADD-B955-AB00B1E525B3}"/>
              </a:ext>
            </a:extLst>
          </p:cNvPr>
          <p:cNvGrpSpPr/>
          <p:nvPr/>
        </p:nvGrpSpPr>
        <p:grpSpPr>
          <a:xfrm>
            <a:off x="9721980" y="3946633"/>
            <a:ext cx="2470020" cy="2946735"/>
            <a:chOff x="9674495" y="4142487"/>
            <a:chExt cx="2470020" cy="2946735"/>
          </a:xfrm>
        </p:grpSpPr>
        <p:pic>
          <p:nvPicPr>
            <p:cNvPr id="8" name="Picture 7">
              <a:extLst>
                <a:ext uri="{FF2B5EF4-FFF2-40B4-BE49-F238E27FC236}">
                  <a16:creationId xmlns:a16="http://schemas.microsoft.com/office/drawing/2014/main" id="{33D8CF75-C910-4258-B8BB-A5E1B168A918}"/>
                </a:ext>
              </a:extLst>
            </p:cNvPr>
            <p:cNvPicPr>
              <a:picLocks noChangeAspect="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backgroundRemoval t="10000" b="90000" l="10000" r="90000">
                          <a14:backgroundMark x1="74545" y1="5856" x2="74545" y2="5856"/>
                          <a14:backgroundMark x1="77576" y1="21171" x2="77576" y2="21171"/>
                          <a14:backgroundMark x1="77576" y1="21171" x2="77576" y2="21171"/>
                          <a14:backgroundMark x1="77576" y1="21171" x2="77576" y2="21171"/>
                          <a14:backgroundMark x1="13333" y1="83333" x2="13333" y2="83333"/>
                          <a14:backgroundMark x1="13333" y1="83333" x2="13333" y2="83333"/>
                        </a14:backgroundRemoval>
                      </a14:imgEffect>
                    </a14:imgLayer>
                  </a14:imgProps>
                </a:ext>
                <a:ext uri="{28A0092B-C50C-407E-A947-70E740481C1C}">
                  <a14:useLocalDpi xmlns:a14="http://schemas.microsoft.com/office/drawing/2010/main" val="0"/>
                </a:ext>
              </a:extLst>
            </a:blip>
            <a:stretch>
              <a:fillRect/>
            </a:stretch>
          </p:blipFill>
          <p:spPr>
            <a:xfrm>
              <a:off x="9954373" y="4142487"/>
              <a:ext cx="2190142" cy="2946735"/>
            </a:xfrm>
            <a:prstGeom prst="rect">
              <a:avLst/>
            </a:prstGeom>
          </p:spPr>
        </p:pic>
        <p:pic>
          <p:nvPicPr>
            <p:cNvPr id="9" name="Picture 8">
              <a:extLst>
                <a:ext uri="{FF2B5EF4-FFF2-40B4-BE49-F238E27FC236}">
                  <a16:creationId xmlns:a16="http://schemas.microsoft.com/office/drawing/2014/main" id="{49F6BE05-04D2-41F8-82B8-028C0061C65A}"/>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2839405">
              <a:off x="9843672" y="5481916"/>
              <a:ext cx="417553" cy="417553"/>
            </a:xfrm>
            <a:prstGeom prst="rect">
              <a:avLst/>
            </a:prstGeom>
          </p:spPr>
        </p:pic>
        <p:pic>
          <p:nvPicPr>
            <p:cNvPr id="10" name="Picture 9">
              <a:extLst>
                <a:ext uri="{FF2B5EF4-FFF2-40B4-BE49-F238E27FC236}">
                  <a16:creationId xmlns:a16="http://schemas.microsoft.com/office/drawing/2014/main" id="{E3AB97A6-3DE0-4D42-B3DB-E266D3098DEE}"/>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4434750">
              <a:off x="9674495" y="5110710"/>
              <a:ext cx="528142" cy="528142"/>
            </a:xfrm>
            <a:prstGeom prst="rect">
              <a:avLst/>
            </a:prstGeom>
          </p:spPr>
        </p:pic>
        <p:pic>
          <p:nvPicPr>
            <p:cNvPr id="11" name="Picture 10">
              <a:extLst>
                <a:ext uri="{FF2B5EF4-FFF2-40B4-BE49-F238E27FC236}">
                  <a16:creationId xmlns:a16="http://schemas.microsoft.com/office/drawing/2014/main" id="{22EC3356-C31C-48EB-8382-36D37A9EC5CD}"/>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817172" y="4874748"/>
              <a:ext cx="417553" cy="417553"/>
            </a:xfrm>
            <a:prstGeom prst="rect">
              <a:avLst/>
            </a:prstGeom>
          </p:spPr>
        </p:pic>
        <p:pic>
          <p:nvPicPr>
            <p:cNvPr id="12" name="Picture 11">
              <a:extLst>
                <a:ext uri="{FF2B5EF4-FFF2-40B4-BE49-F238E27FC236}">
                  <a16:creationId xmlns:a16="http://schemas.microsoft.com/office/drawing/2014/main" id="{123192EA-355C-481B-9A77-9A186BBFD51D}"/>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3399317">
              <a:off x="10274667" y="6439250"/>
              <a:ext cx="417553" cy="417553"/>
            </a:xfrm>
            <a:prstGeom prst="rect">
              <a:avLst/>
            </a:prstGeom>
          </p:spPr>
        </p:pic>
        <p:pic>
          <p:nvPicPr>
            <p:cNvPr id="13" name="Picture 12">
              <a:extLst>
                <a:ext uri="{FF2B5EF4-FFF2-40B4-BE49-F238E27FC236}">
                  <a16:creationId xmlns:a16="http://schemas.microsoft.com/office/drawing/2014/main" id="{399724C3-6932-425A-9F26-7B74B010B884}"/>
                </a:ext>
              </a:extLst>
            </p:cNvPr>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4434750">
              <a:off x="10013001" y="6232963"/>
              <a:ext cx="457204" cy="457204"/>
            </a:xfrm>
            <a:prstGeom prst="rect">
              <a:avLst/>
            </a:prstGeom>
          </p:spPr>
        </p:pic>
        <p:pic>
          <p:nvPicPr>
            <p:cNvPr id="14" name="Picture 13">
              <a:extLst>
                <a:ext uri="{FF2B5EF4-FFF2-40B4-BE49-F238E27FC236}">
                  <a16:creationId xmlns:a16="http://schemas.microsoft.com/office/drawing/2014/main" id="{DC8F902B-37E2-435D-AD0E-AD1CA34758BF}"/>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5485633">
              <a:off x="10062300" y="6026323"/>
              <a:ext cx="417553" cy="417553"/>
            </a:xfrm>
            <a:prstGeom prst="rect">
              <a:avLst/>
            </a:prstGeom>
          </p:spPr>
        </p:pic>
      </p:grpSp>
    </p:spTree>
    <p:extLst>
      <p:ext uri="{BB962C8B-B14F-4D97-AF65-F5344CB8AC3E}">
        <p14:creationId xmlns:p14="http://schemas.microsoft.com/office/powerpoint/2010/main" val="139821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6D64B8-9189-4990-A594-5BEF4D0DE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22546">
            <a:off x="9923403" y="3542073"/>
            <a:ext cx="1257162" cy="3222381"/>
          </a:xfrm>
          <a:prstGeom prst="rect">
            <a:avLst/>
          </a:prstGeom>
        </p:spPr>
      </p:pic>
      <p:sp>
        <p:nvSpPr>
          <p:cNvPr id="4" name="Title 1">
            <a:extLst>
              <a:ext uri="{FF2B5EF4-FFF2-40B4-BE49-F238E27FC236}">
                <a16:creationId xmlns:a16="http://schemas.microsoft.com/office/drawing/2014/main" id="{EE05EDAF-DA87-48A9-B7D8-EB68B320DBBC}"/>
              </a:ext>
            </a:extLst>
          </p:cNvPr>
          <p:cNvSpPr>
            <a:spLocks noGrp="1"/>
          </p:cNvSpPr>
          <p:nvPr>
            <p:ph type="title"/>
          </p:nvPr>
        </p:nvSpPr>
        <p:spPr>
          <a:xfrm>
            <a:off x="838200" y="365125"/>
            <a:ext cx="10515600" cy="1325563"/>
          </a:xfrm>
        </p:spPr>
        <p:txBody>
          <a:bodyPr>
            <a:normAutofit/>
          </a:bodyPr>
          <a:lstStyle/>
          <a:p>
            <a:pPr algn="ctr"/>
            <a:r>
              <a:rPr lang="en-US" sz="8000" dirty="0">
                <a:latin typeface="Squealer" panose="04010000000000000000" pitchFamily="82" charset="0"/>
              </a:rPr>
              <a:t>Repetition by Decade</a:t>
            </a:r>
          </a:p>
        </p:txBody>
      </p:sp>
      <p:pic>
        <p:nvPicPr>
          <p:cNvPr id="4098" name="Picture 2" descr="C:\Users\kimberly\Git_Repositories\RockPy\Output\word_repetition_over_tim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375" y="1906905"/>
            <a:ext cx="8911969" cy="49510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E49F6C6-D751-4FB4-B4D7-6E78D874589A}"/>
              </a:ext>
            </a:extLst>
          </p:cNvPr>
          <p:cNvPicPr>
            <a:picLocks noChangeAspect="1"/>
          </p:cNvPicPr>
          <p:nvPr/>
        </p:nvPicPr>
        <p:blipFill>
          <a:blip r:embed="rId4"/>
          <a:stretch>
            <a:fillRect/>
          </a:stretch>
        </p:blipFill>
        <p:spPr>
          <a:xfrm flipH="1">
            <a:off x="1094627" y="336671"/>
            <a:ext cx="938366" cy="947657"/>
          </a:xfrm>
          <a:prstGeom prst="rect">
            <a:avLst/>
          </a:prstGeom>
        </p:spPr>
      </p:pic>
      <p:pic>
        <p:nvPicPr>
          <p:cNvPr id="6" name="Picture 5">
            <a:extLst>
              <a:ext uri="{FF2B5EF4-FFF2-40B4-BE49-F238E27FC236}">
                <a16:creationId xmlns:a16="http://schemas.microsoft.com/office/drawing/2014/main" id="{2F4B32D1-B49F-44AD-AB85-15D0484E14A5}"/>
              </a:ext>
            </a:extLst>
          </p:cNvPr>
          <p:cNvPicPr>
            <a:picLocks noChangeAspect="1"/>
          </p:cNvPicPr>
          <p:nvPr/>
        </p:nvPicPr>
        <p:blipFill>
          <a:blip r:embed="rId4"/>
          <a:stretch>
            <a:fillRect/>
          </a:stretch>
        </p:blipFill>
        <p:spPr>
          <a:xfrm>
            <a:off x="10059615" y="336671"/>
            <a:ext cx="938366" cy="947657"/>
          </a:xfrm>
          <a:prstGeom prst="rect">
            <a:avLst/>
          </a:prstGeom>
        </p:spPr>
      </p:pic>
    </p:spTree>
    <p:extLst>
      <p:ext uri="{BB962C8B-B14F-4D97-AF65-F5344CB8AC3E}">
        <p14:creationId xmlns:p14="http://schemas.microsoft.com/office/powerpoint/2010/main" val="316246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05EDAF-DA87-48A9-B7D8-EB68B320DBBC}"/>
              </a:ext>
            </a:extLst>
          </p:cNvPr>
          <p:cNvSpPr>
            <a:spLocks noGrp="1"/>
          </p:cNvSpPr>
          <p:nvPr>
            <p:ph type="title"/>
          </p:nvPr>
        </p:nvSpPr>
        <p:spPr/>
        <p:txBody>
          <a:bodyPr>
            <a:normAutofit/>
          </a:bodyPr>
          <a:lstStyle/>
          <a:p>
            <a:pPr algn="ctr"/>
            <a:r>
              <a:rPr lang="en-US" sz="8000" dirty="0">
                <a:latin typeface="Squealer" panose="04010000000000000000" pitchFamily="82" charset="0"/>
              </a:rPr>
              <a:t>Word Count Analysis</a:t>
            </a:r>
          </a:p>
        </p:txBody>
      </p:sp>
      <p:pic>
        <p:nvPicPr>
          <p:cNvPr id="1026" name="Picture 2" descr="C:\Users\kimberly\Git_Repositories\RockPy\Output\word_count_over_tim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33494" y="1607918"/>
            <a:ext cx="7832407"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kimberly\Git_Repositories\RockPy\Output\word_count_over_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7" y="3948689"/>
            <a:ext cx="5023880" cy="27914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9859741-BBE7-4B46-ACAB-47B31594F4CF}"/>
              </a:ext>
            </a:extLst>
          </p:cNvPr>
          <p:cNvPicPr>
            <a:picLocks noChangeAspect="1"/>
          </p:cNvPicPr>
          <p:nvPr/>
        </p:nvPicPr>
        <p:blipFill>
          <a:blip r:embed="rId4"/>
          <a:stretch>
            <a:fillRect/>
          </a:stretch>
        </p:blipFill>
        <p:spPr>
          <a:xfrm flipH="1">
            <a:off x="1094627" y="336671"/>
            <a:ext cx="938366" cy="947657"/>
          </a:xfrm>
          <a:prstGeom prst="rect">
            <a:avLst/>
          </a:prstGeom>
        </p:spPr>
      </p:pic>
      <p:pic>
        <p:nvPicPr>
          <p:cNvPr id="12" name="Picture 11">
            <a:extLst>
              <a:ext uri="{FF2B5EF4-FFF2-40B4-BE49-F238E27FC236}">
                <a16:creationId xmlns:a16="http://schemas.microsoft.com/office/drawing/2014/main" id="{12D72CB7-599E-4DBD-973B-299B93A63377}"/>
              </a:ext>
            </a:extLst>
          </p:cNvPr>
          <p:cNvPicPr>
            <a:picLocks noChangeAspect="1"/>
          </p:cNvPicPr>
          <p:nvPr/>
        </p:nvPicPr>
        <p:blipFill>
          <a:blip r:embed="rId4"/>
          <a:stretch>
            <a:fillRect/>
          </a:stretch>
        </p:blipFill>
        <p:spPr>
          <a:xfrm>
            <a:off x="10059615" y="336671"/>
            <a:ext cx="938366" cy="947657"/>
          </a:xfrm>
          <a:prstGeom prst="rect">
            <a:avLst/>
          </a:prstGeom>
        </p:spPr>
      </p:pic>
    </p:spTree>
    <p:extLst>
      <p:ext uri="{BB962C8B-B14F-4D97-AF65-F5344CB8AC3E}">
        <p14:creationId xmlns:p14="http://schemas.microsoft.com/office/powerpoint/2010/main" val="348630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239EC97-3080-48EF-B264-BB9FBA3FAD58}"/>
              </a:ext>
            </a:extLst>
          </p:cNvPr>
          <p:cNvGrpSpPr/>
          <p:nvPr/>
        </p:nvGrpSpPr>
        <p:grpSpPr>
          <a:xfrm>
            <a:off x="9203656" y="3822278"/>
            <a:ext cx="2666630" cy="2742565"/>
            <a:chOff x="9523741" y="4230378"/>
            <a:chExt cx="2266569" cy="2484747"/>
          </a:xfrm>
        </p:grpSpPr>
        <p:pic>
          <p:nvPicPr>
            <p:cNvPr id="9" name="Picture 8">
              <a:extLst>
                <a:ext uri="{FF2B5EF4-FFF2-40B4-BE49-F238E27FC236}">
                  <a16:creationId xmlns:a16="http://schemas.microsoft.com/office/drawing/2014/main" id="{794F8EBC-6A60-4A03-A4DF-91DD5FD49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3741" y="4230378"/>
              <a:ext cx="2266569" cy="2441884"/>
            </a:xfrm>
            <a:prstGeom prst="rect">
              <a:avLst/>
            </a:prstGeom>
          </p:spPr>
        </p:pic>
        <p:sp>
          <p:nvSpPr>
            <p:cNvPr id="10" name="Rectangle 9">
              <a:extLst>
                <a:ext uri="{FF2B5EF4-FFF2-40B4-BE49-F238E27FC236}">
                  <a16:creationId xmlns:a16="http://schemas.microsoft.com/office/drawing/2014/main" id="{870192C6-6F0C-41FD-A797-8B88F5CD7F19}"/>
                </a:ext>
              </a:extLst>
            </p:cNvPr>
            <p:cNvSpPr/>
            <p:nvPr/>
          </p:nvSpPr>
          <p:spPr>
            <a:xfrm>
              <a:off x="10387013" y="6311900"/>
              <a:ext cx="400050" cy="403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E05EDAF-DA87-48A9-B7D8-EB68B320DBBC}"/>
              </a:ext>
            </a:extLst>
          </p:cNvPr>
          <p:cNvSpPr>
            <a:spLocks noGrp="1"/>
          </p:cNvSpPr>
          <p:nvPr>
            <p:ph type="title"/>
          </p:nvPr>
        </p:nvSpPr>
        <p:spPr>
          <a:xfrm>
            <a:off x="838200" y="179939"/>
            <a:ext cx="10515600" cy="1325563"/>
          </a:xfrm>
        </p:spPr>
        <p:txBody>
          <a:bodyPr>
            <a:normAutofit/>
          </a:bodyPr>
          <a:lstStyle/>
          <a:p>
            <a:pPr algn="ctr"/>
            <a:r>
              <a:rPr lang="en-US" sz="6000" dirty="0">
                <a:latin typeface="Squealer" panose="04010000000000000000" pitchFamily="82" charset="0"/>
              </a:rPr>
              <a:t>Beats Per Minute (BPM) Analysis</a:t>
            </a:r>
          </a:p>
        </p:txBody>
      </p:sp>
      <p:pic>
        <p:nvPicPr>
          <p:cNvPr id="4" name="Picture 3">
            <a:extLst>
              <a:ext uri="{FF2B5EF4-FFF2-40B4-BE49-F238E27FC236}">
                <a16:creationId xmlns:a16="http://schemas.microsoft.com/office/drawing/2014/main" id="{8B1A9BBC-E066-43C8-B88E-F780E7506241}"/>
              </a:ext>
            </a:extLst>
          </p:cNvPr>
          <p:cNvPicPr>
            <a:picLocks noChangeAspect="1"/>
          </p:cNvPicPr>
          <p:nvPr/>
        </p:nvPicPr>
        <p:blipFill>
          <a:blip r:embed="rId3"/>
          <a:stretch>
            <a:fillRect/>
          </a:stretch>
        </p:blipFill>
        <p:spPr>
          <a:xfrm flipH="1">
            <a:off x="369017" y="153703"/>
            <a:ext cx="938366" cy="947657"/>
          </a:xfrm>
          <a:prstGeom prst="rect">
            <a:avLst/>
          </a:prstGeom>
        </p:spPr>
      </p:pic>
      <p:pic>
        <p:nvPicPr>
          <p:cNvPr id="5" name="Picture 4">
            <a:extLst>
              <a:ext uri="{FF2B5EF4-FFF2-40B4-BE49-F238E27FC236}">
                <a16:creationId xmlns:a16="http://schemas.microsoft.com/office/drawing/2014/main" id="{E1DCA6F5-A968-4DD1-8879-5288D7532C09}"/>
              </a:ext>
            </a:extLst>
          </p:cNvPr>
          <p:cNvPicPr>
            <a:picLocks noChangeAspect="1"/>
          </p:cNvPicPr>
          <p:nvPr/>
        </p:nvPicPr>
        <p:blipFill>
          <a:blip r:embed="rId3"/>
          <a:stretch>
            <a:fillRect/>
          </a:stretch>
        </p:blipFill>
        <p:spPr>
          <a:xfrm>
            <a:off x="10884617" y="179939"/>
            <a:ext cx="938366" cy="947657"/>
          </a:xfrm>
          <a:prstGeom prst="rect">
            <a:avLst/>
          </a:prstGeom>
        </p:spPr>
      </p:pic>
      <p:pic>
        <p:nvPicPr>
          <p:cNvPr id="7" name="Picture 6">
            <a:extLst>
              <a:ext uri="{FF2B5EF4-FFF2-40B4-BE49-F238E27FC236}">
                <a16:creationId xmlns:a16="http://schemas.microsoft.com/office/drawing/2014/main" id="{57DB6375-6BB9-44B6-9E27-7EE8016D64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343" y="1331770"/>
            <a:ext cx="8864703" cy="2462811"/>
          </a:xfrm>
          <a:prstGeom prst="rect">
            <a:avLst/>
          </a:prstGeom>
        </p:spPr>
      </p:pic>
      <p:pic>
        <p:nvPicPr>
          <p:cNvPr id="12" name="Picture 11">
            <a:extLst>
              <a:ext uri="{FF2B5EF4-FFF2-40B4-BE49-F238E27FC236}">
                <a16:creationId xmlns:a16="http://schemas.microsoft.com/office/drawing/2014/main" id="{9D0E30BB-3E3C-4EA3-8A0D-2CA817CB32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018" y="5301440"/>
            <a:ext cx="8971349" cy="1187823"/>
          </a:xfrm>
          <a:prstGeom prst="rect">
            <a:avLst/>
          </a:prstGeom>
        </p:spPr>
      </p:pic>
      <p:pic>
        <p:nvPicPr>
          <p:cNvPr id="14" name="Picture 13">
            <a:extLst>
              <a:ext uri="{FF2B5EF4-FFF2-40B4-BE49-F238E27FC236}">
                <a16:creationId xmlns:a16="http://schemas.microsoft.com/office/drawing/2014/main" id="{60CB5012-0470-451F-B182-36E22F1AEC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019" y="3932267"/>
            <a:ext cx="8971349" cy="1099121"/>
          </a:xfrm>
          <a:prstGeom prst="rect">
            <a:avLst/>
          </a:prstGeom>
        </p:spPr>
      </p:pic>
    </p:spTree>
    <p:extLst>
      <p:ext uri="{BB962C8B-B14F-4D97-AF65-F5344CB8AC3E}">
        <p14:creationId xmlns:p14="http://schemas.microsoft.com/office/powerpoint/2010/main" val="1638464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517957-4882-4D0F-AF7B-F1D0F08F07FD}"/>
              </a:ext>
            </a:extLst>
          </p:cNvPr>
          <p:cNvPicPr>
            <a:picLocks noChangeAspect="1"/>
          </p:cNvPicPr>
          <p:nvPr/>
        </p:nvPicPr>
        <p:blipFill rotWithShape="1">
          <a:blip r:embed="rId2">
            <a:extLst>
              <a:ext uri="{28A0092B-C50C-407E-A947-70E740481C1C}">
                <a14:useLocalDpi xmlns:a14="http://schemas.microsoft.com/office/drawing/2010/main" val="0"/>
              </a:ext>
            </a:extLst>
          </a:blip>
          <a:srcRect l="4796" t="7379" r="8905" b="2946"/>
          <a:stretch/>
        </p:blipFill>
        <p:spPr>
          <a:xfrm>
            <a:off x="76201" y="1869592"/>
            <a:ext cx="8488017" cy="4899992"/>
          </a:xfrm>
          <a:prstGeom prst="rect">
            <a:avLst/>
          </a:prstGeom>
        </p:spPr>
      </p:pic>
      <p:sp>
        <p:nvSpPr>
          <p:cNvPr id="2" name="Title 1">
            <a:extLst>
              <a:ext uri="{FF2B5EF4-FFF2-40B4-BE49-F238E27FC236}">
                <a16:creationId xmlns:a16="http://schemas.microsoft.com/office/drawing/2014/main" id="{EE05EDAF-DA87-48A9-B7D8-EB68B320DBBC}"/>
              </a:ext>
            </a:extLst>
          </p:cNvPr>
          <p:cNvSpPr>
            <a:spLocks noGrp="1"/>
          </p:cNvSpPr>
          <p:nvPr>
            <p:ph type="title"/>
          </p:nvPr>
        </p:nvSpPr>
        <p:spPr/>
        <p:txBody>
          <a:bodyPr>
            <a:normAutofit/>
          </a:bodyPr>
          <a:lstStyle/>
          <a:p>
            <a:pPr algn="ctr"/>
            <a:r>
              <a:rPr lang="en-US" sz="8000" dirty="0">
                <a:latin typeface="Squealer" panose="04010000000000000000" pitchFamily="82" charset="0"/>
              </a:rPr>
              <a:t>BPM by Chart Rank</a:t>
            </a:r>
          </a:p>
        </p:txBody>
      </p:sp>
      <p:pic>
        <p:nvPicPr>
          <p:cNvPr id="4" name="Picture 3">
            <a:extLst>
              <a:ext uri="{FF2B5EF4-FFF2-40B4-BE49-F238E27FC236}">
                <a16:creationId xmlns:a16="http://schemas.microsoft.com/office/drawing/2014/main" id="{8B1A9BBC-E066-43C8-B88E-F780E7506241}"/>
              </a:ext>
            </a:extLst>
          </p:cNvPr>
          <p:cNvPicPr>
            <a:picLocks noChangeAspect="1"/>
          </p:cNvPicPr>
          <p:nvPr/>
        </p:nvPicPr>
        <p:blipFill>
          <a:blip r:embed="rId3"/>
          <a:stretch>
            <a:fillRect/>
          </a:stretch>
        </p:blipFill>
        <p:spPr>
          <a:xfrm flipH="1">
            <a:off x="1362983" y="365125"/>
            <a:ext cx="938366" cy="947657"/>
          </a:xfrm>
          <a:prstGeom prst="rect">
            <a:avLst/>
          </a:prstGeom>
        </p:spPr>
      </p:pic>
      <p:pic>
        <p:nvPicPr>
          <p:cNvPr id="5" name="Picture 4">
            <a:extLst>
              <a:ext uri="{FF2B5EF4-FFF2-40B4-BE49-F238E27FC236}">
                <a16:creationId xmlns:a16="http://schemas.microsoft.com/office/drawing/2014/main" id="{E1DCA6F5-A968-4DD1-8879-5288D7532C09}"/>
              </a:ext>
            </a:extLst>
          </p:cNvPr>
          <p:cNvPicPr>
            <a:picLocks noChangeAspect="1"/>
          </p:cNvPicPr>
          <p:nvPr/>
        </p:nvPicPr>
        <p:blipFill>
          <a:blip r:embed="rId3"/>
          <a:stretch>
            <a:fillRect/>
          </a:stretch>
        </p:blipFill>
        <p:spPr>
          <a:xfrm>
            <a:off x="9890651" y="358655"/>
            <a:ext cx="938366" cy="947657"/>
          </a:xfrm>
          <a:prstGeom prst="rect">
            <a:avLst/>
          </a:prstGeom>
        </p:spPr>
      </p:pic>
      <p:sp>
        <p:nvSpPr>
          <p:cNvPr id="10" name="TextBox 9">
            <a:extLst>
              <a:ext uri="{FF2B5EF4-FFF2-40B4-BE49-F238E27FC236}">
                <a16:creationId xmlns:a16="http://schemas.microsoft.com/office/drawing/2014/main" id="{D16D727F-FDB2-45C4-945E-302AD36C06D5}"/>
              </a:ext>
            </a:extLst>
          </p:cNvPr>
          <p:cNvSpPr txBox="1"/>
          <p:nvPr/>
        </p:nvSpPr>
        <p:spPr>
          <a:xfrm>
            <a:off x="8503259" y="2006668"/>
            <a:ext cx="3856382" cy="2143664"/>
          </a:xfrm>
          <a:prstGeom prst="rect">
            <a:avLst/>
          </a:prstGeom>
          <a:noFill/>
        </p:spPr>
        <p:txBody>
          <a:bodyPr wrap="square" rtlCol="0">
            <a:spAutoFit/>
          </a:bodyPr>
          <a:lstStyle/>
          <a:p>
            <a:pPr marL="228600" indent="-228600">
              <a:lnSpc>
                <a:spcPct val="90000"/>
              </a:lnSpc>
              <a:spcBef>
                <a:spcPts val="500"/>
              </a:spcBef>
              <a:buBlip>
                <a:blip r:embed="rId4"/>
              </a:buBlip>
            </a:pPr>
            <a:r>
              <a:rPr lang="en-US" sz="2200" dirty="0">
                <a:solidFill>
                  <a:prstClr val="black"/>
                </a:solidFill>
              </a:rPr>
              <a:t>Average Beats Per Minute: 120</a:t>
            </a:r>
          </a:p>
          <a:p>
            <a:pPr marL="228600" indent="-228600">
              <a:lnSpc>
                <a:spcPct val="90000"/>
              </a:lnSpc>
              <a:spcBef>
                <a:spcPts val="500"/>
              </a:spcBef>
              <a:buBlip>
                <a:blip r:embed="rId4"/>
              </a:buBlip>
            </a:pPr>
            <a:r>
              <a:rPr lang="en-US" sz="2200" dirty="0">
                <a:solidFill>
                  <a:prstClr val="black"/>
                </a:solidFill>
              </a:rPr>
              <a:t>Max Beats Per Minute: 208</a:t>
            </a:r>
          </a:p>
          <a:p>
            <a:pPr marL="228600" indent="-228600">
              <a:lnSpc>
                <a:spcPct val="90000"/>
              </a:lnSpc>
              <a:spcBef>
                <a:spcPts val="500"/>
              </a:spcBef>
              <a:buBlip>
                <a:blip r:embed="rId4"/>
              </a:buBlip>
            </a:pPr>
            <a:r>
              <a:rPr lang="en-US" sz="2400" dirty="0"/>
              <a:t>Min Beats Per Minute: 52</a:t>
            </a:r>
          </a:p>
          <a:p>
            <a:pPr>
              <a:lnSpc>
                <a:spcPct val="90000"/>
              </a:lnSpc>
              <a:spcBef>
                <a:spcPts val="500"/>
              </a:spcBef>
            </a:pPr>
            <a:endParaRPr lang="en-US" sz="2200" dirty="0">
              <a:solidFill>
                <a:prstClr val="black"/>
              </a:solidFill>
            </a:endParaRPr>
          </a:p>
          <a:p>
            <a:pPr marL="285750" indent="-285750">
              <a:buFontTx/>
              <a:buChar char="-"/>
            </a:pPr>
            <a:endParaRPr lang="en-US" sz="2000" dirty="0"/>
          </a:p>
        </p:txBody>
      </p:sp>
      <p:grpSp>
        <p:nvGrpSpPr>
          <p:cNvPr id="7" name="Group 6">
            <a:extLst>
              <a:ext uri="{FF2B5EF4-FFF2-40B4-BE49-F238E27FC236}">
                <a16:creationId xmlns:a16="http://schemas.microsoft.com/office/drawing/2014/main" id="{AEF4DD24-CD24-481A-9800-D60C02402064}"/>
              </a:ext>
            </a:extLst>
          </p:cNvPr>
          <p:cNvGrpSpPr/>
          <p:nvPr/>
        </p:nvGrpSpPr>
        <p:grpSpPr>
          <a:xfrm>
            <a:off x="9721980" y="3946633"/>
            <a:ext cx="2470020" cy="2946735"/>
            <a:chOff x="9674495" y="4142487"/>
            <a:chExt cx="2470020" cy="2946735"/>
          </a:xfrm>
        </p:grpSpPr>
        <p:pic>
          <p:nvPicPr>
            <p:cNvPr id="8" name="Picture 7">
              <a:extLst>
                <a:ext uri="{FF2B5EF4-FFF2-40B4-BE49-F238E27FC236}">
                  <a16:creationId xmlns:a16="http://schemas.microsoft.com/office/drawing/2014/main" id="{D0090E03-A2CE-430B-986D-993AD3664E08}"/>
                </a:ext>
              </a:extLst>
            </p:cNvPr>
            <p:cNvPicPr>
              <a:picLocks noChangeAspect="1"/>
            </p:cNvPicPr>
            <p:nvPr/>
          </p:nvPicPr>
          <p:blipFill>
            <a:blip r:embed="rId5">
              <a:duotone>
                <a:prstClr val="black"/>
                <a:schemeClr val="accent5">
                  <a:tint val="45000"/>
                  <a:satMod val="400000"/>
                </a:schemeClr>
              </a:duotone>
              <a:extLst>
                <a:ext uri="{BEBA8EAE-BF5A-486C-A8C5-ECC9F3942E4B}">
                  <a14:imgProps xmlns:a14="http://schemas.microsoft.com/office/drawing/2010/main">
                    <a14:imgLayer r:embed="rId6">
                      <a14:imgEffect>
                        <a14:backgroundRemoval t="10000" b="90000" l="10000" r="90000">
                          <a14:backgroundMark x1="74545" y1="5856" x2="74545" y2="5856"/>
                          <a14:backgroundMark x1="77576" y1="21171" x2="77576" y2="21171"/>
                          <a14:backgroundMark x1="77576" y1="21171" x2="77576" y2="21171"/>
                          <a14:backgroundMark x1="77576" y1="21171" x2="77576" y2="21171"/>
                          <a14:backgroundMark x1="13333" y1="83333" x2="13333" y2="83333"/>
                          <a14:backgroundMark x1="13333" y1="83333" x2="13333" y2="83333"/>
                        </a14:backgroundRemoval>
                      </a14:imgEffect>
                    </a14:imgLayer>
                  </a14:imgProps>
                </a:ext>
                <a:ext uri="{28A0092B-C50C-407E-A947-70E740481C1C}">
                  <a14:useLocalDpi xmlns:a14="http://schemas.microsoft.com/office/drawing/2010/main" val="0"/>
                </a:ext>
              </a:extLst>
            </a:blip>
            <a:stretch>
              <a:fillRect/>
            </a:stretch>
          </p:blipFill>
          <p:spPr>
            <a:xfrm>
              <a:off x="9954373" y="4142487"/>
              <a:ext cx="2190142" cy="2946735"/>
            </a:xfrm>
            <a:prstGeom prst="rect">
              <a:avLst/>
            </a:prstGeom>
          </p:spPr>
        </p:pic>
        <p:pic>
          <p:nvPicPr>
            <p:cNvPr id="9" name="Picture 8">
              <a:extLst>
                <a:ext uri="{FF2B5EF4-FFF2-40B4-BE49-F238E27FC236}">
                  <a16:creationId xmlns:a16="http://schemas.microsoft.com/office/drawing/2014/main" id="{0F891AC1-6420-4E2B-9AAB-2E3C06014FB7}"/>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2839405">
              <a:off x="9843672" y="5481916"/>
              <a:ext cx="417553" cy="417553"/>
            </a:xfrm>
            <a:prstGeom prst="rect">
              <a:avLst/>
            </a:prstGeom>
          </p:spPr>
        </p:pic>
        <p:pic>
          <p:nvPicPr>
            <p:cNvPr id="11" name="Picture 10">
              <a:extLst>
                <a:ext uri="{FF2B5EF4-FFF2-40B4-BE49-F238E27FC236}">
                  <a16:creationId xmlns:a16="http://schemas.microsoft.com/office/drawing/2014/main" id="{129BB66C-F298-4D16-B5C0-A8A3147AC344}"/>
                </a:ext>
              </a:extLst>
            </p:cNvPr>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4434750">
              <a:off x="9674495" y="5110710"/>
              <a:ext cx="528142" cy="528142"/>
            </a:xfrm>
            <a:prstGeom prst="rect">
              <a:avLst/>
            </a:prstGeom>
          </p:spPr>
        </p:pic>
        <p:pic>
          <p:nvPicPr>
            <p:cNvPr id="12" name="Picture 11">
              <a:extLst>
                <a:ext uri="{FF2B5EF4-FFF2-40B4-BE49-F238E27FC236}">
                  <a16:creationId xmlns:a16="http://schemas.microsoft.com/office/drawing/2014/main" id="{6891ECD1-C690-4B67-9A37-791535C5FF38}"/>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817172" y="4874748"/>
              <a:ext cx="417553" cy="417553"/>
            </a:xfrm>
            <a:prstGeom prst="rect">
              <a:avLst/>
            </a:prstGeom>
          </p:spPr>
        </p:pic>
        <p:pic>
          <p:nvPicPr>
            <p:cNvPr id="13" name="Picture 12">
              <a:extLst>
                <a:ext uri="{FF2B5EF4-FFF2-40B4-BE49-F238E27FC236}">
                  <a16:creationId xmlns:a16="http://schemas.microsoft.com/office/drawing/2014/main" id="{BDA2AC66-D3A0-4965-9942-921F1592A773}"/>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3399317">
              <a:off x="10274667" y="6439250"/>
              <a:ext cx="417553" cy="417553"/>
            </a:xfrm>
            <a:prstGeom prst="rect">
              <a:avLst/>
            </a:prstGeom>
          </p:spPr>
        </p:pic>
        <p:pic>
          <p:nvPicPr>
            <p:cNvPr id="14" name="Picture 13">
              <a:extLst>
                <a:ext uri="{FF2B5EF4-FFF2-40B4-BE49-F238E27FC236}">
                  <a16:creationId xmlns:a16="http://schemas.microsoft.com/office/drawing/2014/main" id="{3F89A13D-293C-45D3-9E82-A869CB2F382F}"/>
                </a:ext>
              </a:extLst>
            </p:cNvPr>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4434750">
              <a:off x="10013001" y="6232963"/>
              <a:ext cx="457204" cy="457204"/>
            </a:xfrm>
            <a:prstGeom prst="rect">
              <a:avLst/>
            </a:prstGeom>
          </p:spPr>
        </p:pic>
        <p:pic>
          <p:nvPicPr>
            <p:cNvPr id="15" name="Picture 14">
              <a:extLst>
                <a:ext uri="{FF2B5EF4-FFF2-40B4-BE49-F238E27FC236}">
                  <a16:creationId xmlns:a16="http://schemas.microsoft.com/office/drawing/2014/main" id="{3928E7B4-16C3-4B54-AC2D-CB9A65B09057}"/>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5485633">
              <a:off x="10062300" y="6026323"/>
              <a:ext cx="417553" cy="417553"/>
            </a:xfrm>
            <a:prstGeom prst="rect">
              <a:avLst/>
            </a:prstGeom>
          </p:spPr>
        </p:pic>
      </p:grpSp>
    </p:spTree>
    <p:extLst>
      <p:ext uri="{BB962C8B-B14F-4D97-AF65-F5344CB8AC3E}">
        <p14:creationId xmlns:p14="http://schemas.microsoft.com/office/powerpoint/2010/main" val="387799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A536F52-5197-438C-BD0F-395D407AF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22546">
            <a:off x="9862304" y="4444001"/>
            <a:ext cx="894078" cy="2291717"/>
          </a:xfrm>
          <a:prstGeom prst="rect">
            <a:avLst/>
          </a:prstGeom>
        </p:spPr>
      </p:pic>
      <p:sp>
        <p:nvSpPr>
          <p:cNvPr id="2" name="Title 1">
            <a:extLst>
              <a:ext uri="{FF2B5EF4-FFF2-40B4-BE49-F238E27FC236}">
                <a16:creationId xmlns:a16="http://schemas.microsoft.com/office/drawing/2014/main" id="{EE05EDAF-DA87-48A9-B7D8-EB68B320DBBC}"/>
              </a:ext>
            </a:extLst>
          </p:cNvPr>
          <p:cNvSpPr>
            <a:spLocks noGrp="1"/>
          </p:cNvSpPr>
          <p:nvPr>
            <p:ph type="title"/>
          </p:nvPr>
        </p:nvSpPr>
        <p:spPr/>
        <p:txBody>
          <a:bodyPr>
            <a:normAutofit/>
          </a:bodyPr>
          <a:lstStyle/>
          <a:p>
            <a:pPr algn="ctr"/>
            <a:r>
              <a:rPr lang="en-US" sz="8000" dirty="0">
                <a:latin typeface="Squealer" panose="04010000000000000000" pitchFamily="82" charset="0"/>
              </a:rPr>
              <a:t>BPM by Decade</a:t>
            </a:r>
          </a:p>
        </p:txBody>
      </p:sp>
      <p:pic>
        <p:nvPicPr>
          <p:cNvPr id="4" name="Picture 3">
            <a:extLst>
              <a:ext uri="{FF2B5EF4-FFF2-40B4-BE49-F238E27FC236}">
                <a16:creationId xmlns:a16="http://schemas.microsoft.com/office/drawing/2014/main" id="{8B1A9BBC-E066-43C8-B88E-F780E7506241}"/>
              </a:ext>
            </a:extLst>
          </p:cNvPr>
          <p:cNvPicPr>
            <a:picLocks noChangeAspect="1"/>
          </p:cNvPicPr>
          <p:nvPr/>
        </p:nvPicPr>
        <p:blipFill>
          <a:blip r:embed="rId3"/>
          <a:stretch>
            <a:fillRect/>
          </a:stretch>
        </p:blipFill>
        <p:spPr>
          <a:xfrm flipH="1">
            <a:off x="2138235" y="358655"/>
            <a:ext cx="938366" cy="947657"/>
          </a:xfrm>
          <a:prstGeom prst="rect">
            <a:avLst/>
          </a:prstGeom>
        </p:spPr>
      </p:pic>
      <p:pic>
        <p:nvPicPr>
          <p:cNvPr id="5" name="Picture 4">
            <a:extLst>
              <a:ext uri="{FF2B5EF4-FFF2-40B4-BE49-F238E27FC236}">
                <a16:creationId xmlns:a16="http://schemas.microsoft.com/office/drawing/2014/main" id="{E1DCA6F5-A968-4DD1-8879-5288D7532C09}"/>
              </a:ext>
            </a:extLst>
          </p:cNvPr>
          <p:cNvPicPr>
            <a:picLocks noChangeAspect="1"/>
          </p:cNvPicPr>
          <p:nvPr/>
        </p:nvPicPr>
        <p:blipFill>
          <a:blip r:embed="rId3"/>
          <a:stretch>
            <a:fillRect/>
          </a:stretch>
        </p:blipFill>
        <p:spPr>
          <a:xfrm>
            <a:off x="9115399" y="402478"/>
            <a:ext cx="938366" cy="947657"/>
          </a:xfrm>
          <a:prstGeom prst="rect">
            <a:avLst/>
          </a:prstGeom>
        </p:spPr>
      </p:pic>
      <p:pic>
        <p:nvPicPr>
          <p:cNvPr id="7" name="Picture 6">
            <a:extLst>
              <a:ext uri="{FF2B5EF4-FFF2-40B4-BE49-F238E27FC236}">
                <a16:creationId xmlns:a16="http://schemas.microsoft.com/office/drawing/2014/main" id="{DDBBF4E5-F5B3-4629-BEF5-EDF1ADD7B85E}"/>
              </a:ext>
            </a:extLst>
          </p:cNvPr>
          <p:cNvPicPr>
            <a:picLocks noChangeAspect="1"/>
          </p:cNvPicPr>
          <p:nvPr/>
        </p:nvPicPr>
        <p:blipFill rotWithShape="1">
          <a:blip r:embed="rId4">
            <a:extLst>
              <a:ext uri="{28A0092B-C50C-407E-A947-70E740481C1C}">
                <a14:useLocalDpi xmlns:a14="http://schemas.microsoft.com/office/drawing/2010/main" val="0"/>
              </a:ext>
            </a:extLst>
          </a:blip>
          <a:srcRect l="5144" t="6692" r="8556" b="8110"/>
          <a:stretch/>
        </p:blipFill>
        <p:spPr>
          <a:xfrm>
            <a:off x="81281" y="1799393"/>
            <a:ext cx="8557826" cy="4693482"/>
          </a:xfrm>
          <a:prstGeom prst="rect">
            <a:avLst/>
          </a:prstGeom>
        </p:spPr>
      </p:pic>
      <p:graphicFrame>
        <p:nvGraphicFramePr>
          <p:cNvPr id="8" name="Table 7">
            <a:extLst>
              <a:ext uri="{FF2B5EF4-FFF2-40B4-BE49-F238E27FC236}">
                <a16:creationId xmlns:a16="http://schemas.microsoft.com/office/drawing/2014/main" id="{00E499DD-7C17-429D-A654-4A65DD387521}"/>
              </a:ext>
            </a:extLst>
          </p:cNvPr>
          <p:cNvGraphicFramePr>
            <a:graphicFrameLocks noGrp="1"/>
          </p:cNvGraphicFramePr>
          <p:nvPr>
            <p:extLst>
              <p:ext uri="{D42A27DB-BD31-4B8C-83A1-F6EECF244321}">
                <p14:modId xmlns:p14="http://schemas.microsoft.com/office/powerpoint/2010/main" val="3137082415"/>
              </p:ext>
            </p:extLst>
          </p:nvPr>
        </p:nvGraphicFramePr>
        <p:xfrm>
          <a:off x="8847827" y="2148840"/>
          <a:ext cx="2979736" cy="2560320"/>
        </p:xfrm>
        <a:graphic>
          <a:graphicData uri="http://schemas.openxmlformats.org/drawingml/2006/table">
            <a:tbl>
              <a:tblPr/>
              <a:tblGrid>
                <a:gridCol w="1489868">
                  <a:extLst>
                    <a:ext uri="{9D8B030D-6E8A-4147-A177-3AD203B41FA5}">
                      <a16:colId xmlns:a16="http://schemas.microsoft.com/office/drawing/2014/main" val="1415270744"/>
                    </a:ext>
                  </a:extLst>
                </a:gridCol>
                <a:gridCol w="1489868">
                  <a:extLst>
                    <a:ext uri="{9D8B030D-6E8A-4147-A177-3AD203B41FA5}">
                      <a16:colId xmlns:a16="http://schemas.microsoft.com/office/drawing/2014/main" val="4265683066"/>
                    </a:ext>
                  </a:extLst>
                </a:gridCol>
              </a:tblGrid>
              <a:tr h="278271">
                <a:tc>
                  <a:txBody>
                    <a:bodyPr/>
                    <a:lstStyle/>
                    <a:p>
                      <a:pPr algn="r" fontAlgn="ctr"/>
                      <a:r>
                        <a:rPr lang="en-US" b="1" dirty="0">
                          <a:effectLst/>
                        </a:rPr>
                        <a:t>Decade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b="1" dirty="0">
                          <a:effectLst/>
                        </a:rPr>
                        <a:t>Average BPM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681819"/>
                  </a:ext>
                </a:extLst>
              </a:tr>
              <a:tr h="278271">
                <a:tc>
                  <a:txBody>
                    <a:bodyPr/>
                    <a:lstStyle/>
                    <a:p>
                      <a:pPr algn="r" fontAlgn="ctr"/>
                      <a:r>
                        <a:rPr lang="en-US" b="1" dirty="0">
                          <a:effectLst/>
                        </a:rPr>
                        <a:t>&lt;1970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effectLst/>
                        </a:rPr>
                        <a:t>119.042373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4199975312"/>
                  </a:ext>
                </a:extLst>
              </a:tr>
              <a:tr h="278271">
                <a:tc>
                  <a:txBody>
                    <a:bodyPr/>
                    <a:lstStyle/>
                    <a:p>
                      <a:pPr algn="r" fontAlgn="ctr"/>
                      <a:r>
                        <a:rPr lang="en-US" b="1" dirty="0">
                          <a:effectLst/>
                        </a:rPr>
                        <a:t>1970-1979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dirty="0">
                          <a:effectLst/>
                        </a:rPr>
                        <a:t>118.607375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0351668"/>
                  </a:ext>
                </a:extLst>
              </a:tr>
              <a:tr h="278271">
                <a:tc>
                  <a:txBody>
                    <a:bodyPr/>
                    <a:lstStyle/>
                    <a:p>
                      <a:pPr algn="r" fontAlgn="ctr"/>
                      <a:r>
                        <a:rPr lang="en-US" b="1">
                          <a:effectLst/>
                        </a:rPr>
                        <a:t>1980-1989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dirty="0">
                          <a:effectLst/>
                        </a:rPr>
                        <a:t>120.415771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692501975"/>
                  </a:ext>
                </a:extLst>
              </a:tr>
              <a:tr h="278271">
                <a:tc>
                  <a:txBody>
                    <a:bodyPr/>
                    <a:lstStyle/>
                    <a:p>
                      <a:pPr algn="r" fontAlgn="ctr"/>
                      <a:r>
                        <a:rPr lang="en-US" b="1">
                          <a:effectLst/>
                        </a:rPr>
                        <a:t>1990-1999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dirty="0">
                          <a:effectLst/>
                        </a:rPr>
                        <a:t>118.209446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5428886"/>
                  </a:ext>
                </a:extLst>
              </a:tr>
              <a:tr h="278271">
                <a:tc>
                  <a:txBody>
                    <a:bodyPr/>
                    <a:lstStyle/>
                    <a:p>
                      <a:pPr algn="r" fontAlgn="ctr"/>
                      <a:r>
                        <a:rPr lang="en-US" b="1">
                          <a:effectLst/>
                        </a:rPr>
                        <a:t>2000-2009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dirty="0">
                          <a:effectLst/>
                        </a:rPr>
                        <a:t>120.700219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596795747"/>
                  </a:ext>
                </a:extLst>
              </a:tr>
              <a:tr h="278271">
                <a:tc>
                  <a:txBody>
                    <a:bodyPr/>
                    <a:lstStyle/>
                    <a:p>
                      <a:pPr algn="r" fontAlgn="ctr"/>
                      <a:r>
                        <a:rPr lang="en-US" b="1">
                          <a:effectLst/>
                        </a:rPr>
                        <a:t>2010+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dirty="0">
                          <a:effectLst/>
                        </a:rPr>
                        <a:t>126.850000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8858853"/>
                  </a:ext>
                </a:extLst>
              </a:tr>
            </a:tbl>
          </a:graphicData>
        </a:graphic>
      </p:graphicFrame>
    </p:spTree>
    <p:extLst>
      <p:ext uri="{BB962C8B-B14F-4D97-AF65-F5344CB8AC3E}">
        <p14:creationId xmlns:p14="http://schemas.microsoft.com/office/powerpoint/2010/main" val="3367058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Shape 242"/>
          <p:cNvPicPr preferRelativeResize="0"/>
          <p:nvPr/>
        </p:nvPicPr>
        <p:blipFill>
          <a:blip r:embed="rId3">
            <a:alphaModFix amt="10000"/>
          </a:blip>
          <a:stretch>
            <a:fillRect/>
          </a:stretch>
        </p:blipFill>
        <p:spPr>
          <a:xfrm>
            <a:off x="-809350" y="-23675"/>
            <a:ext cx="13810700" cy="6905350"/>
          </a:xfrm>
          <a:prstGeom prst="rect">
            <a:avLst/>
          </a:prstGeom>
          <a:noFill/>
          <a:ln>
            <a:noFill/>
          </a:ln>
        </p:spPr>
      </p:pic>
      <p:sp>
        <p:nvSpPr>
          <p:cNvPr id="243" name="Shape 243"/>
          <p:cNvSpPr txBox="1">
            <a:spLocks noGrp="1"/>
          </p:cNvSpPr>
          <p:nvPr>
            <p:ph type="title"/>
          </p:nvPr>
        </p:nvSpPr>
        <p:spPr>
          <a:xfrm>
            <a:off x="838200" y="179939"/>
            <a:ext cx="10515600" cy="1325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6000"/>
              <a:buFont typeface="Arial"/>
              <a:buNone/>
            </a:pPr>
            <a:r>
              <a:rPr lang="en-US" sz="6000" dirty="0">
                <a:solidFill>
                  <a:srgbClr val="FF0000"/>
                </a:solidFill>
                <a:latin typeface="Squealer" panose="04010000000000000000" pitchFamily="82" charset="0"/>
                <a:ea typeface="Arial"/>
                <a:cs typeface="Arial"/>
                <a:sym typeface="Arial"/>
              </a:rPr>
              <a:t>Spotify API</a:t>
            </a:r>
            <a:endParaRPr sz="6000" dirty="0">
              <a:solidFill>
                <a:srgbClr val="FF0000"/>
              </a:solidFill>
              <a:latin typeface="Squealer" panose="04010000000000000000" pitchFamily="82" charset="0"/>
              <a:ea typeface="Arial"/>
              <a:cs typeface="Arial"/>
              <a:sym typeface="Arial"/>
            </a:endParaRPr>
          </a:p>
          <a:p>
            <a:pPr marL="0" marR="0" lvl="0" indent="0" algn="ctr" rtl="0">
              <a:lnSpc>
                <a:spcPct val="90000"/>
              </a:lnSpc>
              <a:spcBef>
                <a:spcPts val="0"/>
              </a:spcBef>
              <a:spcAft>
                <a:spcPts val="0"/>
              </a:spcAft>
              <a:buClr>
                <a:schemeClr val="dk1"/>
              </a:buClr>
              <a:buSzPts val="6000"/>
              <a:buFont typeface="Arial"/>
              <a:buNone/>
            </a:pPr>
            <a:r>
              <a:rPr lang="en-US" sz="1800" dirty="0">
                <a:solidFill>
                  <a:srgbClr val="FF0000"/>
                </a:solidFill>
                <a:latin typeface="Arial"/>
                <a:ea typeface="Arial"/>
                <a:cs typeface="Arial"/>
                <a:sym typeface="Arial"/>
              </a:rPr>
              <a:t>The quest for song ID’s</a:t>
            </a:r>
            <a:endParaRPr sz="1800" dirty="0">
              <a:solidFill>
                <a:srgbClr val="FF0000"/>
              </a:solidFill>
              <a:latin typeface="Arial"/>
              <a:ea typeface="Arial"/>
              <a:cs typeface="Arial"/>
              <a:sym typeface="Arial"/>
            </a:endParaRPr>
          </a:p>
        </p:txBody>
      </p:sp>
      <p:pic>
        <p:nvPicPr>
          <p:cNvPr id="244" name="Shape 244"/>
          <p:cNvPicPr preferRelativeResize="0"/>
          <p:nvPr/>
        </p:nvPicPr>
        <p:blipFill rotWithShape="1">
          <a:blip r:embed="rId4">
            <a:alphaModFix/>
          </a:blip>
          <a:srcRect/>
          <a:stretch/>
        </p:blipFill>
        <p:spPr>
          <a:xfrm flipH="1">
            <a:off x="3340817" y="153703"/>
            <a:ext cx="938366" cy="947657"/>
          </a:xfrm>
          <a:prstGeom prst="rect">
            <a:avLst/>
          </a:prstGeom>
          <a:noFill/>
          <a:ln>
            <a:noFill/>
          </a:ln>
        </p:spPr>
      </p:pic>
      <p:pic>
        <p:nvPicPr>
          <p:cNvPr id="245" name="Shape 245"/>
          <p:cNvPicPr preferRelativeResize="0"/>
          <p:nvPr/>
        </p:nvPicPr>
        <p:blipFill rotWithShape="1">
          <a:blip r:embed="rId4">
            <a:alphaModFix/>
          </a:blip>
          <a:srcRect/>
          <a:stretch/>
        </p:blipFill>
        <p:spPr>
          <a:xfrm>
            <a:off x="7912817" y="179939"/>
            <a:ext cx="938366" cy="947657"/>
          </a:xfrm>
          <a:prstGeom prst="rect">
            <a:avLst/>
          </a:prstGeom>
          <a:noFill/>
          <a:ln>
            <a:noFill/>
          </a:ln>
        </p:spPr>
      </p:pic>
      <p:pic>
        <p:nvPicPr>
          <p:cNvPr id="246" name="Shape 246"/>
          <p:cNvPicPr preferRelativeResize="0"/>
          <p:nvPr/>
        </p:nvPicPr>
        <p:blipFill>
          <a:blip r:embed="rId5">
            <a:alphaModFix/>
          </a:blip>
          <a:stretch>
            <a:fillRect/>
          </a:stretch>
        </p:blipFill>
        <p:spPr>
          <a:xfrm>
            <a:off x="369013" y="1505639"/>
            <a:ext cx="7635282" cy="5047561"/>
          </a:xfrm>
          <a:prstGeom prst="rect">
            <a:avLst/>
          </a:prstGeom>
          <a:noFill/>
          <a:ln>
            <a:noFill/>
          </a:ln>
        </p:spPr>
      </p:pic>
      <p:sp>
        <p:nvSpPr>
          <p:cNvPr id="247" name="Shape 247"/>
          <p:cNvSpPr txBox="1"/>
          <p:nvPr/>
        </p:nvSpPr>
        <p:spPr>
          <a:xfrm>
            <a:off x="8227697" y="1510113"/>
            <a:ext cx="3731619" cy="3279276"/>
          </a:xfrm>
          <a:prstGeom prst="rect">
            <a:avLst/>
          </a:prstGeom>
          <a:noFill/>
          <a:ln>
            <a:noFill/>
          </a:ln>
        </p:spPr>
        <p:txBody>
          <a:bodyPr spcFirstLastPara="1" wrap="square" lIns="91425" tIns="91425" rIns="91425" bIns="91425" anchor="t" anchorCtr="0">
            <a:noAutofit/>
          </a:bodyPr>
          <a:lstStyle/>
          <a:p>
            <a:pPr marL="285750" lvl="0" indent="-285750">
              <a:spcBef>
                <a:spcPts val="0"/>
              </a:spcBef>
              <a:spcAft>
                <a:spcPts val="0"/>
              </a:spcAft>
              <a:buBlip>
                <a:blip r:embed="rId6"/>
              </a:buBlip>
            </a:pPr>
            <a:r>
              <a:rPr lang="en-US" dirty="0"/>
              <a:t>Was unable to call Spotify to look up only 1 specific ID with Artist and song</a:t>
            </a:r>
          </a:p>
          <a:p>
            <a:pPr marL="285750" indent="-285750">
              <a:buBlip>
                <a:blip r:embed="rId6"/>
              </a:buBlip>
            </a:pPr>
            <a:r>
              <a:rPr lang="en-US" dirty="0"/>
              <a:t>Made API call with the song name and pulled all track ID’s for future lookups</a:t>
            </a:r>
          </a:p>
          <a:p>
            <a:pPr marL="285750" indent="-285750">
              <a:buBlip>
                <a:blip r:embed="rId6"/>
              </a:buBlip>
            </a:pPr>
            <a:r>
              <a:rPr lang="en-US" dirty="0"/>
              <a:t>Took all songs and pulled out only the songs that matched both the song name and artist name from original dataset and appended the Spotify ID</a:t>
            </a:r>
            <a:endParaRPr dirty="0"/>
          </a:p>
        </p:txBody>
      </p:sp>
      <p:pic>
        <p:nvPicPr>
          <p:cNvPr id="248" name="Shape 248"/>
          <p:cNvPicPr preferRelativeResize="0"/>
          <p:nvPr/>
        </p:nvPicPr>
        <p:blipFill>
          <a:blip r:embed="rId7">
            <a:alphaModFix/>
          </a:blip>
          <a:stretch>
            <a:fillRect/>
          </a:stretch>
        </p:blipFill>
        <p:spPr>
          <a:xfrm>
            <a:off x="8236682" y="4855982"/>
            <a:ext cx="3731619" cy="1959100"/>
          </a:xfrm>
          <a:prstGeom prst="rect">
            <a:avLst/>
          </a:prstGeom>
          <a:noFill/>
          <a:ln>
            <a:noFill/>
          </a:ln>
        </p:spPr>
      </p:pic>
    </p:spTree>
    <p:extLst>
      <p:ext uri="{BB962C8B-B14F-4D97-AF65-F5344CB8AC3E}">
        <p14:creationId xmlns:p14="http://schemas.microsoft.com/office/powerpoint/2010/main" val="73690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EDAF-DA87-48A9-B7D8-EB68B320DBBC}"/>
              </a:ext>
            </a:extLst>
          </p:cNvPr>
          <p:cNvSpPr>
            <a:spLocks noGrp="1"/>
          </p:cNvSpPr>
          <p:nvPr>
            <p:ph type="title"/>
          </p:nvPr>
        </p:nvSpPr>
        <p:spPr/>
        <p:txBody>
          <a:bodyPr>
            <a:normAutofit/>
          </a:bodyPr>
          <a:lstStyle/>
          <a:p>
            <a:pPr algn="ctr"/>
            <a:r>
              <a:rPr lang="en-US" sz="8000" dirty="0">
                <a:latin typeface="Squealer" panose="04010000000000000000" pitchFamily="82" charset="0"/>
              </a:rPr>
              <a:t>Motivations</a:t>
            </a:r>
          </a:p>
        </p:txBody>
      </p:sp>
      <p:pic>
        <p:nvPicPr>
          <p:cNvPr id="4" name="Picture 3">
            <a:extLst>
              <a:ext uri="{FF2B5EF4-FFF2-40B4-BE49-F238E27FC236}">
                <a16:creationId xmlns:a16="http://schemas.microsoft.com/office/drawing/2014/main" id="{8B1A9BBC-E066-43C8-B88E-F780E7506241}"/>
              </a:ext>
            </a:extLst>
          </p:cNvPr>
          <p:cNvPicPr>
            <a:picLocks noChangeAspect="1"/>
          </p:cNvPicPr>
          <p:nvPr/>
        </p:nvPicPr>
        <p:blipFill>
          <a:blip r:embed="rId2"/>
          <a:stretch>
            <a:fillRect/>
          </a:stretch>
        </p:blipFill>
        <p:spPr>
          <a:xfrm flipH="1">
            <a:off x="2802834" y="365124"/>
            <a:ext cx="938366" cy="947657"/>
          </a:xfrm>
          <a:prstGeom prst="rect">
            <a:avLst/>
          </a:prstGeom>
        </p:spPr>
      </p:pic>
      <p:pic>
        <p:nvPicPr>
          <p:cNvPr id="5" name="Picture 4">
            <a:extLst>
              <a:ext uri="{FF2B5EF4-FFF2-40B4-BE49-F238E27FC236}">
                <a16:creationId xmlns:a16="http://schemas.microsoft.com/office/drawing/2014/main" id="{E1DCA6F5-A968-4DD1-8879-5288D7532C09}"/>
              </a:ext>
            </a:extLst>
          </p:cNvPr>
          <p:cNvPicPr>
            <a:picLocks noChangeAspect="1"/>
          </p:cNvPicPr>
          <p:nvPr/>
        </p:nvPicPr>
        <p:blipFill>
          <a:blip r:embed="rId2"/>
          <a:stretch>
            <a:fillRect/>
          </a:stretch>
        </p:blipFill>
        <p:spPr>
          <a:xfrm>
            <a:off x="8450800" y="365124"/>
            <a:ext cx="938366" cy="947657"/>
          </a:xfrm>
          <a:prstGeom prst="rect">
            <a:avLst/>
          </a:prstGeom>
        </p:spPr>
      </p:pic>
      <p:sp>
        <p:nvSpPr>
          <p:cNvPr id="9" name="Content Placeholder 8">
            <a:extLst>
              <a:ext uri="{FF2B5EF4-FFF2-40B4-BE49-F238E27FC236}">
                <a16:creationId xmlns:a16="http://schemas.microsoft.com/office/drawing/2014/main" id="{B452B633-4BBE-4F0B-AF10-858B57CA9549}"/>
              </a:ext>
            </a:extLst>
          </p:cNvPr>
          <p:cNvSpPr>
            <a:spLocks noGrp="1"/>
          </p:cNvSpPr>
          <p:nvPr>
            <p:ph idx="1"/>
          </p:nvPr>
        </p:nvSpPr>
        <p:spPr>
          <a:xfrm>
            <a:off x="838200" y="2580999"/>
            <a:ext cx="10515600" cy="4351338"/>
          </a:xfrm>
        </p:spPr>
        <p:txBody>
          <a:bodyPr/>
          <a:lstStyle/>
          <a:p>
            <a:pPr>
              <a:buBlip>
                <a:blip r:embed="rId3"/>
              </a:buBlip>
            </a:pPr>
            <a:r>
              <a:rPr lang="en-US" dirty="0"/>
              <a:t> Is there a formula for creating a hit song?</a:t>
            </a:r>
          </a:p>
          <a:p>
            <a:pPr>
              <a:buBlip>
                <a:blip r:embed="rId3"/>
              </a:buBlip>
            </a:pPr>
            <a:r>
              <a:rPr lang="en-US" dirty="0"/>
              <a:t> Are there common components that chart-topping songs have?</a:t>
            </a:r>
          </a:p>
          <a:p>
            <a:pPr>
              <a:buBlip>
                <a:blip r:embed="rId3"/>
              </a:buBlip>
            </a:pPr>
            <a:r>
              <a:rPr lang="en-US" dirty="0"/>
              <a:t> Has this changed over time? If so how?</a:t>
            </a:r>
          </a:p>
          <a:p>
            <a:pPr>
              <a:buBlip>
                <a:blip r:embed="rId3"/>
              </a:buBlip>
            </a:pPr>
            <a:endParaRPr lang="en-US" dirty="0"/>
          </a:p>
          <a:p>
            <a:pPr marL="0" indent="0">
              <a:buNone/>
            </a:pPr>
            <a:endParaRPr lang="en-US" dirty="0"/>
          </a:p>
        </p:txBody>
      </p:sp>
      <p:pic>
        <p:nvPicPr>
          <p:cNvPr id="11" name="Picture 10">
            <a:extLst>
              <a:ext uri="{FF2B5EF4-FFF2-40B4-BE49-F238E27FC236}">
                <a16:creationId xmlns:a16="http://schemas.microsoft.com/office/drawing/2014/main" id="{744411AC-5B47-4AF3-8D12-5A2C9014E4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022546">
            <a:off x="9844611" y="3735113"/>
            <a:ext cx="1257162" cy="3222381"/>
          </a:xfrm>
          <a:prstGeom prst="rect">
            <a:avLst/>
          </a:prstGeom>
        </p:spPr>
      </p:pic>
    </p:spTree>
    <p:extLst>
      <p:ext uri="{BB962C8B-B14F-4D97-AF65-F5344CB8AC3E}">
        <p14:creationId xmlns:p14="http://schemas.microsoft.com/office/powerpoint/2010/main" val="3511166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Shape 253"/>
          <p:cNvPicPr preferRelativeResize="0"/>
          <p:nvPr/>
        </p:nvPicPr>
        <p:blipFill>
          <a:blip r:embed="rId3">
            <a:alphaModFix amt="21000"/>
          </a:blip>
          <a:stretch>
            <a:fillRect/>
          </a:stretch>
        </p:blipFill>
        <p:spPr>
          <a:xfrm>
            <a:off x="4885125" y="3076600"/>
            <a:ext cx="7681000" cy="4545899"/>
          </a:xfrm>
          <a:prstGeom prst="rect">
            <a:avLst/>
          </a:prstGeom>
          <a:noFill/>
          <a:ln>
            <a:noFill/>
          </a:ln>
        </p:spPr>
      </p:pic>
      <p:sp>
        <p:nvSpPr>
          <p:cNvPr id="254" name="Shape 254"/>
          <p:cNvSpPr txBox="1">
            <a:spLocks noGrp="1"/>
          </p:cNvSpPr>
          <p:nvPr>
            <p:ph type="title"/>
          </p:nvPr>
        </p:nvSpPr>
        <p:spPr>
          <a:xfrm>
            <a:off x="5475875" y="27550"/>
            <a:ext cx="5585100" cy="1325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6000"/>
              <a:buFont typeface="Arial"/>
              <a:buNone/>
            </a:pPr>
            <a:r>
              <a:rPr lang="en-US" sz="6000" dirty="0">
                <a:solidFill>
                  <a:srgbClr val="FF0000"/>
                </a:solidFill>
                <a:latin typeface="Squealer" panose="04010000000000000000" pitchFamily="82" charset="0"/>
                <a:ea typeface="Arial"/>
                <a:cs typeface="Arial"/>
                <a:sym typeface="Arial"/>
              </a:rPr>
              <a:t>Spotify API</a:t>
            </a:r>
            <a:endParaRPr sz="6000" dirty="0">
              <a:solidFill>
                <a:srgbClr val="FF0000"/>
              </a:solidFill>
              <a:latin typeface="Squealer" panose="04010000000000000000" pitchFamily="82" charset="0"/>
              <a:ea typeface="Arial"/>
              <a:cs typeface="Arial"/>
              <a:sym typeface="Arial"/>
            </a:endParaRPr>
          </a:p>
          <a:p>
            <a:pPr marL="0" marR="0" lvl="0" indent="0" algn="ctr" rtl="0">
              <a:lnSpc>
                <a:spcPct val="90000"/>
              </a:lnSpc>
              <a:spcBef>
                <a:spcPts val="0"/>
              </a:spcBef>
              <a:spcAft>
                <a:spcPts val="0"/>
              </a:spcAft>
              <a:buClr>
                <a:schemeClr val="dk1"/>
              </a:buClr>
              <a:buSzPts val="6000"/>
              <a:buFont typeface="Arial"/>
              <a:buNone/>
            </a:pPr>
            <a:r>
              <a:rPr lang="en-US" sz="1800" dirty="0">
                <a:solidFill>
                  <a:srgbClr val="FF0000"/>
                </a:solidFill>
                <a:latin typeface="Arial"/>
                <a:ea typeface="Arial"/>
                <a:cs typeface="Arial"/>
                <a:sym typeface="Arial"/>
              </a:rPr>
              <a:t>Pulling the Data Points</a:t>
            </a:r>
            <a:endParaRPr sz="1800" dirty="0">
              <a:solidFill>
                <a:srgbClr val="FF0000"/>
              </a:solidFill>
              <a:latin typeface="Arial"/>
              <a:ea typeface="Arial"/>
              <a:cs typeface="Arial"/>
              <a:sym typeface="Arial"/>
            </a:endParaRPr>
          </a:p>
        </p:txBody>
      </p:sp>
      <p:pic>
        <p:nvPicPr>
          <p:cNvPr id="255" name="Shape 255"/>
          <p:cNvPicPr preferRelativeResize="0"/>
          <p:nvPr/>
        </p:nvPicPr>
        <p:blipFill rotWithShape="1">
          <a:blip r:embed="rId4">
            <a:alphaModFix/>
          </a:blip>
          <a:srcRect/>
          <a:stretch/>
        </p:blipFill>
        <p:spPr>
          <a:xfrm flipH="1">
            <a:off x="5735525" y="34491"/>
            <a:ext cx="938366" cy="947657"/>
          </a:xfrm>
          <a:prstGeom prst="rect">
            <a:avLst/>
          </a:prstGeom>
          <a:noFill/>
          <a:ln>
            <a:noFill/>
          </a:ln>
        </p:spPr>
      </p:pic>
      <p:pic>
        <p:nvPicPr>
          <p:cNvPr id="256" name="Shape 256"/>
          <p:cNvPicPr preferRelativeResize="0"/>
          <p:nvPr/>
        </p:nvPicPr>
        <p:blipFill rotWithShape="1">
          <a:blip r:embed="rId4">
            <a:alphaModFix/>
          </a:blip>
          <a:srcRect/>
          <a:stretch/>
        </p:blipFill>
        <p:spPr>
          <a:xfrm>
            <a:off x="9814504" y="0"/>
            <a:ext cx="938366" cy="947657"/>
          </a:xfrm>
          <a:prstGeom prst="rect">
            <a:avLst/>
          </a:prstGeom>
          <a:noFill/>
          <a:ln>
            <a:noFill/>
          </a:ln>
        </p:spPr>
      </p:pic>
      <p:sp>
        <p:nvSpPr>
          <p:cNvPr id="257" name="Shape 257"/>
          <p:cNvSpPr txBox="1"/>
          <p:nvPr/>
        </p:nvSpPr>
        <p:spPr>
          <a:xfrm>
            <a:off x="8685600" y="1364425"/>
            <a:ext cx="3400500" cy="3836100"/>
          </a:xfrm>
          <a:prstGeom prst="rect">
            <a:avLst/>
          </a:prstGeom>
          <a:noFill/>
          <a:ln>
            <a:noFill/>
          </a:ln>
        </p:spPr>
        <p:txBody>
          <a:bodyPr spcFirstLastPara="1" wrap="square" lIns="91425" tIns="91425" rIns="91425" bIns="91425" anchor="t" anchorCtr="0">
            <a:noAutofit/>
          </a:bodyPr>
          <a:lstStyle/>
          <a:p>
            <a:pPr marL="285750" lvl="0" indent="-285750">
              <a:buBlip>
                <a:blip r:embed="rId5">
                  <a:extLst/>
                </a:blip>
              </a:buBlip>
            </a:pPr>
            <a:r>
              <a:rPr lang="en-US" dirty="0"/>
              <a:t>Made another Spotify API Call to collect the attributes for each of the songs in the list</a:t>
            </a:r>
          </a:p>
          <a:p>
            <a:pPr marL="285750" indent="-285750">
              <a:buBlip>
                <a:blip r:embed="rId5">
                  <a:extLst/>
                </a:blip>
              </a:buBlip>
            </a:pPr>
            <a:r>
              <a:rPr lang="en-US" dirty="0"/>
              <a:t>This was ran multiple times to make all of the API calls as only 100 songs could be looked up at once</a:t>
            </a:r>
          </a:p>
          <a:p>
            <a:pPr marL="285750" indent="-285750">
              <a:buBlip>
                <a:blip r:embed="rId5">
                  <a:extLst/>
                </a:blip>
              </a:buBlip>
            </a:pPr>
            <a:r>
              <a:rPr lang="en-US" dirty="0"/>
              <a:t>Created a new </a:t>
            </a:r>
            <a:r>
              <a:rPr lang="en-US" dirty="0" err="1"/>
              <a:t>dataframe</a:t>
            </a:r>
            <a:r>
              <a:rPr lang="en-US" dirty="0"/>
              <a:t> with the new data</a:t>
            </a:r>
          </a:p>
          <a:p>
            <a:pPr marL="285750" indent="-285750">
              <a:buBlip>
                <a:blip r:embed="rId5">
                  <a:extLst/>
                </a:blip>
              </a:buBlip>
            </a:pPr>
            <a:r>
              <a:rPr lang="en-US" dirty="0"/>
              <a:t>Ran a conversion on milliseconds to convert the song duration to minutes</a:t>
            </a:r>
            <a:endParaRPr dirty="0"/>
          </a:p>
        </p:txBody>
      </p:sp>
      <p:pic>
        <p:nvPicPr>
          <p:cNvPr id="258" name="Shape 258"/>
          <p:cNvPicPr preferRelativeResize="0"/>
          <p:nvPr/>
        </p:nvPicPr>
        <p:blipFill>
          <a:blip r:embed="rId6">
            <a:alphaModFix/>
          </a:blip>
          <a:stretch>
            <a:fillRect/>
          </a:stretch>
        </p:blipFill>
        <p:spPr>
          <a:xfrm>
            <a:off x="5269486" y="1364413"/>
            <a:ext cx="3288801" cy="3011000"/>
          </a:xfrm>
          <a:prstGeom prst="rect">
            <a:avLst/>
          </a:prstGeom>
          <a:noFill/>
          <a:ln>
            <a:noFill/>
          </a:ln>
        </p:spPr>
      </p:pic>
      <p:pic>
        <p:nvPicPr>
          <p:cNvPr id="259" name="Shape 259"/>
          <p:cNvPicPr preferRelativeResize="0"/>
          <p:nvPr/>
        </p:nvPicPr>
        <p:blipFill>
          <a:blip r:embed="rId7">
            <a:alphaModFix/>
          </a:blip>
          <a:stretch>
            <a:fillRect/>
          </a:stretch>
        </p:blipFill>
        <p:spPr>
          <a:xfrm>
            <a:off x="8068" y="304801"/>
            <a:ext cx="4989746" cy="6553199"/>
          </a:xfrm>
          <a:prstGeom prst="rect">
            <a:avLst/>
          </a:prstGeom>
          <a:noFill/>
          <a:ln>
            <a:noFill/>
          </a:ln>
        </p:spPr>
      </p:pic>
      <p:pic>
        <p:nvPicPr>
          <p:cNvPr id="260" name="Shape 260"/>
          <p:cNvPicPr preferRelativeResize="0"/>
          <p:nvPr/>
        </p:nvPicPr>
        <p:blipFill>
          <a:blip r:embed="rId8">
            <a:alphaModFix/>
          </a:blip>
          <a:stretch>
            <a:fillRect/>
          </a:stretch>
        </p:blipFill>
        <p:spPr>
          <a:xfrm>
            <a:off x="5125127" y="5870163"/>
            <a:ext cx="4419600" cy="457200"/>
          </a:xfrm>
          <a:prstGeom prst="rect">
            <a:avLst/>
          </a:prstGeom>
          <a:noFill/>
          <a:ln>
            <a:noFill/>
          </a:ln>
        </p:spPr>
      </p:pic>
    </p:spTree>
    <p:extLst>
      <p:ext uri="{BB962C8B-B14F-4D97-AF65-F5344CB8AC3E}">
        <p14:creationId xmlns:p14="http://schemas.microsoft.com/office/powerpoint/2010/main" val="3049725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Shape 265"/>
          <p:cNvPicPr preferRelativeResize="0"/>
          <p:nvPr/>
        </p:nvPicPr>
        <p:blipFill>
          <a:blip r:embed="rId3">
            <a:alphaModFix/>
          </a:blip>
          <a:stretch>
            <a:fillRect/>
          </a:stretch>
        </p:blipFill>
        <p:spPr>
          <a:xfrm>
            <a:off x="88338" y="191475"/>
            <a:ext cx="2400300" cy="1905000"/>
          </a:xfrm>
          <a:prstGeom prst="rect">
            <a:avLst/>
          </a:prstGeom>
          <a:noFill/>
          <a:ln>
            <a:noFill/>
          </a:ln>
        </p:spPr>
      </p:pic>
      <p:sp>
        <p:nvSpPr>
          <p:cNvPr id="266" name="Shape 266"/>
          <p:cNvSpPr txBox="1">
            <a:spLocks noGrp="1"/>
          </p:cNvSpPr>
          <p:nvPr>
            <p:ph type="title"/>
          </p:nvPr>
        </p:nvSpPr>
        <p:spPr>
          <a:xfrm>
            <a:off x="838200" y="136525"/>
            <a:ext cx="10515600" cy="1325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8000"/>
              <a:buFont typeface="Arial"/>
              <a:buNone/>
            </a:pPr>
            <a:r>
              <a:rPr lang="en-US" sz="8000" dirty="0" err="1">
                <a:latin typeface="Squealer" panose="04010000000000000000" pitchFamily="82" charset="0"/>
                <a:ea typeface="Arial"/>
                <a:cs typeface="Arial"/>
                <a:sym typeface="Arial"/>
              </a:rPr>
              <a:t>Acousticness</a:t>
            </a:r>
            <a:endParaRPr dirty="0">
              <a:latin typeface="Squealer" panose="04010000000000000000" pitchFamily="82" charset="0"/>
            </a:endParaRPr>
          </a:p>
        </p:txBody>
      </p:sp>
      <p:pic>
        <p:nvPicPr>
          <p:cNvPr id="267" name="Shape 267"/>
          <p:cNvPicPr preferRelativeResize="0"/>
          <p:nvPr/>
        </p:nvPicPr>
        <p:blipFill rotWithShape="1">
          <a:blip r:embed="rId4">
            <a:alphaModFix/>
          </a:blip>
          <a:srcRect/>
          <a:stretch/>
        </p:blipFill>
        <p:spPr>
          <a:xfrm flipH="1">
            <a:off x="2670367" y="196318"/>
            <a:ext cx="938366" cy="947657"/>
          </a:xfrm>
          <a:prstGeom prst="rect">
            <a:avLst/>
          </a:prstGeom>
          <a:noFill/>
          <a:ln>
            <a:noFill/>
          </a:ln>
        </p:spPr>
      </p:pic>
      <p:pic>
        <p:nvPicPr>
          <p:cNvPr id="268" name="Shape 268"/>
          <p:cNvPicPr preferRelativeResize="0"/>
          <p:nvPr/>
        </p:nvPicPr>
        <p:blipFill rotWithShape="1">
          <a:blip r:embed="rId4">
            <a:alphaModFix/>
          </a:blip>
          <a:srcRect/>
          <a:stretch/>
        </p:blipFill>
        <p:spPr>
          <a:xfrm>
            <a:off x="8658792" y="212731"/>
            <a:ext cx="938366" cy="947657"/>
          </a:xfrm>
          <a:prstGeom prst="rect">
            <a:avLst/>
          </a:prstGeom>
          <a:noFill/>
          <a:ln>
            <a:noFill/>
          </a:ln>
        </p:spPr>
      </p:pic>
      <p:sp>
        <p:nvSpPr>
          <p:cNvPr id="269" name="Shape 269"/>
          <p:cNvSpPr txBox="1"/>
          <p:nvPr/>
        </p:nvSpPr>
        <p:spPr>
          <a:xfrm>
            <a:off x="2729700" y="2629205"/>
            <a:ext cx="995700" cy="6828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sz="2000" b="1" dirty="0"/>
              <a:t>Year</a:t>
            </a:r>
            <a:endParaRPr sz="2000" b="1" dirty="0"/>
          </a:p>
        </p:txBody>
      </p:sp>
      <p:sp>
        <p:nvSpPr>
          <p:cNvPr id="270" name="Shape 270"/>
          <p:cNvSpPr txBox="1"/>
          <p:nvPr/>
        </p:nvSpPr>
        <p:spPr>
          <a:xfrm>
            <a:off x="8630125" y="2682979"/>
            <a:ext cx="995700" cy="68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a:t>Rank</a:t>
            </a:r>
            <a:endParaRPr sz="2000" b="1" dirty="0"/>
          </a:p>
        </p:txBody>
      </p:sp>
      <p:sp>
        <p:nvSpPr>
          <p:cNvPr id="271" name="Shape 271"/>
          <p:cNvSpPr txBox="1"/>
          <p:nvPr/>
        </p:nvSpPr>
        <p:spPr>
          <a:xfrm>
            <a:off x="4466150" y="1581875"/>
            <a:ext cx="5224200" cy="75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 confidence measure from 0.0 to 1.0 of whether the track is acoustic. 1.0 represents high confidence the track is acoustic</a:t>
            </a:r>
            <a:endParaRPr dirty="0"/>
          </a:p>
        </p:txBody>
      </p:sp>
      <p:pic>
        <p:nvPicPr>
          <p:cNvPr id="272" name="Shape 272"/>
          <p:cNvPicPr preferRelativeResize="0"/>
          <p:nvPr/>
        </p:nvPicPr>
        <p:blipFill>
          <a:blip r:embed="rId5">
            <a:alphaModFix/>
          </a:blip>
          <a:stretch>
            <a:fillRect/>
          </a:stretch>
        </p:blipFill>
        <p:spPr>
          <a:xfrm>
            <a:off x="482904" y="3097080"/>
            <a:ext cx="5295668" cy="3624395"/>
          </a:xfrm>
          <a:prstGeom prst="rect">
            <a:avLst/>
          </a:prstGeom>
          <a:noFill/>
          <a:ln>
            <a:noFill/>
          </a:ln>
        </p:spPr>
      </p:pic>
      <p:sp>
        <p:nvSpPr>
          <p:cNvPr id="273" name="Shape 273"/>
          <p:cNvSpPr txBox="1"/>
          <p:nvPr/>
        </p:nvSpPr>
        <p:spPr>
          <a:xfrm>
            <a:off x="2488650" y="1696175"/>
            <a:ext cx="1477800" cy="530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a:t>Definition:</a:t>
            </a:r>
            <a:endParaRPr sz="1800" b="1"/>
          </a:p>
        </p:txBody>
      </p:sp>
      <p:cxnSp>
        <p:nvCxnSpPr>
          <p:cNvPr id="274" name="Shape 274"/>
          <p:cNvCxnSpPr/>
          <p:nvPr/>
        </p:nvCxnSpPr>
        <p:spPr>
          <a:xfrm>
            <a:off x="0" y="2462825"/>
            <a:ext cx="12181500" cy="0"/>
          </a:xfrm>
          <a:prstGeom prst="straightConnector1">
            <a:avLst/>
          </a:prstGeom>
          <a:noFill/>
          <a:ln w="38100" cap="flat" cmpd="sng">
            <a:solidFill>
              <a:schemeClr val="dk2"/>
            </a:solidFill>
            <a:prstDash val="solid"/>
            <a:round/>
            <a:headEnd type="none" w="med" len="med"/>
            <a:tailEnd type="none" w="med" len="med"/>
          </a:ln>
        </p:spPr>
      </p:cxnSp>
      <p:cxnSp>
        <p:nvCxnSpPr>
          <p:cNvPr id="275" name="Shape 275"/>
          <p:cNvCxnSpPr/>
          <p:nvPr/>
        </p:nvCxnSpPr>
        <p:spPr>
          <a:xfrm>
            <a:off x="6251825" y="2481750"/>
            <a:ext cx="0" cy="4376100"/>
          </a:xfrm>
          <a:prstGeom prst="straightConnector1">
            <a:avLst/>
          </a:prstGeom>
          <a:noFill/>
          <a:ln w="28575" cap="flat" cmpd="sng">
            <a:solidFill>
              <a:schemeClr val="dk2"/>
            </a:solidFill>
            <a:prstDash val="solid"/>
            <a:round/>
            <a:headEnd type="none" w="med" len="med"/>
            <a:tailEnd type="none" w="med" len="med"/>
          </a:ln>
        </p:spPr>
      </p:cxnSp>
      <p:pic>
        <p:nvPicPr>
          <p:cNvPr id="276" name="Shape 276"/>
          <p:cNvPicPr preferRelativeResize="0"/>
          <p:nvPr/>
        </p:nvPicPr>
        <p:blipFill>
          <a:blip r:embed="rId6">
            <a:alphaModFix/>
          </a:blip>
          <a:stretch>
            <a:fillRect/>
          </a:stretch>
        </p:blipFill>
        <p:spPr>
          <a:xfrm>
            <a:off x="6396526" y="3183863"/>
            <a:ext cx="5462898" cy="3461406"/>
          </a:xfrm>
          <a:prstGeom prst="rect">
            <a:avLst/>
          </a:prstGeom>
          <a:noFill/>
          <a:ln>
            <a:noFill/>
          </a:ln>
        </p:spPr>
      </p:pic>
    </p:spTree>
    <p:extLst>
      <p:ext uri="{BB962C8B-B14F-4D97-AF65-F5344CB8AC3E}">
        <p14:creationId xmlns:p14="http://schemas.microsoft.com/office/powerpoint/2010/main" val="513746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838200" y="136525"/>
            <a:ext cx="10515600" cy="1325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Arial"/>
              <a:buNone/>
            </a:pPr>
            <a:r>
              <a:rPr lang="en-US" sz="8000" dirty="0">
                <a:latin typeface="Squealer" panose="04010000000000000000" pitchFamily="82" charset="0"/>
                <a:ea typeface="Arial"/>
                <a:cs typeface="Arial"/>
                <a:sym typeface="Arial"/>
              </a:rPr>
              <a:t>Duration</a:t>
            </a:r>
            <a:endParaRPr dirty="0">
              <a:latin typeface="Squealer" panose="04010000000000000000" pitchFamily="82" charset="0"/>
            </a:endParaRPr>
          </a:p>
        </p:txBody>
      </p:sp>
      <p:pic>
        <p:nvPicPr>
          <p:cNvPr id="298" name="Shape 298"/>
          <p:cNvPicPr preferRelativeResize="0"/>
          <p:nvPr/>
        </p:nvPicPr>
        <p:blipFill rotWithShape="1">
          <a:blip r:embed="rId3">
            <a:alphaModFix/>
          </a:blip>
          <a:srcRect/>
          <a:stretch/>
        </p:blipFill>
        <p:spPr>
          <a:xfrm flipH="1">
            <a:off x="3267983" y="365125"/>
            <a:ext cx="938366" cy="947657"/>
          </a:xfrm>
          <a:prstGeom prst="rect">
            <a:avLst/>
          </a:prstGeom>
          <a:noFill/>
          <a:ln>
            <a:noFill/>
          </a:ln>
        </p:spPr>
      </p:pic>
      <p:pic>
        <p:nvPicPr>
          <p:cNvPr id="299" name="Shape 299"/>
          <p:cNvPicPr preferRelativeResize="0"/>
          <p:nvPr/>
        </p:nvPicPr>
        <p:blipFill rotWithShape="1">
          <a:blip r:embed="rId3">
            <a:alphaModFix/>
          </a:blip>
          <a:srcRect/>
          <a:stretch/>
        </p:blipFill>
        <p:spPr>
          <a:xfrm>
            <a:off x="7985651" y="358655"/>
            <a:ext cx="938366" cy="947657"/>
          </a:xfrm>
          <a:prstGeom prst="rect">
            <a:avLst/>
          </a:prstGeom>
          <a:noFill/>
          <a:ln>
            <a:noFill/>
          </a:ln>
        </p:spPr>
      </p:pic>
      <p:sp>
        <p:nvSpPr>
          <p:cNvPr id="300" name="Shape 300"/>
          <p:cNvSpPr txBox="1"/>
          <p:nvPr/>
        </p:nvSpPr>
        <p:spPr>
          <a:xfrm>
            <a:off x="2363638" y="2721150"/>
            <a:ext cx="995700" cy="68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Year</a:t>
            </a:r>
            <a:endParaRPr sz="1800" b="1"/>
          </a:p>
        </p:txBody>
      </p:sp>
      <p:sp>
        <p:nvSpPr>
          <p:cNvPr id="301" name="Shape 301"/>
          <p:cNvSpPr txBox="1"/>
          <p:nvPr/>
        </p:nvSpPr>
        <p:spPr>
          <a:xfrm>
            <a:off x="8823175" y="2721150"/>
            <a:ext cx="995700" cy="68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Rank</a:t>
            </a:r>
            <a:endParaRPr sz="1800" b="1"/>
          </a:p>
        </p:txBody>
      </p:sp>
      <p:sp>
        <p:nvSpPr>
          <p:cNvPr id="302" name="Shape 302"/>
          <p:cNvSpPr txBox="1"/>
          <p:nvPr/>
        </p:nvSpPr>
        <p:spPr>
          <a:xfrm>
            <a:off x="3807875" y="1581924"/>
            <a:ext cx="1998600" cy="68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Length of Song</a:t>
            </a:r>
            <a:endParaRPr/>
          </a:p>
        </p:txBody>
      </p:sp>
      <p:sp>
        <p:nvSpPr>
          <p:cNvPr id="303" name="Shape 303"/>
          <p:cNvSpPr txBox="1"/>
          <p:nvPr/>
        </p:nvSpPr>
        <p:spPr>
          <a:xfrm>
            <a:off x="2488650" y="1696175"/>
            <a:ext cx="1477800" cy="530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b="1"/>
              <a:t>Definition:</a:t>
            </a:r>
            <a:endParaRPr sz="1800" b="1"/>
          </a:p>
        </p:txBody>
      </p:sp>
      <p:cxnSp>
        <p:nvCxnSpPr>
          <p:cNvPr id="304" name="Shape 304"/>
          <p:cNvCxnSpPr/>
          <p:nvPr/>
        </p:nvCxnSpPr>
        <p:spPr>
          <a:xfrm>
            <a:off x="0" y="2462825"/>
            <a:ext cx="12181500" cy="0"/>
          </a:xfrm>
          <a:prstGeom prst="straightConnector1">
            <a:avLst/>
          </a:prstGeom>
          <a:noFill/>
          <a:ln w="38100" cap="flat" cmpd="sng">
            <a:solidFill>
              <a:schemeClr val="dk2"/>
            </a:solidFill>
            <a:prstDash val="solid"/>
            <a:round/>
            <a:headEnd type="none" w="med" len="med"/>
            <a:tailEnd type="none" w="med" len="med"/>
          </a:ln>
        </p:spPr>
      </p:cxnSp>
      <p:cxnSp>
        <p:nvCxnSpPr>
          <p:cNvPr id="305" name="Shape 305"/>
          <p:cNvCxnSpPr/>
          <p:nvPr/>
        </p:nvCxnSpPr>
        <p:spPr>
          <a:xfrm>
            <a:off x="6251825" y="2481750"/>
            <a:ext cx="0" cy="4376100"/>
          </a:xfrm>
          <a:prstGeom prst="straightConnector1">
            <a:avLst/>
          </a:prstGeom>
          <a:noFill/>
          <a:ln w="28575" cap="flat" cmpd="sng">
            <a:solidFill>
              <a:schemeClr val="dk2"/>
            </a:solidFill>
            <a:prstDash val="solid"/>
            <a:round/>
            <a:headEnd type="none" w="med" len="med"/>
            <a:tailEnd type="none" w="med" len="med"/>
          </a:ln>
        </p:spPr>
      </p:cxnSp>
      <p:pic>
        <p:nvPicPr>
          <p:cNvPr id="306" name="Shape 306"/>
          <p:cNvPicPr preferRelativeResize="0"/>
          <p:nvPr/>
        </p:nvPicPr>
        <p:blipFill>
          <a:blip r:embed="rId4">
            <a:alphaModFix/>
          </a:blip>
          <a:stretch>
            <a:fillRect/>
          </a:stretch>
        </p:blipFill>
        <p:spPr>
          <a:xfrm>
            <a:off x="361039" y="3121144"/>
            <a:ext cx="5002373" cy="3453895"/>
          </a:xfrm>
          <a:prstGeom prst="rect">
            <a:avLst/>
          </a:prstGeom>
          <a:noFill/>
          <a:ln>
            <a:noFill/>
          </a:ln>
        </p:spPr>
      </p:pic>
      <p:pic>
        <p:nvPicPr>
          <p:cNvPr id="307" name="Shape 307"/>
          <p:cNvPicPr preferRelativeResize="0"/>
          <p:nvPr/>
        </p:nvPicPr>
        <p:blipFill>
          <a:blip r:embed="rId5">
            <a:alphaModFix/>
          </a:blip>
          <a:stretch>
            <a:fillRect/>
          </a:stretch>
        </p:blipFill>
        <p:spPr>
          <a:xfrm>
            <a:off x="6856837" y="3121144"/>
            <a:ext cx="4928375" cy="3423259"/>
          </a:xfrm>
          <a:prstGeom prst="rect">
            <a:avLst/>
          </a:prstGeom>
          <a:noFill/>
          <a:ln>
            <a:noFill/>
          </a:ln>
        </p:spPr>
      </p:pic>
      <p:pic>
        <p:nvPicPr>
          <p:cNvPr id="308" name="Shape 308"/>
          <p:cNvPicPr preferRelativeResize="0"/>
          <p:nvPr/>
        </p:nvPicPr>
        <p:blipFill>
          <a:blip r:embed="rId6">
            <a:alphaModFix/>
          </a:blip>
          <a:stretch>
            <a:fillRect/>
          </a:stretch>
        </p:blipFill>
        <p:spPr>
          <a:xfrm>
            <a:off x="0" y="0"/>
            <a:ext cx="2488650" cy="2488650"/>
          </a:xfrm>
          <a:prstGeom prst="rect">
            <a:avLst/>
          </a:prstGeom>
          <a:noFill/>
          <a:ln>
            <a:noFill/>
          </a:ln>
        </p:spPr>
      </p:pic>
    </p:spTree>
    <p:extLst>
      <p:ext uri="{BB962C8B-B14F-4D97-AF65-F5344CB8AC3E}">
        <p14:creationId xmlns:p14="http://schemas.microsoft.com/office/powerpoint/2010/main" val="1776165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838200" y="136525"/>
            <a:ext cx="10515600" cy="1325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Arial"/>
              <a:buNone/>
            </a:pPr>
            <a:r>
              <a:rPr lang="en-US" sz="8000" dirty="0">
                <a:latin typeface="Squealer" panose="04010000000000000000" pitchFamily="82" charset="0"/>
                <a:ea typeface="Arial"/>
                <a:cs typeface="Arial"/>
                <a:sym typeface="Arial"/>
              </a:rPr>
              <a:t>Energy</a:t>
            </a:r>
            <a:endParaRPr dirty="0">
              <a:latin typeface="Squealer" panose="04010000000000000000" pitchFamily="82" charset="0"/>
            </a:endParaRPr>
          </a:p>
        </p:txBody>
      </p:sp>
      <p:pic>
        <p:nvPicPr>
          <p:cNvPr id="314" name="Shape 314"/>
          <p:cNvPicPr preferRelativeResize="0"/>
          <p:nvPr/>
        </p:nvPicPr>
        <p:blipFill rotWithShape="1">
          <a:blip r:embed="rId3">
            <a:alphaModFix/>
          </a:blip>
          <a:srcRect/>
          <a:stretch/>
        </p:blipFill>
        <p:spPr>
          <a:xfrm flipH="1">
            <a:off x="3648983" y="365125"/>
            <a:ext cx="938366" cy="947657"/>
          </a:xfrm>
          <a:prstGeom prst="rect">
            <a:avLst/>
          </a:prstGeom>
          <a:noFill/>
          <a:ln>
            <a:noFill/>
          </a:ln>
        </p:spPr>
      </p:pic>
      <p:pic>
        <p:nvPicPr>
          <p:cNvPr id="315" name="Shape 315"/>
          <p:cNvPicPr preferRelativeResize="0"/>
          <p:nvPr/>
        </p:nvPicPr>
        <p:blipFill rotWithShape="1">
          <a:blip r:embed="rId3">
            <a:alphaModFix/>
          </a:blip>
          <a:srcRect/>
          <a:stretch/>
        </p:blipFill>
        <p:spPr>
          <a:xfrm>
            <a:off x="7680851" y="358655"/>
            <a:ext cx="938366" cy="947657"/>
          </a:xfrm>
          <a:prstGeom prst="rect">
            <a:avLst/>
          </a:prstGeom>
          <a:noFill/>
          <a:ln>
            <a:noFill/>
          </a:ln>
        </p:spPr>
      </p:pic>
      <p:sp>
        <p:nvSpPr>
          <p:cNvPr id="316" name="Shape 316"/>
          <p:cNvSpPr txBox="1"/>
          <p:nvPr/>
        </p:nvSpPr>
        <p:spPr>
          <a:xfrm>
            <a:off x="2135038" y="2721150"/>
            <a:ext cx="995700" cy="68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Year</a:t>
            </a:r>
            <a:endParaRPr sz="1800" b="1"/>
          </a:p>
        </p:txBody>
      </p:sp>
      <p:sp>
        <p:nvSpPr>
          <p:cNvPr id="317" name="Shape 317"/>
          <p:cNvSpPr txBox="1"/>
          <p:nvPr/>
        </p:nvSpPr>
        <p:spPr>
          <a:xfrm>
            <a:off x="8875063" y="2760025"/>
            <a:ext cx="995700" cy="68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t>Rank</a:t>
            </a:r>
            <a:endParaRPr sz="1800" b="1" dirty="0"/>
          </a:p>
        </p:txBody>
      </p:sp>
      <p:sp>
        <p:nvSpPr>
          <p:cNvPr id="318" name="Shape 318"/>
          <p:cNvSpPr txBox="1"/>
          <p:nvPr/>
        </p:nvSpPr>
        <p:spPr>
          <a:xfrm>
            <a:off x="3830083" y="1494380"/>
            <a:ext cx="8155500" cy="106904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a:t>
            </a:r>
            <a:endParaRPr dirty="0"/>
          </a:p>
        </p:txBody>
      </p:sp>
      <p:sp>
        <p:nvSpPr>
          <p:cNvPr id="319" name="Shape 319"/>
          <p:cNvSpPr txBox="1"/>
          <p:nvPr/>
        </p:nvSpPr>
        <p:spPr>
          <a:xfrm>
            <a:off x="2488650" y="1696175"/>
            <a:ext cx="1477800" cy="530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b="1"/>
              <a:t>Definition:</a:t>
            </a:r>
            <a:endParaRPr sz="1800" b="1"/>
          </a:p>
        </p:txBody>
      </p:sp>
      <p:cxnSp>
        <p:nvCxnSpPr>
          <p:cNvPr id="320" name="Shape 320"/>
          <p:cNvCxnSpPr/>
          <p:nvPr/>
        </p:nvCxnSpPr>
        <p:spPr>
          <a:xfrm>
            <a:off x="10500" y="2721150"/>
            <a:ext cx="12181500" cy="0"/>
          </a:xfrm>
          <a:prstGeom prst="straightConnector1">
            <a:avLst/>
          </a:prstGeom>
          <a:noFill/>
          <a:ln w="38100" cap="flat" cmpd="sng">
            <a:solidFill>
              <a:schemeClr val="dk2"/>
            </a:solidFill>
            <a:prstDash val="solid"/>
            <a:round/>
            <a:headEnd type="none" w="med" len="med"/>
            <a:tailEnd type="none" w="med" len="med"/>
          </a:ln>
        </p:spPr>
      </p:cxnSp>
      <p:cxnSp>
        <p:nvCxnSpPr>
          <p:cNvPr id="321" name="Shape 321"/>
          <p:cNvCxnSpPr>
            <a:cxnSpLocks/>
          </p:cNvCxnSpPr>
          <p:nvPr/>
        </p:nvCxnSpPr>
        <p:spPr>
          <a:xfrm>
            <a:off x="6251825" y="2721150"/>
            <a:ext cx="0" cy="4136700"/>
          </a:xfrm>
          <a:prstGeom prst="straightConnector1">
            <a:avLst/>
          </a:prstGeom>
          <a:noFill/>
          <a:ln w="28575" cap="flat" cmpd="sng">
            <a:solidFill>
              <a:schemeClr val="dk2"/>
            </a:solidFill>
            <a:prstDash val="solid"/>
            <a:round/>
            <a:headEnd type="none" w="med" len="med"/>
            <a:tailEnd type="none" w="med" len="med"/>
          </a:ln>
        </p:spPr>
      </p:cxnSp>
      <p:pic>
        <p:nvPicPr>
          <p:cNvPr id="322" name="Shape 322"/>
          <p:cNvPicPr preferRelativeResize="0"/>
          <p:nvPr/>
        </p:nvPicPr>
        <p:blipFill>
          <a:blip r:embed="rId4">
            <a:alphaModFix/>
          </a:blip>
          <a:stretch>
            <a:fillRect/>
          </a:stretch>
        </p:blipFill>
        <p:spPr>
          <a:xfrm>
            <a:off x="320752" y="3101748"/>
            <a:ext cx="5179348" cy="3391127"/>
          </a:xfrm>
          <a:prstGeom prst="rect">
            <a:avLst/>
          </a:prstGeom>
          <a:noFill/>
          <a:ln>
            <a:noFill/>
          </a:ln>
        </p:spPr>
      </p:pic>
      <p:pic>
        <p:nvPicPr>
          <p:cNvPr id="323" name="Shape 323"/>
          <p:cNvPicPr preferRelativeResize="0"/>
          <p:nvPr/>
        </p:nvPicPr>
        <p:blipFill>
          <a:blip r:embed="rId5">
            <a:alphaModFix/>
          </a:blip>
          <a:stretch>
            <a:fillRect/>
          </a:stretch>
        </p:blipFill>
        <p:spPr>
          <a:xfrm>
            <a:off x="6838582" y="3101425"/>
            <a:ext cx="4788555" cy="3198675"/>
          </a:xfrm>
          <a:prstGeom prst="rect">
            <a:avLst/>
          </a:prstGeom>
          <a:noFill/>
          <a:ln>
            <a:noFill/>
          </a:ln>
        </p:spPr>
      </p:pic>
      <p:pic>
        <p:nvPicPr>
          <p:cNvPr id="324" name="Shape 324"/>
          <p:cNvPicPr preferRelativeResize="0"/>
          <p:nvPr/>
        </p:nvPicPr>
        <p:blipFill>
          <a:blip r:embed="rId6">
            <a:alphaModFix/>
          </a:blip>
          <a:stretch>
            <a:fillRect/>
          </a:stretch>
        </p:blipFill>
        <p:spPr>
          <a:xfrm>
            <a:off x="0" y="0"/>
            <a:ext cx="2340875" cy="2340875"/>
          </a:xfrm>
          <a:prstGeom prst="rect">
            <a:avLst/>
          </a:prstGeom>
          <a:noFill/>
          <a:ln>
            <a:noFill/>
          </a:ln>
        </p:spPr>
      </p:pic>
    </p:spTree>
    <p:extLst>
      <p:ext uri="{BB962C8B-B14F-4D97-AF65-F5344CB8AC3E}">
        <p14:creationId xmlns:p14="http://schemas.microsoft.com/office/powerpoint/2010/main" val="1184215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Shape 329"/>
          <p:cNvPicPr preferRelativeResize="0"/>
          <p:nvPr/>
        </p:nvPicPr>
        <p:blipFill>
          <a:blip r:embed="rId3">
            <a:alphaModFix amt="16000"/>
          </a:blip>
          <a:stretch>
            <a:fillRect/>
          </a:stretch>
        </p:blipFill>
        <p:spPr>
          <a:xfrm>
            <a:off x="2876525" y="2928943"/>
            <a:ext cx="6746625" cy="3177300"/>
          </a:xfrm>
          <a:prstGeom prst="rect">
            <a:avLst/>
          </a:prstGeom>
          <a:noFill/>
          <a:ln>
            <a:noFill/>
          </a:ln>
        </p:spPr>
      </p:pic>
      <p:sp>
        <p:nvSpPr>
          <p:cNvPr id="330" name="Shape 330"/>
          <p:cNvSpPr txBox="1">
            <a:spLocks noGrp="1"/>
          </p:cNvSpPr>
          <p:nvPr>
            <p:ph type="title"/>
          </p:nvPr>
        </p:nvSpPr>
        <p:spPr>
          <a:xfrm>
            <a:off x="838200" y="136525"/>
            <a:ext cx="10515600" cy="1325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Arial"/>
              <a:buNone/>
            </a:pPr>
            <a:r>
              <a:rPr lang="en-US" sz="8000" dirty="0" err="1">
                <a:latin typeface="Squealer" panose="04010000000000000000" pitchFamily="82" charset="0"/>
                <a:ea typeface="Arial"/>
                <a:cs typeface="Arial"/>
                <a:sym typeface="Arial"/>
              </a:rPr>
              <a:t>Instrumentalness</a:t>
            </a:r>
            <a:endParaRPr dirty="0">
              <a:latin typeface="Squealer" panose="04010000000000000000" pitchFamily="82" charset="0"/>
            </a:endParaRPr>
          </a:p>
        </p:txBody>
      </p:sp>
      <p:pic>
        <p:nvPicPr>
          <p:cNvPr id="331" name="Shape 331"/>
          <p:cNvPicPr preferRelativeResize="0"/>
          <p:nvPr/>
        </p:nvPicPr>
        <p:blipFill rotWithShape="1">
          <a:blip r:embed="rId4">
            <a:alphaModFix/>
          </a:blip>
          <a:srcRect/>
          <a:stretch/>
        </p:blipFill>
        <p:spPr>
          <a:xfrm flipH="1">
            <a:off x="1362983" y="365125"/>
            <a:ext cx="938366" cy="947657"/>
          </a:xfrm>
          <a:prstGeom prst="rect">
            <a:avLst/>
          </a:prstGeom>
          <a:noFill/>
          <a:ln>
            <a:noFill/>
          </a:ln>
        </p:spPr>
      </p:pic>
      <p:pic>
        <p:nvPicPr>
          <p:cNvPr id="332" name="Shape 332"/>
          <p:cNvPicPr preferRelativeResize="0"/>
          <p:nvPr/>
        </p:nvPicPr>
        <p:blipFill rotWithShape="1">
          <a:blip r:embed="rId4">
            <a:alphaModFix/>
          </a:blip>
          <a:srcRect/>
          <a:stretch/>
        </p:blipFill>
        <p:spPr>
          <a:xfrm>
            <a:off x="9966851" y="358655"/>
            <a:ext cx="938366" cy="947657"/>
          </a:xfrm>
          <a:prstGeom prst="rect">
            <a:avLst/>
          </a:prstGeom>
          <a:noFill/>
          <a:ln>
            <a:noFill/>
          </a:ln>
        </p:spPr>
      </p:pic>
      <p:sp>
        <p:nvSpPr>
          <p:cNvPr id="333" name="Shape 333"/>
          <p:cNvSpPr txBox="1"/>
          <p:nvPr/>
        </p:nvSpPr>
        <p:spPr>
          <a:xfrm>
            <a:off x="2135038" y="2721150"/>
            <a:ext cx="995700" cy="68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Year</a:t>
            </a:r>
            <a:endParaRPr sz="1800" b="1"/>
          </a:p>
        </p:txBody>
      </p:sp>
      <p:sp>
        <p:nvSpPr>
          <p:cNvPr id="334" name="Shape 334"/>
          <p:cNvSpPr txBox="1"/>
          <p:nvPr/>
        </p:nvSpPr>
        <p:spPr>
          <a:xfrm>
            <a:off x="9127975" y="2721150"/>
            <a:ext cx="995700" cy="68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Rank</a:t>
            </a:r>
            <a:endParaRPr sz="1800" b="1"/>
          </a:p>
        </p:txBody>
      </p:sp>
      <p:sp>
        <p:nvSpPr>
          <p:cNvPr id="335" name="Shape 335"/>
          <p:cNvSpPr txBox="1"/>
          <p:nvPr/>
        </p:nvSpPr>
        <p:spPr>
          <a:xfrm>
            <a:off x="3490675" y="1138738"/>
            <a:ext cx="8155500" cy="145325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Predicts whether a track contains no vocals. “Ooh” and “</a:t>
            </a:r>
            <a:r>
              <a:rPr lang="en-US" dirty="0" err="1"/>
              <a:t>aah</a:t>
            </a:r>
            <a:r>
              <a:rPr lang="en-US" dirty="0"/>
              <a:t>” sounds are treated as instrumental in this context. Rap or spoken word tracks are clearly “vocal”. The closer the </a:t>
            </a:r>
            <a:r>
              <a:rPr lang="en-US" dirty="0" err="1"/>
              <a:t>instrumentalness</a:t>
            </a:r>
            <a:r>
              <a:rPr lang="en-US" dirty="0"/>
              <a:t> value is to 1.0, the greater likelihood the track contains no vocal content. Values above 0.5 are intended to represent instrumental tracks, but confidence is higher as the value approaches 1.0.</a:t>
            </a:r>
            <a:endParaRPr dirty="0"/>
          </a:p>
        </p:txBody>
      </p:sp>
      <p:sp>
        <p:nvSpPr>
          <p:cNvPr id="336" name="Shape 336"/>
          <p:cNvSpPr txBox="1"/>
          <p:nvPr/>
        </p:nvSpPr>
        <p:spPr>
          <a:xfrm>
            <a:off x="2135038" y="1696175"/>
            <a:ext cx="1477800" cy="530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b="1" dirty="0"/>
              <a:t>Definition:</a:t>
            </a:r>
            <a:endParaRPr sz="1800" b="1" dirty="0"/>
          </a:p>
        </p:txBody>
      </p:sp>
      <p:cxnSp>
        <p:nvCxnSpPr>
          <p:cNvPr id="337" name="Shape 337"/>
          <p:cNvCxnSpPr/>
          <p:nvPr/>
        </p:nvCxnSpPr>
        <p:spPr>
          <a:xfrm>
            <a:off x="10500" y="2591988"/>
            <a:ext cx="12181500" cy="0"/>
          </a:xfrm>
          <a:prstGeom prst="straightConnector1">
            <a:avLst/>
          </a:prstGeom>
          <a:noFill/>
          <a:ln w="38100" cap="flat" cmpd="sng">
            <a:solidFill>
              <a:schemeClr val="dk2"/>
            </a:solidFill>
            <a:prstDash val="solid"/>
            <a:round/>
            <a:headEnd type="none" w="med" len="med"/>
            <a:tailEnd type="none" w="med" len="med"/>
          </a:ln>
        </p:spPr>
      </p:cxnSp>
      <p:cxnSp>
        <p:nvCxnSpPr>
          <p:cNvPr id="338" name="Shape 338"/>
          <p:cNvCxnSpPr>
            <a:cxnSpLocks/>
          </p:cNvCxnSpPr>
          <p:nvPr/>
        </p:nvCxnSpPr>
        <p:spPr>
          <a:xfrm>
            <a:off x="6249837" y="2591988"/>
            <a:ext cx="1988" cy="4265862"/>
          </a:xfrm>
          <a:prstGeom prst="straightConnector1">
            <a:avLst/>
          </a:prstGeom>
          <a:noFill/>
          <a:ln w="28575" cap="flat" cmpd="sng">
            <a:solidFill>
              <a:schemeClr val="dk2"/>
            </a:solidFill>
            <a:prstDash val="solid"/>
            <a:round/>
            <a:headEnd type="none" w="med" len="med"/>
            <a:tailEnd type="none" w="med" len="med"/>
          </a:ln>
        </p:spPr>
      </p:cxnSp>
      <p:pic>
        <p:nvPicPr>
          <p:cNvPr id="339" name="Shape 339"/>
          <p:cNvPicPr preferRelativeResize="0"/>
          <p:nvPr/>
        </p:nvPicPr>
        <p:blipFill>
          <a:blip r:embed="rId5">
            <a:alphaModFix/>
          </a:blip>
          <a:stretch>
            <a:fillRect/>
          </a:stretch>
        </p:blipFill>
        <p:spPr>
          <a:xfrm>
            <a:off x="542810" y="3152701"/>
            <a:ext cx="4327446" cy="3144436"/>
          </a:xfrm>
          <a:prstGeom prst="rect">
            <a:avLst/>
          </a:prstGeom>
          <a:noFill/>
          <a:ln>
            <a:noFill/>
          </a:ln>
        </p:spPr>
      </p:pic>
      <p:pic>
        <p:nvPicPr>
          <p:cNvPr id="340" name="Shape 340"/>
          <p:cNvPicPr preferRelativeResize="0"/>
          <p:nvPr/>
        </p:nvPicPr>
        <p:blipFill>
          <a:blip r:embed="rId6">
            <a:alphaModFix/>
          </a:blip>
          <a:stretch>
            <a:fillRect/>
          </a:stretch>
        </p:blipFill>
        <p:spPr>
          <a:xfrm>
            <a:off x="7568424" y="3103935"/>
            <a:ext cx="4422475" cy="2994390"/>
          </a:xfrm>
          <a:prstGeom prst="rect">
            <a:avLst/>
          </a:prstGeom>
          <a:noFill/>
          <a:ln>
            <a:noFill/>
          </a:ln>
        </p:spPr>
      </p:pic>
    </p:spTree>
    <p:extLst>
      <p:ext uri="{BB962C8B-B14F-4D97-AF65-F5344CB8AC3E}">
        <p14:creationId xmlns:p14="http://schemas.microsoft.com/office/powerpoint/2010/main" val="3111841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838200" y="136525"/>
            <a:ext cx="10515600" cy="1325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Arial"/>
              <a:buNone/>
            </a:pPr>
            <a:r>
              <a:rPr lang="en-US" sz="8000" dirty="0">
                <a:latin typeface="Squealer" panose="04010000000000000000" pitchFamily="82" charset="0"/>
                <a:ea typeface="Arial"/>
                <a:cs typeface="Arial"/>
                <a:sym typeface="Arial"/>
              </a:rPr>
              <a:t>Loudness</a:t>
            </a:r>
            <a:endParaRPr dirty="0">
              <a:latin typeface="Squealer" panose="04010000000000000000" pitchFamily="82" charset="0"/>
            </a:endParaRPr>
          </a:p>
        </p:txBody>
      </p:sp>
      <p:pic>
        <p:nvPicPr>
          <p:cNvPr id="346" name="Shape 346"/>
          <p:cNvPicPr preferRelativeResize="0"/>
          <p:nvPr/>
        </p:nvPicPr>
        <p:blipFill rotWithShape="1">
          <a:blip r:embed="rId3">
            <a:alphaModFix/>
          </a:blip>
          <a:srcRect/>
          <a:stretch/>
        </p:blipFill>
        <p:spPr>
          <a:xfrm flipH="1">
            <a:off x="3039383" y="365125"/>
            <a:ext cx="938366" cy="947657"/>
          </a:xfrm>
          <a:prstGeom prst="rect">
            <a:avLst/>
          </a:prstGeom>
          <a:noFill/>
          <a:ln>
            <a:noFill/>
          </a:ln>
        </p:spPr>
      </p:pic>
      <p:pic>
        <p:nvPicPr>
          <p:cNvPr id="347" name="Shape 347"/>
          <p:cNvPicPr preferRelativeResize="0"/>
          <p:nvPr/>
        </p:nvPicPr>
        <p:blipFill rotWithShape="1">
          <a:blip r:embed="rId3">
            <a:alphaModFix/>
          </a:blip>
          <a:srcRect/>
          <a:stretch/>
        </p:blipFill>
        <p:spPr>
          <a:xfrm>
            <a:off x="8290451" y="358655"/>
            <a:ext cx="938366" cy="947657"/>
          </a:xfrm>
          <a:prstGeom prst="rect">
            <a:avLst/>
          </a:prstGeom>
          <a:noFill/>
          <a:ln>
            <a:noFill/>
          </a:ln>
        </p:spPr>
      </p:pic>
      <p:sp>
        <p:nvSpPr>
          <p:cNvPr id="348" name="Shape 348"/>
          <p:cNvSpPr txBox="1"/>
          <p:nvPr/>
        </p:nvSpPr>
        <p:spPr>
          <a:xfrm>
            <a:off x="1601638" y="2721150"/>
            <a:ext cx="995700" cy="68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Year</a:t>
            </a:r>
            <a:endParaRPr sz="1800" b="1"/>
          </a:p>
        </p:txBody>
      </p:sp>
      <p:sp>
        <p:nvSpPr>
          <p:cNvPr id="349" name="Shape 349"/>
          <p:cNvSpPr txBox="1"/>
          <p:nvPr/>
        </p:nvSpPr>
        <p:spPr>
          <a:xfrm>
            <a:off x="5851375" y="2644950"/>
            <a:ext cx="995700" cy="68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Rank</a:t>
            </a:r>
            <a:endParaRPr sz="1800" b="1"/>
          </a:p>
        </p:txBody>
      </p:sp>
      <p:sp>
        <p:nvSpPr>
          <p:cNvPr id="350" name="Shape 350"/>
          <p:cNvSpPr txBox="1"/>
          <p:nvPr/>
        </p:nvSpPr>
        <p:spPr>
          <a:xfrm>
            <a:off x="3580550" y="1581875"/>
            <a:ext cx="8601000" cy="75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 range between -60 and 0 db.</a:t>
            </a:r>
            <a:endParaRPr dirty="0"/>
          </a:p>
        </p:txBody>
      </p:sp>
      <p:sp>
        <p:nvSpPr>
          <p:cNvPr id="351" name="Shape 351"/>
          <p:cNvSpPr txBox="1"/>
          <p:nvPr/>
        </p:nvSpPr>
        <p:spPr>
          <a:xfrm>
            <a:off x="2412450" y="1696175"/>
            <a:ext cx="1477800" cy="530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b="1"/>
              <a:t>Definition:</a:t>
            </a:r>
            <a:endParaRPr sz="1800" b="1"/>
          </a:p>
        </p:txBody>
      </p:sp>
      <p:cxnSp>
        <p:nvCxnSpPr>
          <p:cNvPr id="352" name="Shape 352"/>
          <p:cNvCxnSpPr/>
          <p:nvPr/>
        </p:nvCxnSpPr>
        <p:spPr>
          <a:xfrm>
            <a:off x="0" y="2462825"/>
            <a:ext cx="12181500" cy="0"/>
          </a:xfrm>
          <a:prstGeom prst="straightConnector1">
            <a:avLst/>
          </a:prstGeom>
          <a:noFill/>
          <a:ln w="38100" cap="flat" cmpd="sng">
            <a:solidFill>
              <a:schemeClr val="dk2"/>
            </a:solidFill>
            <a:prstDash val="solid"/>
            <a:round/>
            <a:headEnd type="none" w="med" len="med"/>
            <a:tailEnd type="none" w="med" len="med"/>
          </a:ln>
        </p:spPr>
      </p:cxnSp>
      <p:cxnSp>
        <p:nvCxnSpPr>
          <p:cNvPr id="353" name="Shape 353"/>
          <p:cNvCxnSpPr/>
          <p:nvPr/>
        </p:nvCxnSpPr>
        <p:spPr>
          <a:xfrm>
            <a:off x="4194425" y="2481750"/>
            <a:ext cx="0" cy="4376100"/>
          </a:xfrm>
          <a:prstGeom prst="straightConnector1">
            <a:avLst/>
          </a:prstGeom>
          <a:noFill/>
          <a:ln w="28575" cap="flat" cmpd="sng">
            <a:solidFill>
              <a:schemeClr val="dk2"/>
            </a:solidFill>
            <a:prstDash val="solid"/>
            <a:round/>
            <a:headEnd type="none" w="med" len="med"/>
            <a:tailEnd type="none" w="med" len="med"/>
          </a:ln>
        </p:spPr>
      </p:cxnSp>
      <p:pic>
        <p:nvPicPr>
          <p:cNvPr id="354" name="Shape 354"/>
          <p:cNvPicPr preferRelativeResize="0"/>
          <p:nvPr/>
        </p:nvPicPr>
        <p:blipFill>
          <a:blip r:embed="rId4">
            <a:alphaModFix/>
          </a:blip>
          <a:stretch>
            <a:fillRect/>
          </a:stretch>
        </p:blipFill>
        <p:spPr>
          <a:xfrm>
            <a:off x="4330125" y="3463425"/>
            <a:ext cx="4114800" cy="2743200"/>
          </a:xfrm>
          <a:prstGeom prst="rect">
            <a:avLst/>
          </a:prstGeom>
          <a:noFill/>
          <a:ln>
            <a:noFill/>
          </a:ln>
        </p:spPr>
      </p:pic>
      <p:pic>
        <p:nvPicPr>
          <p:cNvPr id="355" name="Shape 355"/>
          <p:cNvPicPr preferRelativeResize="0"/>
          <p:nvPr/>
        </p:nvPicPr>
        <p:blipFill>
          <a:blip r:embed="rId5">
            <a:alphaModFix/>
          </a:blip>
          <a:stretch>
            <a:fillRect/>
          </a:stretch>
        </p:blipFill>
        <p:spPr>
          <a:xfrm>
            <a:off x="42100" y="3403950"/>
            <a:ext cx="4114800" cy="2743200"/>
          </a:xfrm>
          <a:prstGeom prst="rect">
            <a:avLst/>
          </a:prstGeom>
          <a:noFill/>
          <a:ln>
            <a:noFill/>
          </a:ln>
        </p:spPr>
      </p:pic>
      <p:cxnSp>
        <p:nvCxnSpPr>
          <p:cNvPr id="356" name="Shape 356"/>
          <p:cNvCxnSpPr/>
          <p:nvPr/>
        </p:nvCxnSpPr>
        <p:spPr>
          <a:xfrm>
            <a:off x="8221025" y="2460525"/>
            <a:ext cx="10500" cy="4416300"/>
          </a:xfrm>
          <a:prstGeom prst="straightConnector1">
            <a:avLst/>
          </a:prstGeom>
          <a:noFill/>
          <a:ln w="28575" cap="flat" cmpd="sng">
            <a:solidFill>
              <a:schemeClr val="dk2"/>
            </a:solidFill>
            <a:prstDash val="solid"/>
            <a:round/>
            <a:headEnd type="none" w="med" len="med"/>
            <a:tailEnd type="none" w="med" len="med"/>
          </a:ln>
        </p:spPr>
      </p:cxnSp>
      <p:sp>
        <p:nvSpPr>
          <p:cNvPr id="357" name="Shape 357"/>
          <p:cNvSpPr txBox="1"/>
          <p:nvPr/>
        </p:nvSpPr>
        <p:spPr>
          <a:xfrm>
            <a:off x="8618150" y="3017227"/>
            <a:ext cx="3069000" cy="266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loudness war (or loudness race) refers to the trend of increasing audio levels in recorded music which many critics believe reduces sound quality and listener enjoyment. Increasing loudness was first reported as early as the 1940s, with respect to mastering practices for 7" singles.</a:t>
            </a:r>
            <a:endParaRPr dirty="0"/>
          </a:p>
          <a:p>
            <a:pPr marL="0" lvl="0" indent="0" algn="ctr" rtl="0">
              <a:spcBef>
                <a:spcPts val="0"/>
              </a:spcBef>
              <a:spcAft>
                <a:spcPts val="0"/>
              </a:spcAft>
              <a:buNone/>
            </a:pPr>
            <a:r>
              <a:rPr lang="en-US" u="sng" dirty="0">
                <a:solidFill>
                  <a:schemeClr val="hlink"/>
                </a:solidFill>
                <a:hlinkClick r:id="rId6"/>
              </a:rPr>
              <a:t>https://en.wikipedia.org/wiki/Loudness_war</a:t>
            </a:r>
            <a:endParaRPr dirty="0"/>
          </a:p>
          <a:p>
            <a:pPr marL="0" lvl="0" indent="0" algn="ctr">
              <a:spcBef>
                <a:spcPts val="0"/>
              </a:spcBef>
              <a:spcAft>
                <a:spcPts val="0"/>
              </a:spcAft>
              <a:buNone/>
            </a:pPr>
            <a:endParaRPr dirty="0"/>
          </a:p>
        </p:txBody>
      </p:sp>
      <p:sp>
        <p:nvSpPr>
          <p:cNvPr id="358" name="Shape 358"/>
          <p:cNvSpPr txBox="1"/>
          <p:nvPr/>
        </p:nvSpPr>
        <p:spPr>
          <a:xfrm>
            <a:off x="8965700" y="2616450"/>
            <a:ext cx="2373900" cy="41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LOUDNESS war</a:t>
            </a:r>
            <a:endParaRPr sz="1800" b="1"/>
          </a:p>
        </p:txBody>
      </p:sp>
      <p:pic>
        <p:nvPicPr>
          <p:cNvPr id="359" name="Shape 359"/>
          <p:cNvPicPr preferRelativeResize="0"/>
          <p:nvPr/>
        </p:nvPicPr>
        <p:blipFill>
          <a:blip r:embed="rId7">
            <a:alphaModFix/>
          </a:blip>
          <a:stretch>
            <a:fillRect/>
          </a:stretch>
        </p:blipFill>
        <p:spPr>
          <a:xfrm>
            <a:off x="0" y="-24655"/>
            <a:ext cx="2462825" cy="2477400"/>
          </a:xfrm>
          <a:prstGeom prst="rect">
            <a:avLst/>
          </a:prstGeom>
          <a:noFill/>
          <a:ln>
            <a:noFill/>
          </a:ln>
        </p:spPr>
      </p:pic>
    </p:spTree>
    <p:extLst>
      <p:ext uri="{BB962C8B-B14F-4D97-AF65-F5344CB8AC3E}">
        <p14:creationId xmlns:p14="http://schemas.microsoft.com/office/powerpoint/2010/main" val="3796663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838200" y="136525"/>
            <a:ext cx="10515600" cy="1325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Arial"/>
              <a:buNone/>
            </a:pPr>
            <a:r>
              <a:rPr lang="en-US" sz="8000" dirty="0">
                <a:latin typeface="Squealer" panose="04010000000000000000" pitchFamily="82" charset="0"/>
                <a:ea typeface="Arial"/>
                <a:cs typeface="Arial"/>
                <a:sym typeface="Arial"/>
              </a:rPr>
              <a:t>Valence</a:t>
            </a:r>
            <a:endParaRPr dirty="0">
              <a:latin typeface="Squealer" panose="04010000000000000000" pitchFamily="82" charset="0"/>
            </a:endParaRPr>
          </a:p>
        </p:txBody>
      </p:sp>
      <p:pic>
        <p:nvPicPr>
          <p:cNvPr id="365" name="Shape 365"/>
          <p:cNvPicPr preferRelativeResize="0"/>
          <p:nvPr/>
        </p:nvPicPr>
        <p:blipFill rotWithShape="1">
          <a:blip r:embed="rId3">
            <a:alphaModFix/>
          </a:blip>
          <a:srcRect/>
          <a:stretch/>
        </p:blipFill>
        <p:spPr>
          <a:xfrm flipH="1">
            <a:off x="3420383" y="365125"/>
            <a:ext cx="938366" cy="947657"/>
          </a:xfrm>
          <a:prstGeom prst="rect">
            <a:avLst/>
          </a:prstGeom>
          <a:noFill/>
          <a:ln>
            <a:noFill/>
          </a:ln>
        </p:spPr>
      </p:pic>
      <p:pic>
        <p:nvPicPr>
          <p:cNvPr id="366" name="Shape 366"/>
          <p:cNvPicPr preferRelativeResize="0"/>
          <p:nvPr/>
        </p:nvPicPr>
        <p:blipFill rotWithShape="1">
          <a:blip r:embed="rId3">
            <a:alphaModFix/>
          </a:blip>
          <a:srcRect/>
          <a:stretch/>
        </p:blipFill>
        <p:spPr>
          <a:xfrm>
            <a:off x="7909451" y="358655"/>
            <a:ext cx="938366" cy="947657"/>
          </a:xfrm>
          <a:prstGeom prst="rect">
            <a:avLst/>
          </a:prstGeom>
          <a:noFill/>
          <a:ln>
            <a:noFill/>
          </a:ln>
        </p:spPr>
      </p:pic>
      <p:sp>
        <p:nvSpPr>
          <p:cNvPr id="367" name="Shape 367"/>
          <p:cNvSpPr txBox="1"/>
          <p:nvPr/>
        </p:nvSpPr>
        <p:spPr>
          <a:xfrm>
            <a:off x="2135038" y="2721150"/>
            <a:ext cx="995700" cy="68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Year</a:t>
            </a:r>
            <a:endParaRPr sz="1800" b="1"/>
          </a:p>
        </p:txBody>
      </p:sp>
      <p:sp>
        <p:nvSpPr>
          <p:cNvPr id="368" name="Shape 368"/>
          <p:cNvSpPr txBox="1"/>
          <p:nvPr/>
        </p:nvSpPr>
        <p:spPr>
          <a:xfrm>
            <a:off x="9127975" y="2721150"/>
            <a:ext cx="995700" cy="68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Rank</a:t>
            </a:r>
            <a:endParaRPr sz="1800" b="1"/>
          </a:p>
        </p:txBody>
      </p:sp>
      <p:sp>
        <p:nvSpPr>
          <p:cNvPr id="369" name="Shape 369"/>
          <p:cNvSpPr txBox="1"/>
          <p:nvPr/>
        </p:nvSpPr>
        <p:spPr>
          <a:xfrm>
            <a:off x="3580550" y="1581875"/>
            <a:ext cx="8601000" cy="75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A measure from 0.0 to 1.0 describing the musical positiveness conveyed by a track. Tracks with high valence sound more positive (e.g. happy, cheerful, euphoric), while tracks with low valence sound more negative (e.g. sad, depressed, angry).</a:t>
            </a:r>
            <a:br>
              <a:rPr lang="en-US"/>
            </a:br>
            <a:endParaRPr/>
          </a:p>
        </p:txBody>
      </p:sp>
      <p:sp>
        <p:nvSpPr>
          <p:cNvPr id="370" name="Shape 370"/>
          <p:cNvSpPr txBox="1"/>
          <p:nvPr/>
        </p:nvSpPr>
        <p:spPr>
          <a:xfrm>
            <a:off x="2412450" y="1696175"/>
            <a:ext cx="1477800" cy="530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b="1"/>
              <a:t>Definition:</a:t>
            </a:r>
            <a:endParaRPr sz="1800" b="1"/>
          </a:p>
        </p:txBody>
      </p:sp>
      <p:cxnSp>
        <p:nvCxnSpPr>
          <p:cNvPr id="371" name="Shape 371"/>
          <p:cNvCxnSpPr/>
          <p:nvPr/>
        </p:nvCxnSpPr>
        <p:spPr>
          <a:xfrm>
            <a:off x="0" y="2462825"/>
            <a:ext cx="12181500" cy="0"/>
          </a:xfrm>
          <a:prstGeom prst="straightConnector1">
            <a:avLst/>
          </a:prstGeom>
          <a:noFill/>
          <a:ln w="38100" cap="flat" cmpd="sng">
            <a:solidFill>
              <a:schemeClr val="dk2"/>
            </a:solidFill>
            <a:prstDash val="solid"/>
            <a:round/>
            <a:headEnd type="none" w="med" len="med"/>
            <a:tailEnd type="none" w="med" len="med"/>
          </a:ln>
        </p:spPr>
      </p:cxnSp>
      <p:cxnSp>
        <p:nvCxnSpPr>
          <p:cNvPr id="372" name="Shape 372"/>
          <p:cNvCxnSpPr/>
          <p:nvPr/>
        </p:nvCxnSpPr>
        <p:spPr>
          <a:xfrm>
            <a:off x="6251825" y="2481750"/>
            <a:ext cx="0" cy="4376100"/>
          </a:xfrm>
          <a:prstGeom prst="straightConnector1">
            <a:avLst/>
          </a:prstGeom>
          <a:noFill/>
          <a:ln w="28575" cap="flat" cmpd="sng">
            <a:solidFill>
              <a:schemeClr val="dk2"/>
            </a:solidFill>
            <a:prstDash val="solid"/>
            <a:round/>
            <a:headEnd type="none" w="med" len="med"/>
            <a:tailEnd type="none" w="med" len="med"/>
          </a:ln>
        </p:spPr>
      </p:cxnSp>
      <p:pic>
        <p:nvPicPr>
          <p:cNvPr id="373" name="Shape 373"/>
          <p:cNvPicPr preferRelativeResize="0"/>
          <p:nvPr/>
        </p:nvPicPr>
        <p:blipFill>
          <a:blip r:embed="rId4">
            <a:alphaModFix/>
          </a:blip>
          <a:stretch>
            <a:fillRect/>
          </a:stretch>
        </p:blipFill>
        <p:spPr>
          <a:xfrm>
            <a:off x="575500" y="3298200"/>
            <a:ext cx="4114800" cy="2743200"/>
          </a:xfrm>
          <a:prstGeom prst="rect">
            <a:avLst/>
          </a:prstGeom>
          <a:noFill/>
          <a:ln>
            <a:noFill/>
          </a:ln>
        </p:spPr>
      </p:pic>
      <p:pic>
        <p:nvPicPr>
          <p:cNvPr id="374" name="Shape 374"/>
          <p:cNvPicPr preferRelativeResize="0"/>
          <p:nvPr/>
        </p:nvPicPr>
        <p:blipFill>
          <a:blip r:embed="rId5">
            <a:alphaModFix/>
          </a:blip>
          <a:stretch>
            <a:fillRect/>
          </a:stretch>
        </p:blipFill>
        <p:spPr>
          <a:xfrm>
            <a:off x="7568425" y="3298200"/>
            <a:ext cx="4114800" cy="2743200"/>
          </a:xfrm>
          <a:prstGeom prst="rect">
            <a:avLst/>
          </a:prstGeom>
          <a:noFill/>
          <a:ln>
            <a:noFill/>
          </a:ln>
        </p:spPr>
      </p:pic>
      <p:pic>
        <p:nvPicPr>
          <p:cNvPr id="375" name="Shape 375"/>
          <p:cNvPicPr preferRelativeResize="0"/>
          <p:nvPr/>
        </p:nvPicPr>
        <p:blipFill>
          <a:blip r:embed="rId6">
            <a:alphaModFix/>
          </a:blip>
          <a:stretch>
            <a:fillRect/>
          </a:stretch>
        </p:blipFill>
        <p:spPr>
          <a:xfrm>
            <a:off x="246275" y="13750"/>
            <a:ext cx="2085975" cy="2190750"/>
          </a:xfrm>
          <a:prstGeom prst="rect">
            <a:avLst/>
          </a:prstGeom>
          <a:noFill/>
          <a:ln>
            <a:noFill/>
          </a:ln>
        </p:spPr>
      </p:pic>
    </p:spTree>
    <p:extLst>
      <p:ext uri="{BB962C8B-B14F-4D97-AF65-F5344CB8AC3E}">
        <p14:creationId xmlns:p14="http://schemas.microsoft.com/office/powerpoint/2010/main" val="3698618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8000"/>
              <a:buFont typeface="Arial"/>
              <a:buNone/>
            </a:pPr>
            <a:r>
              <a:rPr lang="en-US" sz="8000" dirty="0">
                <a:latin typeface="Squealer" panose="04010000000000000000" pitchFamily="82" charset="0"/>
                <a:ea typeface="Arial"/>
                <a:cs typeface="Arial"/>
                <a:sym typeface="Arial"/>
              </a:rPr>
              <a:t>Conclusion</a:t>
            </a:r>
            <a:endParaRPr dirty="0">
              <a:latin typeface="Squealer" panose="04010000000000000000" pitchFamily="82" charset="0"/>
            </a:endParaRPr>
          </a:p>
        </p:txBody>
      </p:sp>
      <p:pic>
        <p:nvPicPr>
          <p:cNvPr id="381" name="Shape 381"/>
          <p:cNvPicPr preferRelativeResize="0"/>
          <p:nvPr/>
        </p:nvPicPr>
        <p:blipFill rotWithShape="1">
          <a:blip r:embed="rId3">
            <a:alphaModFix/>
          </a:blip>
          <a:srcRect/>
          <a:stretch/>
        </p:blipFill>
        <p:spPr>
          <a:xfrm flipH="1">
            <a:off x="1949393" y="365124"/>
            <a:ext cx="938366" cy="947657"/>
          </a:xfrm>
          <a:prstGeom prst="rect">
            <a:avLst/>
          </a:prstGeom>
          <a:noFill/>
          <a:ln>
            <a:noFill/>
          </a:ln>
        </p:spPr>
      </p:pic>
      <p:pic>
        <p:nvPicPr>
          <p:cNvPr id="382" name="Shape 382"/>
          <p:cNvPicPr preferRelativeResize="0"/>
          <p:nvPr/>
        </p:nvPicPr>
        <p:blipFill rotWithShape="1">
          <a:blip r:embed="rId3">
            <a:alphaModFix/>
          </a:blip>
          <a:srcRect/>
          <a:stretch/>
        </p:blipFill>
        <p:spPr>
          <a:xfrm>
            <a:off x="9304241" y="365124"/>
            <a:ext cx="938366" cy="947657"/>
          </a:xfrm>
          <a:prstGeom prst="rect">
            <a:avLst/>
          </a:prstGeom>
          <a:noFill/>
          <a:ln>
            <a:noFill/>
          </a:ln>
        </p:spPr>
      </p:pic>
      <p:sp>
        <p:nvSpPr>
          <p:cNvPr id="383" name="Shape 38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lvl="0">
              <a:spcBef>
                <a:spcPts val="500"/>
              </a:spcBef>
              <a:buBlip>
                <a:blip r:embed="rId4"/>
              </a:buBlip>
            </a:pPr>
            <a:r>
              <a:rPr lang="en-US" sz="3200" dirty="0">
                <a:solidFill>
                  <a:prstClr val="black"/>
                </a:solidFill>
              </a:rPr>
              <a:t>Keep your song length between 2.5 – 5 minutes</a:t>
            </a:r>
          </a:p>
          <a:p>
            <a:pPr lvl="0">
              <a:spcBef>
                <a:spcPts val="500"/>
              </a:spcBef>
              <a:buBlip>
                <a:blip r:embed="rId4"/>
              </a:buBlip>
            </a:pPr>
            <a:r>
              <a:rPr lang="en-US" sz="3200" dirty="0">
                <a:solidFill>
                  <a:prstClr val="black"/>
                </a:solidFill>
              </a:rPr>
              <a:t>Don’t write instrumentals</a:t>
            </a:r>
          </a:p>
          <a:p>
            <a:pPr lvl="0">
              <a:spcBef>
                <a:spcPts val="500"/>
              </a:spcBef>
              <a:buBlip>
                <a:blip r:embed="rId4"/>
              </a:buBlip>
            </a:pPr>
            <a:r>
              <a:rPr lang="en-US" sz="3200" dirty="0">
                <a:solidFill>
                  <a:prstClr val="black"/>
                </a:solidFill>
              </a:rPr>
              <a:t>More likely to have a pop hit with positive words in your song</a:t>
            </a:r>
          </a:p>
          <a:p>
            <a:pPr lvl="0">
              <a:spcBef>
                <a:spcPts val="500"/>
              </a:spcBef>
              <a:buBlip>
                <a:blip r:embed="rId4"/>
              </a:buBlip>
            </a:pPr>
            <a:r>
              <a:rPr lang="en-US" sz="3200" dirty="0">
                <a:solidFill>
                  <a:prstClr val="black"/>
                </a:solidFill>
              </a:rPr>
              <a:t>Keep the beats per minute around 120 bpm</a:t>
            </a:r>
          </a:p>
          <a:p>
            <a:pPr lvl="0">
              <a:spcBef>
                <a:spcPts val="500"/>
              </a:spcBef>
              <a:buBlip>
                <a:blip r:embed="rId4"/>
              </a:buBlip>
            </a:pPr>
            <a:endParaRPr lang="en-US" sz="2200" dirty="0">
              <a:solidFill>
                <a:prstClr val="black"/>
              </a:solidFill>
            </a:endParaRPr>
          </a:p>
          <a:p>
            <a:pPr marL="228600" marR="0" lvl="0" indent="-228600" algn="l" rtl="0">
              <a:lnSpc>
                <a:spcPct val="90000"/>
              </a:lnSpc>
              <a:spcBef>
                <a:spcPts val="0"/>
              </a:spcBef>
              <a:spcAft>
                <a:spcPts val="0"/>
              </a:spcAft>
              <a:buClr>
                <a:srgbClr val="FF0000"/>
              </a:buClr>
              <a:buSzPts val="2800"/>
              <a:buFont typeface="Arial"/>
              <a:buChar char="•"/>
            </a:pPr>
            <a:endParaRPr dirty="0">
              <a:solidFill>
                <a:srgbClr val="FF0000"/>
              </a:solidFill>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pic>
        <p:nvPicPr>
          <p:cNvPr id="384" name="Shape 384"/>
          <p:cNvPicPr preferRelativeResize="0"/>
          <p:nvPr/>
        </p:nvPicPr>
        <p:blipFill rotWithShape="1">
          <a:blip r:embed="rId5">
            <a:alphaModFix/>
          </a:blip>
          <a:srcRect/>
          <a:stretch/>
        </p:blipFill>
        <p:spPr>
          <a:xfrm rot="3022546">
            <a:off x="9844611" y="3735113"/>
            <a:ext cx="1257162" cy="3222381"/>
          </a:xfrm>
          <a:prstGeom prst="rect">
            <a:avLst/>
          </a:prstGeom>
          <a:noFill/>
          <a:ln>
            <a:noFill/>
          </a:ln>
        </p:spPr>
      </p:pic>
    </p:spTree>
    <p:extLst>
      <p:ext uri="{BB962C8B-B14F-4D97-AF65-F5344CB8AC3E}">
        <p14:creationId xmlns:p14="http://schemas.microsoft.com/office/powerpoint/2010/main" val="1622749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8000"/>
              <a:buFont typeface="Arial"/>
              <a:buNone/>
            </a:pPr>
            <a:r>
              <a:rPr lang="en-US" sz="8000" dirty="0">
                <a:latin typeface="Squealer" panose="04010000000000000000" pitchFamily="82" charset="0"/>
                <a:ea typeface="Arial"/>
                <a:cs typeface="Arial"/>
                <a:sym typeface="Arial"/>
              </a:rPr>
              <a:t>2 more weeks</a:t>
            </a:r>
            <a:endParaRPr dirty="0">
              <a:latin typeface="Squealer" panose="04010000000000000000" pitchFamily="82" charset="0"/>
            </a:endParaRPr>
          </a:p>
        </p:txBody>
      </p:sp>
      <p:pic>
        <p:nvPicPr>
          <p:cNvPr id="381" name="Shape 381"/>
          <p:cNvPicPr preferRelativeResize="0"/>
          <p:nvPr/>
        </p:nvPicPr>
        <p:blipFill rotWithShape="1">
          <a:blip r:embed="rId3">
            <a:alphaModFix/>
          </a:blip>
          <a:srcRect/>
          <a:stretch/>
        </p:blipFill>
        <p:spPr>
          <a:xfrm flipH="1">
            <a:off x="1949393" y="365124"/>
            <a:ext cx="938366" cy="947657"/>
          </a:xfrm>
          <a:prstGeom prst="rect">
            <a:avLst/>
          </a:prstGeom>
          <a:noFill/>
          <a:ln>
            <a:noFill/>
          </a:ln>
        </p:spPr>
      </p:pic>
      <p:pic>
        <p:nvPicPr>
          <p:cNvPr id="382" name="Shape 382"/>
          <p:cNvPicPr preferRelativeResize="0"/>
          <p:nvPr/>
        </p:nvPicPr>
        <p:blipFill rotWithShape="1">
          <a:blip r:embed="rId3">
            <a:alphaModFix/>
          </a:blip>
          <a:srcRect/>
          <a:stretch/>
        </p:blipFill>
        <p:spPr>
          <a:xfrm>
            <a:off x="9304241" y="365124"/>
            <a:ext cx="938366" cy="947657"/>
          </a:xfrm>
          <a:prstGeom prst="rect">
            <a:avLst/>
          </a:prstGeom>
          <a:noFill/>
          <a:ln>
            <a:noFill/>
          </a:ln>
        </p:spPr>
      </p:pic>
      <p:sp>
        <p:nvSpPr>
          <p:cNvPr id="383" name="Shape 38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a:spcBef>
                <a:spcPts val="500"/>
              </a:spcBef>
              <a:buBlip>
                <a:blip r:embed="rId4"/>
              </a:buBlip>
            </a:pPr>
            <a:r>
              <a:rPr lang="en-US" sz="3200" dirty="0">
                <a:solidFill>
                  <a:prstClr val="black"/>
                </a:solidFill>
              </a:rPr>
              <a:t>Break out songs based on Genre and review for trends</a:t>
            </a:r>
          </a:p>
          <a:p>
            <a:pPr lvl="0">
              <a:spcBef>
                <a:spcPts val="500"/>
              </a:spcBef>
              <a:buBlip>
                <a:blip r:embed="rId4"/>
              </a:buBlip>
            </a:pPr>
            <a:r>
              <a:rPr lang="en-US" sz="3200" dirty="0">
                <a:solidFill>
                  <a:prstClr val="black"/>
                </a:solidFill>
              </a:rPr>
              <a:t>Trend what the guidelines would be for the year 2050</a:t>
            </a:r>
          </a:p>
          <a:p>
            <a:pPr lvl="0">
              <a:spcBef>
                <a:spcPts val="500"/>
              </a:spcBef>
              <a:buBlip>
                <a:blip r:embed="rId4"/>
              </a:buBlip>
            </a:pPr>
            <a:r>
              <a:rPr lang="en-US" sz="3200" dirty="0">
                <a:solidFill>
                  <a:prstClr val="black"/>
                </a:solidFill>
              </a:rPr>
              <a:t>Complete regression analysis for the Spotify data</a:t>
            </a:r>
          </a:p>
          <a:p>
            <a:pPr lvl="0">
              <a:spcBef>
                <a:spcPts val="500"/>
              </a:spcBef>
              <a:buBlip>
                <a:blip r:embed="rId4"/>
              </a:buBlip>
            </a:pPr>
            <a:r>
              <a:rPr lang="en-US" sz="3200" dirty="0">
                <a:solidFill>
                  <a:prstClr val="black"/>
                </a:solidFill>
              </a:rPr>
              <a:t>Add in a review of Time Signatures and Key Signatures</a:t>
            </a:r>
          </a:p>
          <a:p>
            <a:pPr lvl="0">
              <a:spcBef>
                <a:spcPts val="500"/>
              </a:spcBef>
              <a:buBlip>
                <a:blip r:embed="rId4"/>
              </a:buBlip>
            </a:pPr>
            <a:r>
              <a:rPr lang="en-US" sz="3200" dirty="0">
                <a:solidFill>
                  <a:prstClr val="black"/>
                </a:solidFill>
              </a:rPr>
              <a:t>Analyze the song structures</a:t>
            </a:r>
          </a:p>
          <a:p>
            <a:pPr lvl="0">
              <a:spcBef>
                <a:spcPts val="500"/>
              </a:spcBef>
              <a:buBlip>
                <a:blip r:embed="rId4"/>
              </a:buBlip>
            </a:pPr>
            <a:r>
              <a:rPr lang="en-US" sz="3200" dirty="0">
                <a:solidFill>
                  <a:prstClr val="black"/>
                </a:solidFill>
              </a:rPr>
              <a:t>Address the record label, producer, artist</a:t>
            </a:r>
            <a:endParaRPr lang="en-US" sz="2800" dirty="0">
              <a:solidFill>
                <a:prstClr val="black"/>
              </a:solidFill>
            </a:endParaRPr>
          </a:p>
          <a:p>
            <a:pPr lvl="0">
              <a:spcBef>
                <a:spcPts val="500"/>
              </a:spcBef>
              <a:buBlip>
                <a:blip r:embed="rId4"/>
              </a:buBlip>
            </a:pPr>
            <a:endParaRPr lang="en-US" sz="2200" dirty="0">
              <a:solidFill>
                <a:prstClr val="black"/>
              </a:solidFill>
            </a:endParaRPr>
          </a:p>
          <a:p>
            <a:pPr marL="228600" marR="0" lvl="0" indent="-228600" algn="l" rtl="0">
              <a:lnSpc>
                <a:spcPct val="90000"/>
              </a:lnSpc>
              <a:spcBef>
                <a:spcPts val="0"/>
              </a:spcBef>
              <a:spcAft>
                <a:spcPts val="0"/>
              </a:spcAft>
              <a:buClr>
                <a:srgbClr val="FF0000"/>
              </a:buClr>
              <a:buSzPts val="2800"/>
              <a:buFont typeface="Arial"/>
              <a:buChar char="•"/>
            </a:pPr>
            <a:endParaRPr dirty="0">
              <a:solidFill>
                <a:srgbClr val="FF0000"/>
              </a:solidFill>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grpSp>
        <p:nvGrpSpPr>
          <p:cNvPr id="7" name="Group 6">
            <a:extLst>
              <a:ext uri="{FF2B5EF4-FFF2-40B4-BE49-F238E27FC236}">
                <a16:creationId xmlns:a16="http://schemas.microsoft.com/office/drawing/2014/main" id="{1AC736DF-0404-40A0-86A3-7EAB3BBF75C0}"/>
              </a:ext>
            </a:extLst>
          </p:cNvPr>
          <p:cNvGrpSpPr/>
          <p:nvPr/>
        </p:nvGrpSpPr>
        <p:grpSpPr>
          <a:xfrm>
            <a:off x="9690487" y="5141325"/>
            <a:ext cx="1919080" cy="1343356"/>
            <a:chOff x="9922621" y="5282190"/>
            <a:chExt cx="1919080" cy="1343356"/>
          </a:xfrm>
        </p:grpSpPr>
        <p:pic>
          <p:nvPicPr>
            <p:cNvPr id="8" name="Picture 7">
              <a:extLst>
                <a:ext uri="{FF2B5EF4-FFF2-40B4-BE49-F238E27FC236}">
                  <a16:creationId xmlns:a16="http://schemas.microsoft.com/office/drawing/2014/main" id="{E79DFA45-EE66-448F-9900-191A26EFBF1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922621" y="5282190"/>
              <a:ext cx="1919080" cy="1343356"/>
            </a:xfrm>
            <a:prstGeom prst="rect">
              <a:avLst/>
            </a:prstGeom>
          </p:spPr>
        </p:pic>
        <p:pic>
          <p:nvPicPr>
            <p:cNvPr id="9" name="Picture 8">
              <a:extLst>
                <a:ext uri="{FF2B5EF4-FFF2-40B4-BE49-F238E27FC236}">
                  <a16:creationId xmlns:a16="http://schemas.microsoft.com/office/drawing/2014/main" id="{FB162BAB-D1C3-4396-A6D6-D34057DA7AE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348440">
              <a:off x="10972805" y="6199689"/>
              <a:ext cx="350237" cy="348875"/>
            </a:xfrm>
            <a:prstGeom prst="rect">
              <a:avLst/>
            </a:prstGeom>
          </p:spPr>
        </p:pic>
      </p:grpSp>
    </p:spTree>
    <p:extLst>
      <p:ext uri="{BB962C8B-B14F-4D97-AF65-F5344CB8AC3E}">
        <p14:creationId xmlns:p14="http://schemas.microsoft.com/office/powerpoint/2010/main" val="3169294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EDAF-DA87-48A9-B7D8-EB68B320DBBC}"/>
              </a:ext>
            </a:extLst>
          </p:cNvPr>
          <p:cNvSpPr>
            <a:spLocks noGrp="1"/>
          </p:cNvSpPr>
          <p:nvPr>
            <p:ph type="title"/>
          </p:nvPr>
        </p:nvSpPr>
        <p:spPr/>
        <p:txBody>
          <a:bodyPr>
            <a:normAutofit/>
          </a:bodyPr>
          <a:lstStyle/>
          <a:p>
            <a:pPr algn="ctr"/>
            <a:r>
              <a:rPr lang="en-US" sz="8000" dirty="0">
                <a:latin typeface="Squealer" panose="04010000000000000000" pitchFamily="82" charset="0"/>
              </a:rPr>
              <a:t>Questions?</a:t>
            </a:r>
          </a:p>
        </p:txBody>
      </p:sp>
      <p:pic>
        <p:nvPicPr>
          <p:cNvPr id="7" name="Content Placeholder 6">
            <a:extLst>
              <a:ext uri="{FF2B5EF4-FFF2-40B4-BE49-F238E27FC236}">
                <a16:creationId xmlns:a16="http://schemas.microsoft.com/office/drawing/2014/main" id="{DBF23A5C-A357-43DD-9834-1514311445F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3556" b="96000" l="9778" r="89778">
                        <a14:foregroundMark x1="23111" y1="23556" x2="23111" y2="23556"/>
                        <a14:foregroundMark x1="42222" y1="52444" x2="42222" y2="52444"/>
                        <a14:foregroundMark x1="57778" y1="38222" x2="57778" y2="38222"/>
                        <a14:foregroundMark x1="73333" y1="24444" x2="73333" y2="24444"/>
                        <a14:foregroundMark x1="71111" y1="65333" x2="71111" y2="65333"/>
                        <a14:foregroundMark x1="64000" y1="90667" x2="64000" y2="90667"/>
                        <a14:foregroundMark x1="55556" y1="96000" x2="55556" y2="96000"/>
                        <a14:foregroundMark x1="77333" y1="3556" x2="77333" y2="3556"/>
                        <a14:backgroundMark x1="51556" y1="6222" x2="51556" y2="6222"/>
                      </a14:backgroundRemoval>
                    </a14:imgEffect>
                  </a14:imgLayer>
                </a14:imgProps>
              </a:ext>
              <a:ext uri="{28A0092B-C50C-407E-A947-70E740481C1C}">
                <a14:useLocalDpi xmlns:a14="http://schemas.microsoft.com/office/drawing/2010/main" val="0"/>
              </a:ext>
            </a:extLst>
          </a:blip>
          <a:stretch>
            <a:fillRect/>
          </a:stretch>
        </p:blipFill>
        <p:spPr>
          <a:xfrm>
            <a:off x="4327610" y="2401411"/>
            <a:ext cx="3267869" cy="3267869"/>
          </a:xfrm>
        </p:spPr>
      </p:pic>
      <p:pic>
        <p:nvPicPr>
          <p:cNvPr id="4" name="Picture 3">
            <a:extLst>
              <a:ext uri="{FF2B5EF4-FFF2-40B4-BE49-F238E27FC236}">
                <a16:creationId xmlns:a16="http://schemas.microsoft.com/office/drawing/2014/main" id="{8B1A9BBC-E066-43C8-B88E-F780E7506241}"/>
              </a:ext>
            </a:extLst>
          </p:cNvPr>
          <p:cNvPicPr>
            <a:picLocks noChangeAspect="1"/>
          </p:cNvPicPr>
          <p:nvPr/>
        </p:nvPicPr>
        <p:blipFill>
          <a:blip r:embed="rId4"/>
          <a:stretch>
            <a:fillRect/>
          </a:stretch>
        </p:blipFill>
        <p:spPr>
          <a:xfrm flipH="1">
            <a:off x="2932043" y="365125"/>
            <a:ext cx="938366" cy="947657"/>
          </a:xfrm>
          <a:prstGeom prst="rect">
            <a:avLst/>
          </a:prstGeom>
        </p:spPr>
      </p:pic>
      <p:pic>
        <p:nvPicPr>
          <p:cNvPr id="5" name="Picture 4">
            <a:extLst>
              <a:ext uri="{FF2B5EF4-FFF2-40B4-BE49-F238E27FC236}">
                <a16:creationId xmlns:a16="http://schemas.microsoft.com/office/drawing/2014/main" id="{E1DCA6F5-A968-4DD1-8879-5288D7532C09}"/>
              </a:ext>
            </a:extLst>
          </p:cNvPr>
          <p:cNvPicPr>
            <a:picLocks noChangeAspect="1"/>
          </p:cNvPicPr>
          <p:nvPr/>
        </p:nvPicPr>
        <p:blipFill>
          <a:blip r:embed="rId4"/>
          <a:stretch>
            <a:fillRect/>
          </a:stretch>
        </p:blipFill>
        <p:spPr>
          <a:xfrm>
            <a:off x="8321591" y="365124"/>
            <a:ext cx="938366" cy="947657"/>
          </a:xfrm>
          <a:prstGeom prst="rect">
            <a:avLst/>
          </a:prstGeom>
        </p:spPr>
      </p:pic>
    </p:spTree>
    <p:extLst>
      <p:ext uri="{BB962C8B-B14F-4D97-AF65-F5344CB8AC3E}">
        <p14:creationId xmlns:p14="http://schemas.microsoft.com/office/powerpoint/2010/main" val="352203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EDAF-DA87-48A9-B7D8-EB68B320DBBC}"/>
              </a:ext>
            </a:extLst>
          </p:cNvPr>
          <p:cNvSpPr>
            <a:spLocks noGrp="1"/>
          </p:cNvSpPr>
          <p:nvPr>
            <p:ph type="title"/>
          </p:nvPr>
        </p:nvSpPr>
        <p:spPr/>
        <p:txBody>
          <a:bodyPr>
            <a:normAutofit/>
          </a:bodyPr>
          <a:lstStyle/>
          <a:p>
            <a:pPr algn="ctr"/>
            <a:r>
              <a:rPr lang="en-US" sz="8000" dirty="0">
                <a:latin typeface="Squealer" panose="04010000000000000000" pitchFamily="82" charset="0"/>
              </a:rPr>
              <a:t>Our Questions</a:t>
            </a:r>
          </a:p>
        </p:txBody>
      </p:sp>
      <p:pic>
        <p:nvPicPr>
          <p:cNvPr id="4" name="Picture 3">
            <a:extLst>
              <a:ext uri="{FF2B5EF4-FFF2-40B4-BE49-F238E27FC236}">
                <a16:creationId xmlns:a16="http://schemas.microsoft.com/office/drawing/2014/main" id="{8B1A9BBC-E066-43C8-B88E-F780E7506241}"/>
              </a:ext>
            </a:extLst>
          </p:cNvPr>
          <p:cNvPicPr>
            <a:picLocks noChangeAspect="1"/>
          </p:cNvPicPr>
          <p:nvPr/>
        </p:nvPicPr>
        <p:blipFill>
          <a:blip r:embed="rId2"/>
          <a:stretch>
            <a:fillRect/>
          </a:stretch>
        </p:blipFill>
        <p:spPr>
          <a:xfrm flipH="1">
            <a:off x="2435087" y="365123"/>
            <a:ext cx="938366" cy="947657"/>
          </a:xfrm>
          <a:prstGeom prst="rect">
            <a:avLst/>
          </a:prstGeom>
        </p:spPr>
      </p:pic>
      <p:pic>
        <p:nvPicPr>
          <p:cNvPr id="5" name="Picture 4">
            <a:extLst>
              <a:ext uri="{FF2B5EF4-FFF2-40B4-BE49-F238E27FC236}">
                <a16:creationId xmlns:a16="http://schemas.microsoft.com/office/drawing/2014/main" id="{E1DCA6F5-A968-4DD1-8879-5288D7532C09}"/>
              </a:ext>
            </a:extLst>
          </p:cNvPr>
          <p:cNvPicPr>
            <a:picLocks noChangeAspect="1"/>
          </p:cNvPicPr>
          <p:nvPr/>
        </p:nvPicPr>
        <p:blipFill>
          <a:blip r:embed="rId2"/>
          <a:stretch>
            <a:fillRect/>
          </a:stretch>
        </p:blipFill>
        <p:spPr>
          <a:xfrm>
            <a:off x="8818547" y="365122"/>
            <a:ext cx="938366" cy="947657"/>
          </a:xfrm>
          <a:prstGeom prst="rect">
            <a:avLst/>
          </a:prstGeom>
        </p:spPr>
      </p:pic>
      <p:sp>
        <p:nvSpPr>
          <p:cNvPr id="9" name="Content Placeholder 8">
            <a:extLst>
              <a:ext uri="{FF2B5EF4-FFF2-40B4-BE49-F238E27FC236}">
                <a16:creationId xmlns:a16="http://schemas.microsoft.com/office/drawing/2014/main" id="{B452B633-4BBE-4F0B-AF10-858B57CA9549}"/>
              </a:ext>
            </a:extLst>
          </p:cNvPr>
          <p:cNvSpPr>
            <a:spLocks noGrp="1"/>
          </p:cNvSpPr>
          <p:nvPr>
            <p:ph idx="1"/>
          </p:nvPr>
        </p:nvSpPr>
        <p:spPr>
          <a:xfrm>
            <a:off x="838200" y="2111011"/>
            <a:ext cx="10515600" cy="4351338"/>
          </a:xfrm>
        </p:spPr>
        <p:txBody>
          <a:bodyPr/>
          <a:lstStyle/>
          <a:p>
            <a:pPr>
              <a:buBlip>
                <a:blip r:embed="rId3"/>
              </a:buBlip>
            </a:pPr>
            <a:r>
              <a:rPr lang="en-US" dirty="0"/>
              <a:t>How does the positivity/negativity of lyrics affect popularity?</a:t>
            </a:r>
          </a:p>
          <a:p>
            <a:pPr>
              <a:buBlip>
                <a:blip r:embed="rId3"/>
              </a:buBlip>
            </a:pPr>
            <a:r>
              <a:rPr lang="en-US" dirty="0"/>
              <a:t> How does word repetition affect popularity?</a:t>
            </a:r>
          </a:p>
          <a:p>
            <a:pPr>
              <a:buBlip>
                <a:blip r:embed="rId3"/>
              </a:buBlip>
            </a:pPr>
            <a:r>
              <a:rPr lang="en-US" dirty="0"/>
              <a:t> How does the beats per minute affect popularity?</a:t>
            </a:r>
          </a:p>
          <a:p>
            <a:pPr>
              <a:buBlip>
                <a:blip r:embed="rId3"/>
              </a:buBlip>
            </a:pPr>
            <a:r>
              <a:rPr lang="en-US" dirty="0"/>
              <a:t>How does </a:t>
            </a:r>
            <a:r>
              <a:rPr lang="en-US" dirty="0" err="1"/>
              <a:t>acousticness</a:t>
            </a:r>
            <a:r>
              <a:rPr lang="en-US" dirty="0"/>
              <a:t>, duration, energy, </a:t>
            </a:r>
            <a:r>
              <a:rPr lang="en-US" dirty="0" err="1"/>
              <a:t>instrumentalness</a:t>
            </a:r>
            <a:r>
              <a:rPr lang="en-US" dirty="0"/>
              <a:t>, loudness, and valence affect popularity?</a:t>
            </a:r>
          </a:p>
          <a:p>
            <a:pPr>
              <a:buBlip>
                <a:blip r:embed="rId3"/>
              </a:buBlip>
            </a:pPr>
            <a:r>
              <a:rPr lang="en-US" dirty="0"/>
              <a:t>How have these changed over time?</a:t>
            </a:r>
          </a:p>
          <a:p>
            <a:pPr>
              <a:buBlip>
                <a:blip r:embed="rId3"/>
              </a:buBlip>
            </a:pPr>
            <a:endParaRPr lang="en-US" dirty="0"/>
          </a:p>
          <a:p>
            <a:pPr>
              <a:buBlip>
                <a:blip r:embed="rId3"/>
              </a:buBlip>
            </a:pPr>
            <a:endParaRPr lang="en-US" dirty="0"/>
          </a:p>
        </p:txBody>
      </p:sp>
      <p:grpSp>
        <p:nvGrpSpPr>
          <p:cNvPr id="16" name="Group 15">
            <a:extLst>
              <a:ext uri="{FF2B5EF4-FFF2-40B4-BE49-F238E27FC236}">
                <a16:creationId xmlns:a16="http://schemas.microsoft.com/office/drawing/2014/main" id="{3A8F691F-B13A-43CF-ACCF-00323F87DCBA}"/>
              </a:ext>
            </a:extLst>
          </p:cNvPr>
          <p:cNvGrpSpPr/>
          <p:nvPr/>
        </p:nvGrpSpPr>
        <p:grpSpPr>
          <a:xfrm>
            <a:off x="9968121" y="5149519"/>
            <a:ext cx="1919080" cy="1343356"/>
            <a:chOff x="9922621" y="5282190"/>
            <a:chExt cx="1919080" cy="1343356"/>
          </a:xfrm>
        </p:grpSpPr>
        <p:pic>
          <p:nvPicPr>
            <p:cNvPr id="17" name="Picture 16">
              <a:extLst>
                <a:ext uri="{FF2B5EF4-FFF2-40B4-BE49-F238E27FC236}">
                  <a16:creationId xmlns:a16="http://schemas.microsoft.com/office/drawing/2014/main" id="{FBF68DDB-6AB0-4646-9BD7-A3C2BB7606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922621" y="5282190"/>
              <a:ext cx="1919080" cy="1343356"/>
            </a:xfrm>
            <a:prstGeom prst="rect">
              <a:avLst/>
            </a:prstGeom>
          </p:spPr>
        </p:pic>
        <p:pic>
          <p:nvPicPr>
            <p:cNvPr id="18" name="Picture 17">
              <a:extLst>
                <a:ext uri="{FF2B5EF4-FFF2-40B4-BE49-F238E27FC236}">
                  <a16:creationId xmlns:a16="http://schemas.microsoft.com/office/drawing/2014/main" id="{7448146A-709F-4786-B6C5-286D4FBAA5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348440">
              <a:off x="10972805" y="6199689"/>
              <a:ext cx="350237" cy="348875"/>
            </a:xfrm>
            <a:prstGeom prst="rect">
              <a:avLst/>
            </a:prstGeom>
          </p:spPr>
        </p:pic>
      </p:grpSp>
    </p:spTree>
    <p:extLst>
      <p:ext uri="{BB962C8B-B14F-4D97-AF65-F5344CB8AC3E}">
        <p14:creationId xmlns:p14="http://schemas.microsoft.com/office/powerpoint/2010/main" val="296452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C77F507-239C-4628-9641-85A8449DA9D0}"/>
              </a:ext>
            </a:extLst>
          </p:cNvPr>
          <p:cNvGrpSpPr/>
          <p:nvPr/>
        </p:nvGrpSpPr>
        <p:grpSpPr>
          <a:xfrm>
            <a:off x="9312986" y="4175069"/>
            <a:ext cx="2666630" cy="2742565"/>
            <a:chOff x="9523741" y="4230378"/>
            <a:chExt cx="2266569" cy="2484747"/>
          </a:xfrm>
        </p:grpSpPr>
        <p:pic>
          <p:nvPicPr>
            <p:cNvPr id="11" name="Picture 10">
              <a:extLst>
                <a:ext uri="{FF2B5EF4-FFF2-40B4-BE49-F238E27FC236}">
                  <a16:creationId xmlns:a16="http://schemas.microsoft.com/office/drawing/2014/main" id="{FD1974A6-AD61-4A78-90DF-3FFC5B0F9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3741" y="4230378"/>
              <a:ext cx="2266569" cy="2441884"/>
            </a:xfrm>
            <a:prstGeom prst="rect">
              <a:avLst/>
            </a:prstGeom>
          </p:spPr>
        </p:pic>
        <p:sp>
          <p:nvSpPr>
            <p:cNvPr id="12" name="Rectangle 11">
              <a:extLst>
                <a:ext uri="{FF2B5EF4-FFF2-40B4-BE49-F238E27FC236}">
                  <a16:creationId xmlns:a16="http://schemas.microsoft.com/office/drawing/2014/main" id="{431866AA-F6B6-4C38-B25D-88DA825C2142}"/>
                </a:ext>
              </a:extLst>
            </p:cNvPr>
            <p:cNvSpPr/>
            <p:nvPr/>
          </p:nvSpPr>
          <p:spPr>
            <a:xfrm>
              <a:off x="10387013" y="6311900"/>
              <a:ext cx="400050" cy="403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E05EDAF-DA87-48A9-B7D8-EB68B320DBBC}"/>
              </a:ext>
            </a:extLst>
          </p:cNvPr>
          <p:cNvSpPr>
            <a:spLocks noGrp="1"/>
          </p:cNvSpPr>
          <p:nvPr>
            <p:ph type="title"/>
          </p:nvPr>
        </p:nvSpPr>
        <p:spPr/>
        <p:txBody>
          <a:bodyPr>
            <a:normAutofit/>
          </a:bodyPr>
          <a:lstStyle/>
          <a:p>
            <a:pPr algn="ctr"/>
            <a:r>
              <a:rPr lang="en-US" sz="8000" dirty="0">
                <a:latin typeface="Squealer" panose="04010000000000000000" pitchFamily="82" charset="0"/>
              </a:rPr>
              <a:t>Summary</a:t>
            </a:r>
          </a:p>
        </p:txBody>
      </p:sp>
      <p:pic>
        <p:nvPicPr>
          <p:cNvPr id="4" name="Picture 3">
            <a:extLst>
              <a:ext uri="{FF2B5EF4-FFF2-40B4-BE49-F238E27FC236}">
                <a16:creationId xmlns:a16="http://schemas.microsoft.com/office/drawing/2014/main" id="{8B1A9BBC-E066-43C8-B88E-F780E7506241}"/>
              </a:ext>
            </a:extLst>
          </p:cNvPr>
          <p:cNvPicPr>
            <a:picLocks noChangeAspect="1"/>
          </p:cNvPicPr>
          <p:nvPr/>
        </p:nvPicPr>
        <p:blipFill>
          <a:blip r:embed="rId3"/>
          <a:stretch>
            <a:fillRect/>
          </a:stretch>
        </p:blipFill>
        <p:spPr>
          <a:xfrm flipH="1">
            <a:off x="3091069" y="365124"/>
            <a:ext cx="938366" cy="947657"/>
          </a:xfrm>
          <a:prstGeom prst="rect">
            <a:avLst/>
          </a:prstGeom>
        </p:spPr>
      </p:pic>
      <p:pic>
        <p:nvPicPr>
          <p:cNvPr id="5" name="Picture 4">
            <a:extLst>
              <a:ext uri="{FF2B5EF4-FFF2-40B4-BE49-F238E27FC236}">
                <a16:creationId xmlns:a16="http://schemas.microsoft.com/office/drawing/2014/main" id="{E1DCA6F5-A968-4DD1-8879-5288D7532C09}"/>
              </a:ext>
            </a:extLst>
          </p:cNvPr>
          <p:cNvPicPr>
            <a:picLocks noChangeAspect="1"/>
          </p:cNvPicPr>
          <p:nvPr/>
        </p:nvPicPr>
        <p:blipFill>
          <a:blip r:embed="rId3"/>
          <a:stretch>
            <a:fillRect/>
          </a:stretch>
        </p:blipFill>
        <p:spPr>
          <a:xfrm>
            <a:off x="8162567" y="365124"/>
            <a:ext cx="938366" cy="947657"/>
          </a:xfrm>
          <a:prstGeom prst="rect">
            <a:avLst/>
          </a:prstGeom>
        </p:spPr>
      </p:pic>
      <p:sp>
        <p:nvSpPr>
          <p:cNvPr id="9" name="Content Placeholder 8">
            <a:extLst>
              <a:ext uri="{FF2B5EF4-FFF2-40B4-BE49-F238E27FC236}">
                <a16:creationId xmlns:a16="http://schemas.microsoft.com/office/drawing/2014/main" id="{B452B633-4BBE-4F0B-AF10-858B57CA9549}"/>
              </a:ext>
            </a:extLst>
          </p:cNvPr>
          <p:cNvSpPr>
            <a:spLocks noGrp="1"/>
          </p:cNvSpPr>
          <p:nvPr>
            <p:ph idx="1"/>
          </p:nvPr>
        </p:nvSpPr>
        <p:spPr>
          <a:xfrm>
            <a:off x="489409" y="1419842"/>
            <a:ext cx="10515600" cy="4570994"/>
          </a:xfrm>
        </p:spPr>
        <p:txBody>
          <a:bodyPr>
            <a:normAutofit fontScale="92500" lnSpcReduction="10000"/>
          </a:bodyPr>
          <a:lstStyle/>
          <a:p>
            <a:pPr>
              <a:buBlip>
                <a:blip r:embed="rId4"/>
              </a:buBlip>
            </a:pPr>
            <a:r>
              <a:rPr lang="en-US" dirty="0"/>
              <a:t>What did we find?</a:t>
            </a:r>
          </a:p>
          <a:p>
            <a:pPr lvl="1">
              <a:buBlip>
                <a:blip r:embed="rId4"/>
              </a:buBlip>
            </a:pPr>
            <a:r>
              <a:rPr lang="en-US" dirty="0"/>
              <a:t>Acoustic songs don’t tend to be as popular</a:t>
            </a:r>
          </a:p>
          <a:p>
            <a:pPr lvl="1">
              <a:buBlip>
                <a:blip r:embed="rId4"/>
              </a:buBlip>
            </a:pPr>
            <a:r>
              <a:rPr lang="en-US" dirty="0"/>
              <a:t>Negative lyrics, while around 25% in popularity, are becoming more popular</a:t>
            </a:r>
          </a:p>
          <a:p>
            <a:pPr lvl="1">
              <a:buBlip>
                <a:blip r:embed="rId4"/>
              </a:buBlip>
            </a:pPr>
            <a:r>
              <a:rPr lang="en-US" dirty="0"/>
              <a:t>Top songs are increasingly using repetition</a:t>
            </a:r>
          </a:p>
          <a:p>
            <a:pPr lvl="1">
              <a:buBlip>
                <a:blip r:embed="rId4"/>
              </a:buBlip>
            </a:pPr>
            <a:r>
              <a:rPr lang="en-US" dirty="0"/>
              <a:t>Song length is at about 2.5 minutes to 5 minutes with few exception after 2010</a:t>
            </a:r>
          </a:p>
          <a:p>
            <a:pPr lvl="1">
              <a:buBlip>
                <a:blip r:embed="rId4"/>
              </a:buBlip>
            </a:pPr>
            <a:r>
              <a:rPr lang="en-US" dirty="0"/>
              <a:t>Songs that have high energy and you can dance to have  will do better than songs that you can’t dance to</a:t>
            </a:r>
          </a:p>
          <a:p>
            <a:pPr lvl="1">
              <a:buBlip>
                <a:blip r:embed="rId4"/>
              </a:buBlip>
            </a:pPr>
            <a:r>
              <a:rPr lang="en-US" dirty="0"/>
              <a:t>Instrumentals don’t do very well on the chart toppers-best to stay away</a:t>
            </a:r>
          </a:p>
          <a:p>
            <a:pPr lvl="1">
              <a:buBlip>
                <a:blip r:embed="rId4"/>
              </a:buBlip>
            </a:pPr>
            <a:r>
              <a:rPr lang="en-US" dirty="0"/>
              <a:t>Keep you music LOUD</a:t>
            </a:r>
          </a:p>
          <a:p>
            <a:pPr lvl="1">
              <a:buBlip>
                <a:blip r:embed="rId4"/>
              </a:buBlip>
            </a:pPr>
            <a:r>
              <a:rPr lang="en-US" dirty="0"/>
              <a:t>Chart toppers can be happy or sad sounding. The sound seems to have no impact on chart toppers these days</a:t>
            </a:r>
          </a:p>
          <a:p>
            <a:pPr lvl="1">
              <a:buBlip>
                <a:blip r:embed="rId4"/>
              </a:buBlip>
            </a:pPr>
            <a:r>
              <a:rPr lang="en-US" dirty="0"/>
              <a:t>Average 120 BPM</a:t>
            </a:r>
          </a:p>
          <a:p>
            <a:pPr>
              <a:buBlip>
                <a:blip r:embed="rId4"/>
              </a:buBlip>
            </a:pPr>
            <a:r>
              <a:rPr lang="en-US" dirty="0"/>
              <a:t>Has this changed over time? If so how?</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2164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8CE0377-3830-4DE4-9C56-D03FF327639B}"/>
              </a:ext>
            </a:extLst>
          </p:cNvPr>
          <p:cNvGrpSpPr/>
          <p:nvPr/>
        </p:nvGrpSpPr>
        <p:grpSpPr>
          <a:xfrm>
            <a:off x="9439470" y="3990087"/>
            <a:ext cx="2470020" cy="2946735"/>
            <a:chOff x="9674495" y="4142487"/>
            <a:chExt cx="2470020" cy="2946735"/>
          </a:xfrm>
        </p:grpSpPr>
        <p:pic>
          <p:nvPicPr>
            <p:cNvPr id="6" name="Picture 5">
              <a:extLst>
                <a:ext uri="{FF2B5EF4-FFF2-40B4-BE49-F238E27FC236}">
                  <a16:creationId xmlns:a16="http://schemas.microsoft.com/office/drawing/2014/main" id="{4AF52DC6-D175-4F3D-8663-DCCC5863CCBE}"/>
                </a:ext>
              </a:extLst>
            </p:cNvPr>
            <p:cNvPicPr>
              <a:picLocks noChangeAspect="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ackgroundRemoval t="10000" b="90000" l="10000" r="90000">
                          <a14:backgroundMark x1="74545" y1="5856" x2="74545" y2="5856"/>
                          <a14:backgroundMark x1="77576" y1="21171" x2="77576" y2="21171"/>
                          <a14:backgroundMark x1="77576" y1="21171" x2="77576" y2="21171"/>
                          <a14:backgroundMark x1="77576" y1="21171" x2="77576" y2="21171"/>
                          <a14:backgroundMark x1="13333" y1="83333" x2="13333" y2="83333"/>
                          <a14:backgroundMark x1="13333" y1="83333" x2="13333" y2="83333"/>
                        </a14:backgroundRemoval>
                      </a14:imgEffect>
                    </a14:imgLayer>
                  </a14:imgProps>
                </a:ext>
                <a:ext uri="{28A0092B-C50C-407E-A947-70E740481C1C}">
                  <a14:useLocalDpi xmlns:a14="http://schemas.microsoft.com/office/drawing/2010/main" val="0"/>
                </a:ext>
              </a:extLst>
            </a:blip>
            <a:stretch>
              <a:fillRect/>
            </a:stretch>
          </p:blipFill>
          <p:spPr>
            <a:xfrm>
              <a:off x="9954373" y="4142487"/>
              <a:ext cx="2190142" cy="2946735"/>
            </a:xfrm>
            <a:prstGeom prst="rect">
              <a:avLst/>
            </a:prstGeom>
          </p:spPr>
        </p:pic>
        <p:pic>
          <p:nvPicPr>
            <p:cNvPr id="8" name="Picture 7">
              <a:extLst>
                <a:ext uri="{FF2B5EF4-FFF2-40B4-BE49-F238E27FC236}">
                  <a16:creationId xmlns:a16="http://schemas.microsoft.com/office/drawing/2014/main" id="{40C4F739-F34A-4393-983B-2C0EA709E3E7}"/>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2839405">
              <a:off x="9843672" y="5481916"/>
              <a:ext cx="417553" cy="417553"/>
            </a:xfrm>
            <a:prstGeom prst="rect">
              <a:avLst/>
            </a:prstGeom>
          </p:spPr>
        </p:pic>
        <p:pic>
          <p:nvPicPr>
            <p:cNvPr id="10" name="Picture 9">
              <a:extLst>
                <a:ext uri="{FF2B5EF4-FFF2-40B4-BE49-F238E27FC236}">
                  <a16:creationId xmlns:a16="http://schemas.microsoft.com/office/drawing/2014/main" id="{2281277A-0BAC-447E-B47D-F1B6BB29069E}"/>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4434750">
              <a:off x="9674495" y="5110710"/>
              <a:ext cx="528142" cy="528142"/>
            </a:xfrm>
            <a:prstGeom prst="rect">
              <a:avLst/>
            </a:prstGeom>
          </p:spPr>
        </p:pic>
        <p:pic>
          <p:nvPicPr>
            <p:cNvPr id="11" name="Picture 10">
              <a:extLst>
                <a:ext uri="{FF2B5EF4-FFF2-40B4-BE49-F238E27FC236}">
                  <a16:creationId xmlns:a16="http://schemas.microsoft.com/office/drawing/2014/main" id="{72F2221D-DBBD-4C95-9E62-61D714B1517A}"/>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817172" y="4874748"/>
              <a:ext cx="417553" cy="417553"/>
            </a:xfrm>
            <a:prstGeom prst="rect">
              <a:avLst/>
            </a:prstGeom>
          </p:spPr>
        </p:pic>
        <p:pic>
          <p:nvPicPr>
            <p:cNvPr id="12" name="Picture 11">
              <a:extLst>
                <a:ext uri="{FF2B5EF4-FFF2-40B4-BE49-F238E27FC236}">
                  <a16:creationId xmlns:a16="http://schemas.microsoft.com/office/drawing/2014/main" id="{38AB8D9F-25A4-43C1-8DB8-D7884792764B}"/>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3399317">
              <a:off x="10274667" y="6439250"/>
              <a:ext cx="417553" cy="417553"/>
            </a:xfrm>
            <a:prstGeom prst="rect">
              <a:avLst/>
            </a:prstGeom>
          </p:spPr>
        </p:pic>
        <p:pic>
          <p:nvPicPr>
            <p:cNvPr id="13" name="Picture 12">
              <a:extLst>
                <a:ext uri="{FF2B5EF4-FFF2-40B4-BE49-F238E27FC236}">
                  <a16:creationId xmlns:a16="http://schemas.microsoft.com/office/drawing/2014/main" id="{D2341F57-877E-4994-90FB-3D2938EDD0E7}"/>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4434750">
              <a:off x="10013001" y="6232963"/>
              <a:ext cx="457204" cy="457204"/>
            </a:xfrm>
            <a:prstGeom prst="rect">
              <a:avLst/>
            </a:prstGeom>
          </p:spPr>
        </p:pic>
        <p:pic>
          <p:nvPicPr>
            <p:cNvPr id="14" name="Picture 13">
              <a:extLst>
                <a:ext uri="{FF2B5EF4-FFF2-40B4-BE49-F238E27FC236}">
                  <a16:creationId xmlns:a16="http://schemas.microsoft.com/office/drawing/2014/main" id="{0AAFD207-6B99-4133-9E9A-B6D50D531C23}"/>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5485633">
              <a:off x="10062300" y="6026323"/>
              <a:ext cx="417553" cy="417553"/>
            </a:xfrm>
            <a:prstGeom prst="rect">
              <a:avLst/>
            </a:prstGeom>
          </p:spPr>
        </p:pic>
      </p:grpSp>
      <p:sp>
        <p:nvSpPr>
          <p:cNvPr id="2" name="Title 1">
            <a:extLst>
              <a:ext uri="{FF2B5EF4-FFF2-40B4-BE49-F238E27FC236}">
                <a16:creationId xmlns:a16="http://schemas.microsoft.com/office/drawing/2014/main" id="{EE05EDAF-DA87-48A9-B7D8-EB68B320DBBC}"/>
              </a:ext>
            </a:extLst>
          </p:cNvPr>
          <p:cNvSpPr>
            <a:spLocks noGrp="1"/>
          </p:cNvSpPr>
          <p:nvPr>
            <p:ph type="title"/>
          </p:nvPr>
        </p:nvSpPr>
        <p:spPr/>
        <p:txBody>
          <a:bodyPr>
            <a:normAutofit/>
          </a:bodyPr>
          <a:lstStyle/>
          <a:p>
            <a:pPr algn="ctr"/>
            <a:r>
              <a:rPr lang="en-US" sz="8000" dirty="0">
                <a:latin typeface="Squealer" panose="04010000000000000000" pitchFamily="82" charset="0"/>
              </a:rPr>
              <a:t>Data Collection</a:t>
            </a:r>
          </a:p>
        </p:txBody>
      </p:sp>
      <p:pic>
        <p:nvPicPr>
          <p:cNvPr id="4" name="Picture 3">
            <a:extLst>
              <a:ext uri="{FF2B5EF4-FFF2-40B4-BE49-F238E27FC236}">
                <a16:creationId xmlns:a16="http://schemas.microsoft.com/office/drawing/2014/main" id="{8B1A9BBC-E066-43C8-B88E-F780E7506241}"/>
              </a:ext>
            </a:extLst>
          </p:cNvPr>
          <p:cNvPicPr>
            <a:picLocks noChangeAspect="1"/>
          </p:cNvPicPr>
          <p:nvPr/>
        </p:nvPicPr>
        <p:blipFill>
          <a:blip r:embed="rId7"/>
          <a:stretch>
            <a:fillRect/>
          </a:stretch>
        </p:blipFill>
        <p:spPr>
          <a:xfrm flipH="1">
            <a:off x="2237628" y="365124"/>
            <a:ext cx="938366" cy="947657"/>
          </a:xfrm>
          <a:prstGeom prst="rect">
            <a:avLst/>
          </a:prstGeom>
        </p:spPr>
      </p:pic>
      <p:pic>
        <p:nvPicPr>
          <p:cNvPr id="5" name="Picture 4">
            <a:extLst>
              <a:ext uri="{FF2B5EF4-FFF2-40B4-BE49-F238E27FC236}">
                <a16:creationId xmlns:a16="http://schemas.microsoft.com/office/drawing/2014/main" id="{E1DCA6F5-A968-4DD1-8879-5288D7532C09}"/>
              </a:ext>
            </a:extLst>
          </p:cNvPr>
          <p:cNvPicPr>
            <a:picLocks noChangeAspect="1"/>
          </p:cNvPicPr>
          <p:nvPr/>
        </p:nvPicPr>
        <p:blipFill>
          <a:blip r:embed="rId7"/>
          <a:stretch>
            <a:fillRect/>
          </a:stretch>
        </p:blipFill>
        <p:spPr>
          <a:xfrm>
            <a:off x="9016007" y="365124"/>
            <a:ext cx="938366" cy="947657"/>
          </a:xfrm>
          <a:prstGeom prst="rect">
            <a:avLst/>
          </a:prstGeom>
        </p:spPr>
      </p:pic>
      <p:sp>
        <p:nvSpPr>
          <p:cNvPr id="9" name="Content Placeholder 8">
            <a:extLst>
              <a:ext uri="{FF2B5EF4-FFF2-40B4-BE49-F238E27FC236}">
                <a16:creationId xmlns:a16="http://schemas.microsoft.com/office/drawing/2014/main" id="{B452B633-4BBE-4F0B-AF10-858B57CA9549}"/>
              </a:ext>
            </a:extLst>
          </p:cNvPr>
          <p:cNvSpPr>
            <a:spLocks noGrp="1"/>
          </p:cNvSpPr>
          <p:nvPr>
            <p:ph idx="1"/>
          </p:nvPr>
        </p:nvSpPr>
        <p:spPr>
          <a:xfrm>
            <a:off x="1059762" y="1893436"/>
            <a:ext cx="8296831" cy="4504433"/>
          </a:xfrm>
        </p:spPr>
        <p:txBody>
          <a:bodyPr>
            <a:normAutofit/>
          </a:bodyPr>
          <a:lstStyle/>
          <a:p>
            <a:pPr>
              <a:buBlip>
                <a:blip r:embed="rId8"/>
              </a:buBlip>
            </a:pPr>
            <a:r>
              <a:rPr lang="en-US" dirty="0"/>
              <a:t> Song Source:</a:t>
            </a:r>
          </a:p>
          <a:p>
            <a:pPr lvl="1">
              <a:buBlip>
                <a:blip r:embed="rId8"/>
              </a:buBlip>
            </a:pPr>
            <a:r>
              <a:rPr lang="en-US" dirty="0"/>
              <a:t>Billboard 1964-2015 Songs + Lyrics csv from Kaggle.com</a:t>
            </a:r>
          </a:p>
          <a:p>
            <a:pPr>
              <a:buBlip>
                <a:blip r:embed="rId8"/>
              </a:buBlip>
            </a:pPr>
            <a:r>
              <a:rPr lang="en-US" dirty="0"/>
              <a:t> Sentiment Analysis:</a:t>
            </a:r>
          </a:p>
          <a:p>
            <a:pPr lvl="1">
              <a:buBlip>
                <a:blip r:embed="rId8"/>
              </a:buBlip>
            </a:pPr>
            <a:r>
              <a:rPr lang="en-US" dirty="0"/>
              <a:t>VADER Sentiment Analysis</a:t>
            </a:r>
          </a:p>
          <a:p>
            <a:pPr>
              <a:buBlip>
                <a:blip r:embed="rId8"/>
              </a:buBlip>
            </a:pPr>
            <a:r>
              <a:rPr lang="en-US" dirty="0"/>
              <a:t> Beats Per Minute:</a:t>
            </a:r>
          </a:p>
          <a:p>
            <a:pPr lvl="1">
              <a:buBlip>
                <a:blip r:embed="rId8"/>
              </a:buBlip>
            </a:pPr>
            <a:r>
              <a:rPr lang="en-US" dirty="0"/>
              <a:t>Get Song Bpm API Beats Per Minute:</a:t>
            </a:r>
          </a:p>
          <a:p>
            <a:pPr>
              <a:buBlip>
                <a:blip r:embed="rId8"/>
              </a:buBlip>
            </a:pPr>
            <a:r>
              <a:rPr lang="en-US" dirty="0"/>
              <a:t>Spotify Attributes (Spotify API):</a:t>
            </a:r>
          </a:p>
          <a:p>
            <a:pPr lvl="1">
              <a:buBlip>
                <a:blip r:embed="rId8"/>
              </a:buBlip>
            </a:pPr>
            <a:r>
              <a:rPr lang="en-US" dirty="0" err="1"/>
              <a:t>Acousticness</a:t>
            </a:r>
            <a:r>
              <a:rPr lang="en-US" dirty="0"/>
              <a:t>, Danceability, Duration, Energy, </a:t>
            </a:r>
            <a:r>
              <a:rPr lang="en-US" dirty="0" err="1"/>
              <a:t>Instrumentalness</a:t>
            </a:r>
            <a:r>
              <a:rPr lang="en-US" dirty="0"/>
              <a:t>, Loudness, Valence</a:t>
            </a:r>
          </a:p>
        </p:txBody>
      </p:sp>
    </p:spTree>
    <p:extLst>
      <p:ext uri="{BB962C8B-B14F-4D97-AF65-F5344CB8AC3E}">
        <p14:creationId xmlns:p14="http://schemas.microsoft.com/office/powerpoint/2010/main" val="48880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EDAF-DA87-48A9-B7D8-EB68B320DBBC}"/>
              </a:ext>
            </a:extLst>
          </p:cNvPr>
          <p:cNvSpPr>
            <a:spLocks noGrp="1"/>
          </p:cNvSpPr>
          <p:nvPr>
            <p:ph type="title"/>
          </p:nvPr>
        </p:nvSpPr>
        <p:spPr/>
        <p:txBody>
          <a:bodyPr>
            <a:normAutofit/>
          </a:bodyPr>
          <a:lstStyle/>
          <a:p>
            <a:pPr algn="ctr"/>
            <a:r>
              <a:rPr lang="en-US" sz="8000" dirty="0">
                <a:latin typeface="Squealer" panose="04010000000000000000" pitchFamily="82" charset="0"/>
              </a:rPr>
              <a:t>Data Exploration</a:t>
            </a:r>
          </a:p>
        </p:txBody>
      </p:sp>
      <p:pic>
        <p:nvPicPr>
          <p:cNvPr id="4" name="Picture 3">
            <a:extLst>
              <a:ext uri="{FF2B5EF4-FFF2-40B4-BE49-F238E27FC236}">
                <a16:creationId xmlns:a16="http://schemas.microsoft.com/office/drawing/2014/main" id="{8B1A9BBC-E066-43C8-B88E-F780E7506241}"/>
              </a:ext>
            </a:extLst>
          </p:cNvPr>
          <p:cNvPicPr>
            <a:picLocks noChangeAspect="1"/>
          </p:cNvPicPr>
          <p:nvPr/>
        </p:nvPicPr>
        <p:blipFill>
          <a:blip r:embed="rId2"/>
          <a:stretch>
            <a:fillRect/>
          </a:stretch>
        </p:blipFill>
        <p:spPr>
          <a:xfrm flipH="1">
            <a:off x="1949393" y="365124"/>
            <a:ext cx="938366" cy="947657"/>
          </a:xfrm>
          <a:prstGeom prst="rect">
            <a:avLst/>
          </a:prstGeom>
        </p:spPr>
      </p:pic>
      <p:pic>
        <p:nvPicPr>
          <p:cNvPr id="5" name="Picture 4">
            <a:extLst>
              <a:ext uri="{FF2B5EF4-FFF2-40B4-BE49-F238E27FC236}">
                <a16:creationId xmlns:a16="http://schemas.microsoft.com/office/drawing/2014/main" id="{E1DCA6F5-A968-4DD1-8879-5288D7532C09}"/>
              </a:ext>
            </a:extLst>
          </p:cNvPr>
          <p:cNvPicPr>
            <a:picLocks noChangeAspect="1"/>
          </p:cNvPicPr>
          <p:nvPr/>
        </p:nvPicPr>
        <p:blipFill>
          <a:blip r:embed="rId2"/>
          <a:stretch>
            <a:fillRect/>
          </a:stretch>
        </p:blipFill>
        <p:spPr>
          <a:xfrm>
            <a:off x="9304241" y="365124"/>
            <a:ext cx="938366" cy="947657"/>
          </a:xfrm>
          <a:prstGeom prst="rect">
            <a:avLst/>
          </a:prstGeom>
        </p:spPr>
      </p:pic>
      <p:sp>
        <p:nvSpPr>
          <p:cNvPr id="9" name="Content Placeholder 8">
            <a:extLst>
              <a:ext uri="{FF2B5EF4-FFF2-40B4-BE49-F238E27FC236}">
                <a16:creationId xmlns:a16="http://schemas.microsoft.com/office/drawing/2014/main" id="{B452B633-4BBE-4F0B-AF10-858B57CA9549}"/>
              </a:ext>
            </a:extLst>
          </p:cNvPr>
          <p:cNvSpPr>
            <a:spLocks noGrp="1"/>
          </p:cNvSpPr>
          <p:nvPr>
            <p:ph idx="1"/>
          </p:nvPr>
        </p:nvSpPr>
        <p:spPr>
          <a:xfrm>
            <a:off x="838200" y="1690688"/>
            <a:ext cx="8136835" cy="4802187"/>
          </a:xfrm>
        </p:spPr>
        <p:txBody>
          <a:bodyPr>
            <a:normAutofit fontScale="92500" lnSpcReduction="10000"/>
          </a:bodyPr>
          <a:lstStyle/>
          <a:p>
            <a:pPr>
              <a:buBlip>
                <a:blip r:embed="rId3"/>
              </a:buBlip>
            </a:pPr>
            <a:r>
              <a:rPr lang="en-US" dirty="0"/>
              <a:t> The Process</a:t>
            </a:r>
          </a:p>
          <a:p>
            <a:pPr lvl="1">
              <a:buBlip>
                <a:blip r:embed="rId3"/>
              </a:buBlip>
            </a:pPr>
            <a:r>
              <a:rPr lang="en-US" dirty="0"/>
              <a:t>Asked ourselves what we wanted to learn</a:t>
            </a:r>
          </a:p>
          <a:p>
            <a:pPr lvl="1">
              <a:buBlip>
                <a:blip r:embed="rId3"/>
              </a:buBlip>
            </a:pPr>
            <a:r>
              <a:rPr lang="en-US" dirty="0"/>
              <a:t>Identified the data sources</a:t>
            </a:r>
          </a:p>
          <a:p>
            <a:pPr lvl="1">
              <a:buBlip>
                <a:blip r:embed="rId3"/>
              </a:buBlip>
            </a:pPr>
            <a:r>
              <a:rPr lang="en-US" dirty="0"/>
              <a:t>Worked through a retrieval plan</a:t>
            </a:r>
          </a:p>
          <a:p>
            <a:pPr lvl="1">
              <a:buBlip>
                <a:blip r:embed="rId3"/>
              </a:buBlip>
            </a:pPr>
            <a:r>
              <a:rPr lang="en-US" dirty="0"/>
              <a:t>Cleaned the data</a:t>
            </a:r>
          </a:p>
          <a:p>
            <a:pPr lvl="1">
              <a:buBlip>
                <a:blip r:embed="rId3"/>
              </a:buBlip>
            </a:pPr>
            <a:r>
              <a:rPr lang="en-US" dirty="0"/>
              <a:t>Analyzed trends</a:t>
            </a:r>
          </a:p>
          <a:p>
            <a:pPr>
              <a:buBlip>
                <a:blip r:embed="rId3"/>
              </a:buBlip>
            </a:pPr>
            <a:r>
              <a:rPr lang="en-US" dirty="0"/>
              <a:t> The Struggles</a:t>
            </a:r>
          </a:p>
          <a:p>
            <a:pPr lvl="1">
              <a:buBlip>
                <a:blip r:embed="rId3"/>
              </a:buBlip>
            </a:pPr>
            <a:r>
              <a:rPr lang="en-US" dirty="0"/>
              <a:t>Complicated API’s (Spotify)</a:t>
            </a:r>
          </a:p>
          <a:p>
            <a:pPr lvl="1">
              <a:buBlip>
                <a:blip r:embed="rId3"/>
              </a:buBlip>
            </a:pPr>
            <a:r>
              <a:rPr lang="en-US" dirty="0"/>
              <a:t>Unclear Documentation (Get Song BPM)</a:t>
            </a:r>
          </a:p>
          <a:p>
            <a:pPr lvl="1">
              <a:buBlip>
                <a:blip r:embed="rId3"/>
              </a:buBlip>
            </a:pPr>
            <a:r>
              <a:rPr lang="en-US" dirty="0"/>
              <a:t>Slowness of API calls</a:t>
            </a:r>
          </a:p>
          <a:p>
            <a:pPr>
              <a:buBlip>
                <a:blip r:embed="rId3"/>
              </a:buBlip>
            </a:pPr>
            <a:r>
              <a:rPr lang="en-US" dirty="0"/>
              <a:t> Insights</a:t>
            </a:r>
          </a:p>
          <a:p>
            <a:pPr lvl="1">
              <a:buBlip>
                <a:blip r:embed="rId3"/>
              </a:buBlip>
            </a:pPr>
            <a:r>
              <a:rPr lang="en-US" dirty="0"/>
              <a:t>Use time delays to make API calls. 5 seconds in a delay, makes a world of difference</a:t>
            </a:r>
          </a:p>
          <a:p>
            <a:pPr>
              <a:buBlip>
                <a:blip r:embed="rId3"/>
              </a:buBlip>
            </a:pPr>
            <a:endParaRPr lang="en-US" dirty="0"/>
          </a:p>
        </p:txBody>
      </p:sp>
      <p:pic>
        <p:nvPicPr>
          <p:cNvPr id="6" name="Picture 5">
            <a:extLst>
              <a:ext uri="{FF2B5EF4-FFF2-40B4-BE49-F238E27FC236}">
                <a16:creationId xmlns:a16="http://schemas.microsoft.com/office/drawing/2014/main" id="{0287D2FB-326B-4BE4-9429-E3E514B9E9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022546">
            <a:off x="9844611" y="3735113"/>
            <a:ext cx="1257162" cy="3222381"/>
          </a:xfrm>
          <a:prstGeom prst="rect">
            <a:avLst/>
          </a:prstGeom>
        </p:spPr>
      </p:pic>
    </p:spTree>
    <p:extLst>
      <p:ext uri="{BB962C8B-B14F-4D97-AF65-F5344CB8AC3E}">
        <p14:creationId xmlns:p14="http://schemas.microsoft.com/office/powerpoint/2010/main" val="223653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EDAF-DA87-48A9-B7D8-EB68B320DBBC}"/>
              </a:ext>
            </a:extLst>
          </p:cNvPr>
          <p:cNvSpPr>
            <a:spLocks noGrp="1"/>
          </p:cNvSpPr>
          <p:nvPr>
            <p:ph type="title"/>
          </p:nvPr>
        </p:nvSpPr>
        <p:spPr/>
        <p:txBody>
          <a:bodyPr>
            <a:normAutofit/>
          </a:bodyPr>
          <a:lstStyle/>
          <a:p>
            <a:pPr algn="ctr"/>
            <a:r>
              <a:rPr lang="en-US" sz="8000" dirty="0">
                <a:latin typeface="Squealer" panose="04010000000000000000" pitchFamily="82" charset="0"/>
              </a:rPr>
              <a:t>Sentiment Analysis</a:t>
            </a:r>
          </a:p>
        </p:txBody>
      </p:sp>
      <p:pic>
        <p:nvPicPr>
          <p:cNvPr id="4" name="Picture 3">
            <a:extLst>
              <a:ext uri="{FF2B5EF4-FFF2-40B4-BE49-F238E27FC236}">
                <a16:creationId xmlns:a16="http://schemas.microsoft.com/office/drawing/2014/main" id="{8B1A9BBC-E066-43C8-B88E-F780E7506241}"/>
              </a:ext>
            </a:extLst>
          </p:cNvPr>
          <p:cNvPicPr>
            <a:picLocks noChangeAspect="1"/>
          </p:cNvPicPr>
          <p:nvPr/>
        </p:nvPicPr>
        <p:blipFill>
          <a:blip r:embed="rId2"/>
          <a:stretch>
            <a:fillRect/>
          </a:stretch>
        </p:blipFill>
        <p:spPr>
          <a:xfrm flipH="1">
            <a:off x="1303349" y="365123"/>
            <a:ext cx="938366" cy="947657"/>
          </a:xfrm>
          <a:prstGeom prst="rect">
            <a:avLst/>
          </a:prstGeom>
        </p:spPr>
      </p:pic>
      <p:pic>
        <p:nvPicPr>
          <p:cNvPr id="5" name="Picture 4">
            <a:extLst>
              <a:ext uri="{FF2B5EF4-FFF2-40B4-BE49-F238E27FC236}">
                <a16:creationId xmlns:a16="http://schemas.microsoft.com/office/drawing/2014/main" id="{E1DCA6F5-A968-4DD1-8879-5288D7532C09}"/>
              </a:ext>
            </a:extLst>
          </p:cNvPr>
          <p:cNvPicPr>
            <a:picLocks noChangeAspect="1"/>
          </p:cNvPicPr>
          <p:nvPr/>
        </p:nvPicPr>
        <p:blipFill>
          <a:blip r:embed="rId2"/>
          <a:stretch>
            <a:fillRect/>
          </a:stretch>
        </p:blipFill>
        <p:spPr>
          <a:xfrm>
            <a:off x="9950285" y="365123"/>
            <a:ext cx="938366" cy="947657"/>
          </a:xfrm>
          <a:prstGeom prst="rect">
            <a:avLst/>
          </a:prstGeom>
        </p:spPr>
      </p:pic>
      <p:grpSp>
        <p:nvGrpSpPr>
          <p:cNvPr id="6" name="Group 5">
            <a:extLst>
              <a:ext uri="{FF2B5EF4-FFF2-40B4-BE49-F238E27FC236}">
                <a16:creationId xmlns:a16="http://schemas.microsoft.com/office/drawing/2014/main" id="{B768482A-F59B-47BB-BE05-1B583CB59B1B}"/>
              </a:ext>
            </a:extLst>
          </p:cNvPr>
          <p:cNvGrpSpPr/>
          <p:nvPr/>
        </p:nvGrpSpPr>
        <p:grpSpPr>
          <a:xfrm>
            <a:off x="9690487" y="5141325"/>
            <a:ext cx="1919080" cy="1343356"/>
            <a:chOff x="9922621" y="5282190"/>
            <a:chExt cx="1919080" cy="1343356"/>
          </a:xfrm>
        </p:grpSpPr>
        <p:pic>
          <p:nvPicPr>
            <p:cNvPr id="7" name="Picture 6">
              <a:extLst>
                <a:ext uri="{FF2B5EF4-FFF2-40B4-BE49-F238E27FC236}">
                  <a16:creationId xmlns:a16="http://schemas.microsoft.com/office/drawing/2014/main" id="{B5C9E647-185F-4C00-ADA7-E062B6C403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922621" y="5282190"/>
              <a:ext cx="1919080" cy="1343356"/>
            </a:xfrm>
            <a:prstGeom prst="rect">
              <a:avLst/>
            </a:prstGeom>
          </p:spPr>
        </p:pic>
        <p:pic>
          <p:nvPicPr>
            <p:cNvPr id="8" name="Picture 7">
              <a:extLst>
                <a:ext uri="{FF2B5EF4-FFF2-40B4-BE49-F238E27FC236}">
                  <a16:creationId xmlns:a16="http://schemas.microsoft.com/office/drawing/2014/main" id="{0D674D15-7DC1-4B72-B358-6AD668B4DD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348440">
              <a:off x="10972805" y="6199689"/>
              <a:ext cx="350237" cy="348875"/>
            </a:xfrm>
            <a:prstGeom prst="rect">
              <a:avLst/>
            </a:prstGeom>
          </p:spPr>
        </p:pic>
      </p:grpSp>
      <p:pic>
        <p:nvPicPr>
          <p:cNvPr id="14" name="Picture 13">
            <a:extLst>
              <a:ext uri="{FF2B5EF4-FFF2-40B4-BE49-F238E27FC236}">
                <a16:creationId xmlns:a16="http://schemas.microsoft.com/office/drawing/2014/main" id="{E1DF27E3-D22C-42EC-8DED-C04617A918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3972" y="1690688"/>
            <a:ext cx="5987932" cy="4692138"/>
          </a:xfrm>
          <a:prstGeom prst="rect">
            <a:avLst/>
          </a:prstGeom>
        </p:spPr>
      </p:pic>
    </p:spTree>
    <p:extLst>
      <p:ext uri="{BB962C8B-B14F-4D97-AF65-F5344CB8AC3E}">
        <p14:creationId xmlns:p14="http://schemas.microsoft.com/office/powerpoint/2010/main" val="23244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0E1949C-E0C0-4751-B02F-771DF5192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00" y="1397531"/>
            <a:ext cx="9301161" cy="5167312"/>
          </a:xfrm>
          <a:prstGeom prst="rect">
            <a:avLst/>
          </a:prstGeom>
        </p:spPr>
      </p:pic>
      <p:sp>
        <p:nvSpPr>
          <p:cNvPr id="2" name="Title 1">
            <a:extLst>
              <a:ext uri="{FF2B5EF4-FFF2-40B4-BE49-F238E27FC236}">
                <a16:creationId xmlns:a16="http://schemas.microsoft.com/office/drawing/2014/main" id="{EE05EDAF-DA87-48A9-B7D8-EB68B320DBBC}"/>
              </a:ext>
            </a:extLst>
          </p:cNvPr>
          <p:cNvSpPr>
            <a:spLocks noGrp="1"/>
          </p:cNvSpPr>
          <p:nvPr>
            <p:ph type="title"/>
          </p:nvPr>
        </p:nvSpPr>
        <p:spPr/>
        <p:txBody>
          <a:bodyPr>
            <a:normAutofit/>
          </a:bodyPr>
          <a:lstStyle/>
          <a:p>
            <a:pPr algn="ctr"/>
            <a:r>
              <a:rPr lang="en-US" sz="8000" dirty="0">
                <a:latin typeface="Squealer" panose="04010000000000000000" pitchFamily="82" charset="0"/>
              </a:rPr>
              <a:t>Sentiment Analysis</a:t>
            </a:r>
          </a:p>
        </p:txBody>
      </p:sp>
      <p:pic>
        <p:nvPicPr>
          <p:cNvPr id="4" name="Picture 3">
            <a:extLst>
              <a:ext uri="{FF2B5EF4-FFF2-40B4-BE49-F238E27FC236}">
                <a16:creationId xmlns:a16="http://schemas.microsoft.com/office/drawing/2014/main" id="{8B1A9BBC-E066-43C8-B88E-F780E7506241}"/>
              </a:ext>
            </a:extLst>
          </p:cNvPr>
          <p:cNvPicPr>
            <a:picLocks noChangeAspect="1"/>
          </p:cNvPicPr>
          <p:nvPr/>
        </p:nvPicPr>
        <p:blipFill>
          <a:blip r:embed="rId3"/>
          <a:stretch>
            <a:fillRect/>
          </a:stretch>
        </p:blipFill>
        <p:spPr>
          <a:xfrm flipH="1">
            <a:off x="1303349" y="365123"/>
            <a:ext cx="938366" cy="947657"/>
          </a:xfrm>
          <a:prstGeom prst="rect">
            <a:avLst/>
          </a:prstGeom>
        </p:spPr>
      </p:pic>
      <p:pic>
        <p:nvPicPr>
          <p:cNvPr id="5" name="Picture 4">
            <a:extLst>
              <a:ext uri="{FF2B5EF4-FFF2-40B4-BE49-F238E27FC236}">
                <a16:creationId xmlns:a16="http://schemas.microsoft.com/office/drawing/2014/main" id="{E1DCA6F5-A968-4DD1-8879-5288D7532C09}"/>
              </a:ext>
            </a:extLst>
          </p:cNvPr>
          <p:cNvPicPr>
            <a:picLocks noChangeAspect="1"/>
          </p:cNvPicPr>
          <p:nvPr/>
        </p:nvPicPr>
        <p:blipFill>
          <a:blip r:embed="rId3"/>
          <a:stretch>
            <a:fillRect/>
          </a:stretch>
        </p:blipFill>
        <p:spPr>
          <a:xfrm>
            <a:off x="9950285" y="365123"/>
            <a:ext cx="938366" cy="947657"/>
          </a:xfrm>
          <a:prstGeom prst="rect">
            <a:avLst/>
          </a:prstGeom>
        </p:spPr>
      </p:pic>
      <p:grpSp>
        <p:nvGrpSpPr>
          <p:cNvPr id="9" name="Group 8">
            <a:extLst>
              <a:ext uri="{FF2B5EF4-FFF2-40B4-BE49-F238E27FC236}">
                <a16:creationId xmlns:a16="http://schemas.microsoft.com/office/drawing/2014/main" id="{78B7D665-F811-4E3C-801B-15C758FF7A10}"/>
              </a:ext>
            </a:extLst>
          </p:cNvPr>
          <p:cNvGrpSpPr/>
          <p:nvPr/>
        </p:nvGrpSpPr>
        <p:grpSpPr>
          <a:xfrm>
            <a:off x="9203656" y="3822278"/>
            <a:ext cx="2666630" cy="2742565"/>
            <a:chOff x="9523741" y="4230378"/>
            <a:chExt cx="2266569" cy="2484747"/>
          </a:xfrm>
        </p:grpSpPr>
        <p:pic>
          <p:nvPicPr>
            <p:cNvPr id="10" name="Picture 9">
              <a:extLst>
                <a:ext uri="{FF2B5EF4-FFF2-40B4-BE49-F238E27FC236}">
                  <a16:creationId xmlns:a16="http://schemas.microsoft.com/office/drawing/2014/main" id="{4E5F828B-CF40-4220-BCD0-1D5CD0735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3741" y="4230378"/>
              <a:ext cx="2266569" cy="2441884"/>
            </a:xfrm>
            <a:prstGeom prst="rect">
              <a:avLst/>
            </a:prstGeom>
          </p:spPr>
        </p:pic>
        <p:sp>
          <p:nvSpPr>
            <p:cNvPr id="11" name="Rectangle 10">
              <a:extLst>
                <a:ext uri="{FF2B5EF4-FFF2-40B4-BE49-F238E27FC236}">
                  <a16:creationId xmlns:a16="http://schemas.microsoft.com/office/drawing/2014/main" id="{8B23DEEC-9137-4B63-8E3A-94652BA5DA0F}"/>
                </a:ext>
              </a:extLst>
            </p:cNvPr>
            <p:cNvSpPr/>
            <p:nvPr/>
          </p:nvSpPr>
          <p:spPr>
            <a:xfrm>
              <a:off x="10387013" y="6311900"/>
              <a:ext cx="400050" cy="403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C554E53B-2334-45D4-8B3B-9011D7EE9FC2}"/>
              </a:ext>
            </a:extLst>
          </p:cNvPr>
          <p:cNvSpPr txBox="1"/>
          <p:nvPr/>
        </p:nvSpPr>
        <p:spPr>
          <a:xfrm>
            <a:off x="3413565" y="6178979"/>
            <a:ext cx="2666630" cy="338554"/>
          </a:xfrm>
          <a:prstGeom prst="rect">
            <a:avLst/>
          </a:prstGeom>
          <a:noFill/>
        </p:spPr>
        <p:txBody>
          <a:bodyPr wrap="square" rtlCol="0">
            <a:spAutoFit/>
          </a:bodyPr>
          <a:lstStyle/>
          <a:p>
            <a:pPr algn="ctr"/>
            <a:r>
              <a:rPr lang="en-US" sz="1600" dirty="0"/>
              <a:t>Chart Rank</a:t>
            </a:r>
          </a:p>
        </p:txBody>
      </p:sp>
      <p:sp>
        <p:nvSpPr>
          <p:cNvPr id="14" name="TextBox 13">
            <a:extLst>
              <a:ext uri="{FF2B5EF4-FFF2-40B4-BE49-F238E27FC236}">
                <a16:creationId xmlns:a16="http://schemas.microsoft.com/office/drawing/2014/main" id="{BCE18D30-CEEF-4F80-8494-7064741D4DFD}"/>
              </a:ext>
            </a:extLst>
          </p:cNvPr>
          <p:cNvSpPr txBox="1"/>
          <p:nvPr/>
        </p:nvSpPr>
        <p:spPr>
          <a:xfrm rot="16200000">
            <a:off x="-1004848" y="3653001"/>
            <a:ext cx="2991678" cy="338554"/>
          </a:xfrm>
          <a:prstGeom prst="rect">
            <a:avLst/>
          </a:prstGeom>
          <a:noFill/>
        </p:spPr>
        <p:txBody>
          <a:bodyPr wrap="square" rtlCol="0">
            <a:spAutoFit/>
          </a:bodyPr>
          <a:lstStyle/>
          <a:p>
            <a:pPr algn="ctr"/>
            <a:r>
              <a:rPr lang="en-US" sz="1600" dirty="0"/>
              <a:t>Sentiment Value</a:t>
            </a:r>
          </a:p>
        </p:txBody>
      </p:sp>
      <p:sp>
        <p:nvSpPr>
          <p:cNvPr id="15" name="TextBox 14">
            <a:extLst>
              <a:ext uri="{FF2B5EF4-FFF2-40B4-BE49-F238E27FC236}">
                <a16:creationId xmlns:a16="http://schemas.microsoft.com/office/drawing/2014/main" id="{D85FF5F5-DE8D-42B0-9A4C-AA08C49CBCCF}"/>
              </a:ext>
            </a:extLst>
          </p:cNvPr>
          <p:cNvSpPr txBox="1"/>
          <p:nvPr/>
        </p:nvSpPr>
        <p:spPr>
          <a:xfrm>
            <a:off x="1772532" y="1496200"/>
            <a:ext cx="5989929" cy="369332"/>
          </a:xfrm>
          <a:prstGeom prst="rect">
            <a:avLst/>
          </a:prstGeom>
          <a:noFill/>
        </p:spPr>
        <p:txBody>
          <a:bodyPr wrap="square" rtlCol="0">
            <a:spAutoFit/>
          </a:bodyPr>
          <a:lstStyle/>
          <a:p>
            <a:pPr algn="ctr"/>
            <a:r>
              <a:rPr lang="en-US" dirty="0"/>
              <a:t>Sentiment Vs Chart Ranking</a:t>
            </a:r>
          </a:p>
        </p:txBody>
      </p:sp>
      <p:sp>
        <p:nvSpPr>
          <p:cNvPr id="16" name="TextBox 15">
            <a:extLst>
              <a:ext uri="{FF2B5EF4-FFF2-40B4-BE49-F238E27FC236}">
                <a16:creationId xmlns:a16="http://schemas.microsoft.com/office/drawing/2014/main" id="{B6F0423B-440D-4EC5-B562-BD06E184E56D}"/>
              </a:ext>
            </a:extLst>
          </p:cNvPr>
          <p:cNvSpPr txBox="1"/>
          <p:nvPr/>
        </p:nvSpPr>
        <p:spPr>
          <a:xfrm>
            <a:off x="8898856" y="2002537"/>
            <a:ext cx="2454944" cy="923330"/>
          </a:xfrm>
          <a:prstGeom prst="rect">
            <a:avLst/>
          </a:prstGeom>
          <a:noFill/>
        </p:spPr>
        <p:txBody>
          <a:bodyPr wrap="square" rtlCol="0">
            <a:spAutoFit/>
          </a:bodyPr>
          <a:lstStyle/>
          <a:p>
            <a:pPr marL="285750" indent="-285750">
              <a:buBlip>
                <a:blip r:embed="rId5"/>
              </a:buBlip>
            </a:pPr>
            <a:r>
              <a:rPr lang="en-US" dirty="0"/>
              <a:t>Positive: &gt; 0.75</a:t>
            </a:r>
          </a:p>
          <a:p>
            <a:pPr marL="285750" indent="-285750">
              <a:buBlip>
                <a:blip r:embed="rId5"/>
              </a:buBlip>
            </a:pPr>
            <a:r>
              <a:rPr lang="en-US" dirty="0"/>
              <a:t>Negative: &lt;-0.75</a:t>
            </a:r>
          </a:p>
          <a:p>
            <a:endParaRPr lang="en-US" dirty="0"/>
          </a:p>
        </p:txBody>
      </p:sp>
    </p:spTree>
    <p:extLst>
      <p:ext uri="{BB962C8B-B14F-4D97-AF65-F5344CB8AC3E}">
        <p14:creationId xmlns:p14="http://schemas.microsoft.com/office/powerpoint/2010/main" val="6779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EDAF-DA87-48A9-B7D8-EB68B320DBBC}"/>
              </a:ext>
            </a:extLst>
          </p:cNvPr>
          <p:cNvSpPr>
            <a:spLocks noGrp="1"/>
          </p:cNvSpPr>
          <p:nvPr>
            <p:ph type="title"/>
          </p:nvPr>
        </p:nvSpPr>
        <p:spPr/>
        <p:txBody>
          <a:bodyPr>
            <a:normAutofit/>
          </a:bodyPr>
          <a:lstStyle/>
          <a:p>
            <a:pPr algn="ctr"/>
            <a:r>
              <a:rPr lang="en-US" sz="8000" dirty="0">
                <a:latin typeface="Squealer" panose="04010000000000000000" pitchFamily="82" charset="0"/>
              </a:rPr>
              <a:t>Sentiment Analysis</a:t>
            </a:r>
          </a:p>
        </p:txBody>
      </p:sp>
      <p:pic>
        <p:nvPicPr>
          <p:cNvPr id="4" name="Picture 3">
            <a:extLst>
              <a:ext uri="{FF2B5EF4-FFF2-40B4-BE49-F238E27FC236}">
                <a16:creationId xmlns:a16="http://schemas.microsoft.com/office/drawing/2014/main" id="{8B1A9BBC-E066-43C8-B88E-F780E7506241}"/>
              </a:ext>
            </a:extLst>
          </p:cNvPr>
          <p:cNvPicPr>
            <a:picLocks noChangeAspect="1"/>
          </p:cNvPicPr>
          <p:nvPr/>
        </p:nvPicPr>
        <p:blipFill>
          <a:blip r:embed="rId2"/>
          <a:stretch>
            <a:fillRect/>
          </a:stretch>
        </p:blipFill>
        <p:spPr>
          <a:xfrm flipH="1">
            <a:off x="1303349" y="365123"/>
            <a:ext cx="938366" cy="947657"/>
          </a:xfrm>
          <a:prstGeom prst="rect">
            <a:avLst/>
          </a:prstGeom>
        </p:spPr>
      </p:pic>
      <p:pic>
        <p:nvPicPr>
          <p:cNvPr id="5" name="Picture 4">
            <a:extLst>
              <a:ext uri="{FF2B5EF4-FFF2-40B4-BE49-F238E27FC236}">
                <a16:creationId xmlns:a16="http://schemas.microsoft.com/office/drawing/2014/main" id="{E1DCA6F5-A968-4DD1-8879-5288D7532C09}"/>
              </a:ext>
            </a:extLst>
          </p:cNvPr>
          <p:cNvPicPr>
            <a:picLocks noChangeAspect="1"/>
          </p:cNvPicPr>
          <p:nvPr/>
        </p:nvPicPr>
        <p:blipFill>
          <a:blip r:embed="rId2"/>
          <a:stretch>
            <a:fillRect/>
          </a:stretch>
        </p:blipFill>
        <p:spPr>
          <a:xfrm>
            <a:off x="9950285" y="365123"/>
            <a:ext cx="938366" cy="947657"/>
          </a:xfrm>
          <a:prstGeom prst="rect">
            <a:avLst/>
          </a:prstGeom>
        </p:spPr>
      </p:pic>
      <p:pic>
        <p:nvPicPr>
          <p:cNvPr id="10" name="Picture 9">
            <a:extLst>
              <a:ext uri="{FF2B5EF4-FFF2-40B4-BE49-F238E27FC236}">
                <a16:creationId xmlns:a16="http://schemas.microsoft.com/office/drawing/2014/main" id="{F9D0B7A9-D2FC-4474-A7F7-52958058C5F6}"/>
              </a:ext>
            </a:extLst>
          </p:cNvPr>
          <p:cNvPicPr>
            <a:picLocks noChangeAspect="1"/>
          </p:cNvPicPr>
          <p:nvPr/>
        </p:nvPicPr>
        <p:blipFill rotWithShape="1">
          <a:blip r:embed="rId3">
            <a:extLst>
              <a:ext uri="{28A0092B-C50C-407E-A947-70E740481C1C}">
                <a14:useLocalDpi xmlns:a14="http://schemas.microsoft.com/office/drawing/2010/main" val="0"/>
              </a:ext>
            </a:extLst>
          </a:blip>
          <a:srcRect r="402" b="28373"/>
          <a:stretch/>
        </p:blipFill>
        <p:spPr>
          <a:xfrm>
            <a:off x="1179546" y="1540660"/>
            <a:ext cx="8434680" cy="5206641"/>
          </a:xfrm>
          <a:prstGeom prst="rect">
            <a:avLst/>
          </a:prstGeom>
        </p:spPr>
      </p:pic>
      <p:grpSp>
        <p:nvGrpSpPr>
          <p:cNvPr id="19" name="Group 18">
            <a:extLst>
              <a:ext uri="{FF2B5EF4-FFF2-40B4-BE49-F238E27FC236}">
                <a16:creationId xmlns:a16="http://schemas.microsoft.com/office/drawing/2014/main" id="{03FBF516-02FF-49C4-B0F7-04848144199F}"/>
              </a:ext>
            </a:extLst>
          </p:cNvPr>
          <p:cNvGrpSpPr/>
          <p:nvPr/>
        </p:nvGrpSpPr>
        <p:grpSpPr>
          <a:xfrm>
            <a:off x="9721980" y="3946633"/>
            <a:ext cx="2470020" cy="2946735"/>
            <a:chOff x="9674495" y="4142487"/>
            <a:chExt cx="2470020" cy="2946735"/>
          </a:xfrm>
        </p:grpSpPr>
        <p:pic>
          <p:nvPicPr>
            <p:cNvPr id="20" name="Picture 19">
              <a:extLst>
                <a:ext uri="{FF2B5EF4-FFF2-40B4-BE49-F238E27FC236}">
                  <a16:creationId xmlns:a16="http://schemas.microsoft.com/office/drawing/2014/main" id="{A2828C37-E987-4456-BB50-C2E0DE76755E}"/>
                </a:ext>
              </a:extLst>
            </p:cNvPr>
            <p:cNvPicPr>
              <a:picLocks noChangeAspect="1"/>
            </p:cNvPicPr>
            <p:nvPr/>
          </p:nvPicPr>
          <p:blipFill>
            <a:blip r:embed="rId4">
              <a:duotone>
                <a:prstClr val="black"/>
                <a:schemeClr val="accent5">
                  <a:tint val="45000"/>
                  <a:satMod val="400000"/>
                </a:schemeClr>
              </a:duotone>
              <a:extLst>
                <a:ext uri="{BEBA8EAE-BF5A-486C-A8C5-ECC9F3942E4B}">
                  <a14:imgProps xmlns:a14="http://schemas.microsoft.com/office/drawing/2010/main">
                    <a14:imgLayer r:embed="rId5">
                      <a14:imgEffect>
                        <a14:backgroundRemoval t="10000" b="90000" l="10000" r="90000">
                          <a14:backgroundMark x1="74545" y1="5856" x2="74545" y2="5856"/>
                          <a14:backgroundMark x1="77576" y1="21171" x2="77576" y2="21171"/>
                          <a14:backgroundMark x1="77576" y1="21171" x2="77576" y2="21171"/>
                          <a14:backgroundMark x1="77576" y1="21171" x2="77576" y2="21171"/>
                          <a14:backgroundMark x1="13333" y1="83333" x2="13333" y2="83333"/>
                          <a14:backgroundMark x1="13333" y1="83333" x2="13333" y2="83333"/>
                        </a14:backgroundRemoval>
                      </a14:imgEffect>
                    </a14:imgLayer>
                  </a14:imgProps>
                </a:ext>
                <a:ext uri="{28A0092B-C50C-407E-A947-70E740481C1C}">
                  <a14:useLocalDpi xmlns:a14="http://schemas.microsoft.com/office/drawing/2010/main" val="0"/>
                </a:ext>
              </a:extLst>
            </a:blip>
            <a:stretch>
              <a:fillRect/>
            </a:stretch>
          </p:blipFill>
          <p:spPr>
            <a:xfrm>
              <a:off x="9954373" y="4142487"/>
              <a:ext cx="2190142" cy="2946735"/>
            </a:xfrm>
            <a:prstGeom prst="rect">
              <a:avLst/>
            </a:prstGeom>
          </p:spPr>
        </p:pic>
        <p:pic>
          <p:nvPicPr>
            <p:cNvPr id="21" name="Picture 20">
              <a:extLst>
                <a:ext uri="{FF2B5EF4-FFF2-40B4-BE49-F238E27FC236}">
                  <a16:creationId xmlns:a16="http://schemas.microsoft.com/office/drawing/2014/main" id="{398FF826-C954-4C4B-9FB5-94DEEBFAEF0E}"/>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2839405">
              <a:off x="9843672" y="5481916"/>
              <a:ext cx="417553" cy="417553"/>
            </a:xfrm>
            <a:prstGeom prst="rect">
              <a:avLst/>
            </a:prstGeom>
          </p:spPr>
        </p:pic>
        <p:pic>
          <p:nvPicPr>
            <p:cNvPr id="22" name="Picture 21">
              <a:extLst>
                <a:ext uri="{FF2B5EF4-FFF2-40B4-BE49-F238E27FC236}">
                  <a16:creationId xmlns:a16="http://schemas.microsoft.com/office/drawing/2014/main" id="{3EC729EF-13A9-4CB9-B552-3DF751F0BEBC}"/>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4434750">
              <a:off x="9674495" y="5110710"/>
              <a:ext cx="528142" cy="528142"/>
            </a:xfrm>
            <a:prstGeom prst="rect">
              <a:avLst/>
            </a:prstGeom>
          </p:spPr>
        </p:pic>
        <p:pic>
          <p:nvPicPr>
            <p:cNvPr id="23" name="Picture 22">
              <a:extLst>
                <a:ext uri="{FF2B5EF4-FFF2-40B4-BE49-F238E27FC236}">
                  <a16:creationId xmlns:a16="http://schemas.microsoft.com/office/drawing/2014/main" id="{2BA6C62D-72CC-4057-9960-EB10B734C2A1}"/>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817172" y="4874748"/>
              <a:ext cx="417553" cy="417553"/>
            </a:xfrm>
            <a:prstGeom prst="rect">
              <a:avLst/>
            </a:prstGeom>
          </p:spPr>
        </p:pic>
        <p:pic>
          <p:nvPicPr>
            <p:cNvPr id="24" name="Picture 23">
              <a:extLst>
                <a:ext uri="{FF2B5EF4-FFF2-40B4-BE49-F238E27FC236}">
                  <a16:creationId xmlns:a16="http://schemas.microsoft.com/office/drawing/2014/main" id="{F431744A-346A-4557-9714-5A52476FFBA3}"/>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3399317">
              <a:off x="10274667" y="6439250"/>
              <a:ext cx="417553" cy="417553"/>
            </a:xfrm>
            <a:prstGeom prst="rect">
              <a:avLst/>
            </a:prstGeom>
          </p:spPr>
        </p:pic>
        <p:pic>
          <p:nvPicPr>
            <p:cNvPr id="25" name="Picture 24">
              <a:extLst>
                <a:ext uri="{FF2B5EF4-FFF2-40B4-BE49-F238E27FC236}">
                  <a16:creationId xmlns:a16="http://schemas.microsoft.com/office/drawing/2014/main" id="{9E3742B4-FA8C-4C4A-8591-AA57382B4BC9}"/>
                </a:ext>
              </a:extLst>
            </p:cNvPr>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4434750">
              <a:off x="10013001" y="6232963"/>
              <a:ext cx="457204" cy="457204"/>
            </a:xfrm>
            <a:prstGeom prst="rect">
              <a:avLst/>
            </a:prstGeom>
          </p:spPr>
        </p:pic>
        <p:pic>
          <p:nvPicPr>
            <p:cNvPr id="26" name="Picture 25">
              <a:extLst>
                <a:ext uri="{FF2B5EF4-FFF2-40B4-BE49-F238E27FC236}">
                  <a16:creationId xmlns:a16="http://schemas.microsoft.com/office/drawing/2014/main" id="{93CC75EF-6BD8-4193-9BEA-80FFACA793C7}"/>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5485633">
              <a:off x="10062300" y="6026323"/>
              <a:ext cx="417553" cy="417553"/>
            </a:xfrm>
            <a:prstGeom prst="rect">
              <a:avLst/>
            </a:prstGeom>
          </p:spPr>
        </p:pic>
      </p:grpSp>
    </p:spTree>
    <p:extLst>
      <p:ext uri="{BB962C8B-B14F-4D97-AF65-F5344CB8AC3E}">
        <p14:creationId xmlns:p14="http://schemas.microsoft.com/office/powerpoint/2010/main" val="816892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1832</TotalTime>
  <Words>1031</Words>
  <Application>Microsoft Office PowerPoint</Application>
  <PresentationFormat>Widescreen</PresentationFormat>
  <Paragraphs>140</Paragraphs>
  <Slides>29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Squealer</vt:lpstr>
      <vt:lpstr>Office Theme</vt:lpstr>
      <vt:lpstr>RockPy</vt:lpstr>
      <vt:lpstr>Motivations</vt:lpstr>
      <vt:lpstr>Our Questions</vt:lpstr>
      <vt:lpstr>Summary</vt:lpstr>
      <vt:lpstr>Data Collection</vt:lpstr>
      <vt:lpstr>Data Exploration</vt:lpstr>
      <vt:lpstr>Sentiment Analysis</vt:lpstr>
      <vt:lpstr>Sentiment Analysis</vt:lpstr>
      <vt:lpstr>Sentiment Analysis</vt:lpstr>
      <vt:lpstr>Positivity by Decade</vt:lpstr>
      <vt:lpstr>Negativity by Decade</vt:lpstr>
      <vt:lpstr>Repetition Analysis</vt:lpstr>
      <vt:lpstr>Repetition by Top 100</vt:lpstr>
      <vt:lpstr>Repetition by Decade</vt:lpstr>
      <vt:lpstr>Word Count Analysis</vt:lpstr>
      <vt:lpstr>Beats Per Minute (BPM) Analysis</vt:lpstr>
      <vt:lpstr>BPM by Chart Rank</vt:lpstr>
      <vt:lpstr>BPM by Decade</vt:lpstr>
      <vt:lpstr>Spotify API The quest for song ID’s</vt:lpstr>
      <vt:lpstr>Spotify API Pulling the Data Points</vt:lpstr>
      <vt:lpstr>Acousticness</vt:lpstr>
      <vt:lpstr>Duration</vt:lpstr>
      <vt:lpstr>Energy</vt:lpstr>
      <vt:lpstr>Instrumentalness</vt:lpstr>
      <vt:lpstr>Loudness</vt:lpstr>
      <vt:lpstr>Valence</vt:lpstr>
      <vt:lpstr>Conclusion</vt:lpstr>
      <vt:lpstr>2 more weeks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RockPy</dc:title>
  <dc:creator>Rachel Pontow</dc:creator>
  <cp:lastModifiedBy>Rachel Pontow</cp:lastModifiedBy>
  <cp:revision>50</cp:revision>
  <dcterms:created xsi:type="dcterms:W3CDTF">2018-05-03T02:14:01Z</dcterms:created>
  <dcterms:modified xsi:type="dcterms:W3CDTF">2018-05-05T14:15:40Z</dcterms:modified>
</cp:coreProperties>
</file>