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57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91" autoAdjust="0"/>
  </p:normalViewPr>
  <p:slideViewPr>
    <p:cSldViewPr snapToGrid="0">
      <p:cViewPr varScale="1">
        <p:scale>
          <a:sx n="55" d="100"/>
          <a:sy n="55" d="100"/>
        </p:scale>
        <p:origin x="102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9B2A-6A6D-492D-B3FF-8730C6F0A722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EB4C8-0693-4DF3-9AEF-FA9A2995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further discuss why do we need a reporting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EB4C8-0693-4DF3-9AEF-FA9A2995D6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3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want to generate this kind</a:t>
            </a:r>
            <a:r>
              <a:rPr lang="en-US" baseline="0" dirty="0" smtClean="0"/>
              <a:t> of table</a:t>
            </a:r>
          </a:p>
          <a:p>
            <a:r>
              <a:rPr lang="en-US" baseline="0" dirty="0" smtClean="0"/>
              <a:t>We would have a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statement like this: &lt;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statement in the slide&gt;</a:t>
            </a:r>
          </a:p>
          <a:p>
            <a:r>
              <a:rPr lang="en-US" baseline="0" dirty="0" smtClean="0"/>
              <a:t>But the problem with these kind of reports is that it does not make sense if about </a:t>
            </a:r>
            <a:r>
              <a:rPr lang="en-US" baseline="0" dirty="0" err="1" smtClean="0"/>
              <a:t>saan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itong</a:t>
            </a:r>
            <a:r>
              <a:rPr lang="en-US" baseline="0" dirty="0" smtClean="0"/>
              <a:t> report, </a:t>
            </a:r>
            <a:r>
              <a:rPr lang="en-US" baseline="0" dirty="0" err="1" smtClean="0"/>
              <a:t>basta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nagdump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ng values in the </a:t>
            </a:r>
            <a:r>
              <a:rPr lang="en-US" baseline="0" dirty="0" smtClean="0"/>
              <a:t>database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EB4C8-0693-4DF3-9AEF-FA9A2995D6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report is arrange by what category of a crime,</a:t>
            </a:r>
            <a:r>
              <a:rPr lang="en-US" baseline="0" dirty="0" smtClean="0"/>
              <a:t> year that it happened, incident number and description of the crime committed.</a:t>
            </a:r>
          </a:p>
          <a:p>
            <a:r>
              <a:rPr lang="en-US" baseline="0" dirty="0" smtClean="0"/>
              <a:t>It is now more readable in a sense we can see that there are more assault than arson crimes being committed.</a:t>
            </a:r>
          </a:p>
          <a:p>
            <a:r>
              <a:rPr lang="en-US" dirty="0" smtClean="0"/>
              <a:t>Now, If</a:t>
            </a:r>
            <a:r>
              <a:rPr lang="en-US" baseline="0" dirty="0" smtClean="0"/>
              <a:t> we think about how do we generate a reporting like this in a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statement, it will be very complicated. Since aside from grouping it by category. </a:t>
            </a:r>
            <a:r>
              <a:rPr lang="en-US" baseline="0" dirty="0" err="1" smtClean="0"/>
              <a:t>Igroup</a:t>
            </a:r>
            <a:r>
              <a:rPr lang="en-US" baseline="0" dirty="0" smtClean="0"/>
              <a:t> pa by year of the committed category </a:t>
            </a:r>
            <a:r>
              <a:rPr lang="en-US" baseline="0" smtClean="0"/>
              <a:t>crime</a:t>
            </a:r>
            <a:r>
              <a:rPr lang="en-US" baseline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EB4C8-0693-4DF3-9AEF-FA9A2995D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dashDB</a:t>
            </a:r>
            <a:r>
              <a:rPr lang="en-US" dirty="0" smtClean="0"/>
              <a:t> – is the database</a:t>
            </a:r>
            <a:r>
              <a:rPr lang="en-US" baseline="0" dirty="0" smtClean="0"/>
              <a:t> service that is used to store report data (relational database) – in the tutorial, this is the </a:t>
            </a:r>
            <a:r>
              <a:rPr lang="en-US" baseline="0" dirty="0" err="1" smtClean="0"/>
              <a:t>datasource</a:t>
            </a:r>
            <a:r>
              <a:rPr lang="en-US" baseline="0" dirty="0" smtClean="0"/>
              <a:t> used where a repository that holds the data to report.</a:t>
            </a:r>
            <a:endParaRPr lang="en-US" dirty="0" smtClean="0"/>
          </a:p>
          <a:p>
            <a:r>
              <a:rPr lang="en-US" dirty="0" err="1" smtClean="0"/>
              <a:t>Cloudant</a:t>
            </a:r>
            <a:r>
              <a:rPr lang="en-US" baseline="0" dirty="0" smtClean="0"/>
              <a:t> – is a data management service that is used to store report artifacts/metadata: report specifications and data source connections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To avoid confusion with the </a:t>
            </a:r>
            <a:r>
              <a:rPr lang="en-US" baseline="0" dirty="0" err="1" smtClean="0"/>
              <a:t>cloudant</a:t>
            </a:r>
            <a:r>
              <a:rPr lang="en-US" baseline="0" dirty="0" smtClean="0"/>
              <a:t> service, in the tutorial we used this to add a NoSQL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style/ </a:t>
            </a:r>
            <a:r>
              <a:rPr lang="en-US" baseline="0" dirty="0" err="1" smtClean="0"/>
              <a:t>schemaless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the real purpose of this service, is this is where the report artifacts/metadata are stored.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 part ng tutorial where, use </a:t>
            </a:r>
            <a:r>
              <a:rPr lang="en-US" baseline="0" dirty="0" err="1" smtClean="0"/>
              <a:t>cloudant</a:t>
            </a:r>
            <a:r>
              <a:rPr lang="en-US" baseline="0" dirty="0" smtClean="0"/>
              <a:t> as connect source for Embeddable Reporting, this is where the report artifacts are stored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Embeddable Reporting service – where reports are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EB4C8-0693-4DF3-9AEF-FA9A2995D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&lt;demo</a:t>
            </a:r>
            <a:r>
              <a:rPr lang="en-US" baseline="0" dirty="0" smtClean="0"/>
              <a:t> that a report page can have many reports&gt;</a:t>
            </a:r>
          </a:p>
          <a:p>
            <a:r>
              <a:rPr lang="en-US" dirty="0" smtClean="0"/>
              <a:t>&lt;demo that a query can</a:t>
            </a:r>
            <a:r>
              <a:rPr lang="en-US" baseline="0" dirty="0" smtClean="0"/>
              <a:t> be associated to many reports&gt;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EB4C8-0693-4DF3-9AEF-FA9A2995D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639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4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54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1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9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8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9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D10B-95E8-4172-98D1-900AE04FAA8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C4E210-33E4-4A32-8371-B7900611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Embeddable Reporting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Kimberly Pol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55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Emebeddable</a:t>
            </a:r>
            <a:r>
              <a:rPr lang="en-US" dirty="0" smtClean="0"/>
              <a:t>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3890"/>
            <a:ext cx="8596668" cy="3880773"/>
          </a:xfrm>
        </p:spPr>
        <p:txBody>
          <a:bodyPr/>
          <a:lstStyle/>
          <a:p>
            <a:r>
              <a:rPr lang="en-US" sz="2000" dirty="0" smtClean="0"/>
              <a:t>Allows the </a:t>
            </a:r>
            <a:r>
              <a:rPr lang="en-US" sz="2000" b="1" dirty="0"/>
              <a:t>IBM </a:t>
            </a:r>
            <a:r>
              <a:rPr lang="en-US" sz="2000" b="1" dirty="0" err="1"/>
              <a:t>Cognos</a:t>
            </a:r>
            <a:r>
              <a:rPr lang="en-US" sz="2000" b="1" dirty="0"/>
              <a:t> Business Intelligence </a:t>
            </a:r>
            <a:r>
              <a:rPr lang="en-US" sz="2000" b="1" dirty="0" smtClean="0"/>
              <a:t>Reports</a:t>
            </a:r>
            <a:r>
              <a:rPr lang="en-US" sz="2000" dirty="0" smtClean="0"/>
              <a:t> to run in a </a:t>
            </a:r>
            <a:r>
              <a:rPr lang="en-US" sz="2000" b="1" dirty="0" err="1" smtClean="0"/>
              <a:t>Bluemix</a:t>
            </a:r>
            <a:r>
              <a:rPr lang="en-US" sz="2000" dirty="0" smtClean="0"/>
              <a:t> environment.</a:t>
            </a:r>
          </a:p>
          <a:p>
            <a:r>
              <a:rPr lang="en-US" sz="2000" dirty="0"/>
              <a:t>B</a:t>
            </a:r>
            <a:r>
              <a:rPr lang="en-US" sz="2000" dirty="0" smtClean="0"/>
              <a:t>ased </a:t>
            </a:r>
            <a:r>
              <a:rPr lang="en-US" sz="2000" dirty="0"/>
              <a:t>on </a:t>
            </a:r>
            <a:r>
              <a:rPr lang="en-US" sz="2000" dirty="0" err="1"/>
              <a:t>Cognos</a:t>
            </a:r>
            <a:r>
              <a:rPr lang="en-US" sz="2000" dirty="0"/>
              <a:t> Business Intelligence version </a:t>
            </a:r>
            <a:r>
              <a:rPr lang="en-US" sz="2000" dirty="0" smtClean="0"/>
              <a:t>10.2.2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22" y="2128611"/>
            <a:ext cx="3460431" cy="4133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884" y="312729"/>
            <a:ext cx="63450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Sql</a:t>
            </a:r>
            <a:r>
              <a:rPr lang="en-US" sz="2800" dirty="0" smtClean="0"/>
              <a:t> statement to generate this report:</a:t>
            </a:r>
          </a:p>
          <a:p>
            <a:endParaRPr lang="en-US" sz="2800" dirty="0" smtClean="0">
              <a:latin typeface="Calibri Light" panose="020F0302020204030204" pitchFamily="34" charset="0"/>
            </a:endParaRPr>
          </a:p>
          <a:p>
            <a:r>
              <a:rPr lang="en-US" sz="2800" dirty="0" smtClean="0">
                <a:latin typeface="Calibri Light" panose="020F0302020204030204" pitchFamily="34" charset="0"/>
              </a:rPr>
              <a:t>SELECT INCIDNTNUM, CATEGORY</a:t>
            </a:r>
          </a:p>
          <a:p>
            <a:r>
              <a:rPr lang="en-US" sz="2800" dirty="0" smtClean="0">
                <a:latin typeface="Calibri Light" panose="020F0302020204030204" pitchFamily="34" charset="0"/>
              </a:rPr>
              <a:t>FROM incidents</a:t>
            </a:r>
            <a:endParaRPr lang="en-US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32" y="225887"/>
            <a:ext cx="65913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959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883"/>
            <a:ext cx="8596668" cy="3880773"/>
          </a:xfrm>
        </p:spPr>
        <p:txBody>
          <a:bodyPr/>
          <a:lstStyle/>
          <a:p>
            <a:r>
              <a:rPr lang="en-US" sz="2000" dirty="0" err="1"/>
              <a:t>dashDB</a:t>
            </a:r>
            <a:endParaRPr lang="en-US" sz="2000" dirty="0"/>
          </a:p>
          <a:p>
            <a:pPr lvl="1"/>
            <a:r>
              <a:rPr lang="en-US" sz="1800" dirty="0"/>
              <a:t>Database Service (use to store report data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Data Source</a:t>
            </a:r>
          </a:p>
          <a:p>
            <a:r>
              <a:rPr lang="en-US" sz="2000" dirty="0" err="1" smtClean="0"/>
              <a:t>Cloudant</a:t>
            </a:r>
            <a:endParaRPr lang="en-US" sz="2000" dirty="0" smtClean="0"/>
          </a:p>
          <a:p>
            <a:pPr lvl="1"/>
            <a:r>
              <a:rPr lang="en-US" sz="1800" dirty="0"/>
              <a:t>Data Management Service (use to store report </a:t>
            </a:r>
            <a:r>
              <a:rPr lang="en-US" sz="1800" dirty="0" smtClean="0"/>
              <a:t>artifacts)</a:t>
            </a:r>
          </a:p>
          <a:p>
            <a:pPr lvl="1"/>
            <a:r>
              <a:rPr lang="en-US" sz="1800" dirty="0" smtClean="0"/>
              <a:t>Connect Source</a:t>
            </a:r>
          </a:p>
          <a:p>
            <a:r>
              <a:rPr lang="en-US" sz="2000" dirty="0" smtClean="0"/>
              <a:t>Embeddable Reporting</a:t>
            </a:r>
          </a:p>
          <a:p>
            <a:pPr lvl="1"/>
            <a:r>
              <a:rPr lang="en-US" sz="1800" dirty="0" smtClean="0"/>
              <a:t>Reporting Service (runs the IBM </a:t>
            </a:r>
            <a:r>
              <a:rPr lang="en-US" sz="1800" dirty="0" err="1" smtClean="0"/>
              <a:t>Cognos</a:t>
            </a:r>
            <a:r>
              <a:rPr lang="en-US" sz="1800" dirty="0" smtClean="0"/>
              <a:t> Business Intelligence Reports)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385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7605"/>
            <a:ext cx="8596668" cy="3880773"/>
          </a:xfrm>
        </p:spPr>
        <p:txBody>
          <a:bodyPr/>
          <a:lstStyle/>
          <a:p>
            <a:r>
              <a:rPr lang="en-US" sz="2000" dirty="0" smtClean="0"/>
              <a:t>Report Page is </a:t>
            </a:r>
            <a:r>
              <a:rPr lang="en-US" sz="2000" b="1" dirty="0" smtClean="0"/>
              <a:t>not equal </a:t>
            </a:r>
            <a:r>
              <a:rPr lang="en-US" sz="2000" dirty="0" smtClean="0"/>
              <a:t>to a Report.</a:t>
            </a:r>
          </a:p>
          <a:p>
            <a:r>
              <a:rPr lang="en-US" sz="2000" dirty="0" smtClean="0"/>
              <a:t>A report page can have </a:t>
            </a:r>
            <a:r>
              <a:rPr lang="en-US" sz="2000" b="1" dirty="0" smtClean="0"/>
              <a:t>1 or more </a:t>
            </a:r>
            <a:r>
              <a:rPr lang="en-US" sz="2000" dirty="0" smtClean="0"/>
              <a:t>reports.</a:t>
            </a:r>
          </a:p>
          <a:p>
            <a:r>
              <a:rPr lang="en-US" sz="2000" dirty="0" smtClean="0"/>
              <a:t>A report is always associated to </a:t>
            </a:r>
            <a:r>
              <a:rPr lang="en-US" sz="2000" b="1" dirty="0" smtClean="0"/>
              <a:t>only 1</a:t>
            </a:r>
            <a:r>
              <a:rPr lang="en-US" sz="2000" dirty="0" smtClean="0"/>
              <a:t> query.</a:t>
            </a:r>
          </a:p>
          <a:p>
            <a:r>
              <a:rPr lang="en-US" sz="2000" dirty="0" smtClean="0"/>
              <a:t>A query can be associated to </a:t>
            </a:r>
            <a:r>
              <a:rPr lang="en-US" sz="2000" b="1" dirty="0" smtClean="0"/>
              <a:t>many</a:t>
            </a:r>
            <a:r>
              <a:rPr lang="en-US" sz="2000" dirty="0" smtClean="0"/>
              <a:t> reports.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45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362"/>
          </a:xfrm>
        </p:spPr>
        <p:txBody>
          <a:bodyPr/>
          <a:lstStyle/>
          <a:p>
            <a:r>
              <a:rPr lang="en-US" dirty="0" smtClean="0"/>
              <a:t>Swagger-UI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46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Used to authenticate the connection between the embeddable reporting service and the application.</a:t>
            </a:r>
          </a:p>
          <a:p>
            <a:r>
              <a:rPr lang="en-US" sz="2000" dirty="0" smtClean="0"/>
              <a:t>A simple REST-API representation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08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937"/>
          </a:xfrm>
        </p:spPr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005"/>
            <a:ext cx="8596668" cy="3880773"/>
          </a:xfrm>
        </p:spPr>
        <p:txBody>
          <a:bodyPr/>
          <a:lstStyle/>
          <a:p>
            <a:r>
              <a:rPr lang="en-US" sz="2000" dirty="0" smtClean="0"/>
              <a:t>Gives an insight of the performance of a Company (Through Reports)</a:t>
            </a:r>
          </a:p>
          <a:p>
            <a:r>
              <a:rPr lang="en-US" sz="2000" dirty="0" smtClean="0"/>
              <a:t>Determine Problems in the Company (in Sales)</a:t>
            </a:r>
          </a:p>
          <a:p>
            <a:r>
              <a:rPr lang="en-US" sz="2000" dirty="0" smtClean="0"/>
              <a:t>Developers can build </a:t>
            </a:r>
            <a:r>
              <a:rPr lang="en-US" sz="2000" dirty="0"/>
              <a:t>reports using a graphical </a:t>
            </a:r>
            <a:r>
              <a:rPr lang="en-US" sz="2000" dirty="0" smtClean="0"/>
              <a:t>tool and embed the reports in their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790</TotalTime>
  <Words>492</Words>
  <Application>Microsoft Office PowerPoint</Application>
  <PresentationFormat>Widescreen</PresentationFormat>
  <Paragraphs>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Facet</vt:lpstr>
      <vt:lpstr>Embeddable Reporting</vt:lpstr>
      <vt:lpstr>What is Emebeddable Reporting</vt:lpstr>
      <vt:lpstr>PowerPoint Presentation</vt:lpstr>
      <vt:lpstr>PowerPoint Presentation</vt:lpstr>
      <vt:lpstr>Services</vt:lpstr>
      <vt:lpstr>Concepts</vt:lpstr>
      <vt:lpstr>Swagger-UI API</vt:lpstr>
      <vt:lpstr>Importance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Embeddable Reporting</dc:title>
  <dc:creator>Kimberly  L. Pol</dc:creator>
  <cp:lastModifiedBy>Kimberly  L. Pol</cp:lastModifiedBy>
  <cp:revision>31</cp:revision>
  <dcterms:created xsi:type="dcterms:W3CDTF">2016-03-18T11:20:23Z</dcterms:created>
  <dcterms:modified xsi:type="dcterms:W3CDTF">2016-03-19T05:19:00Z</dcterms:modified>
</cp:coreProperties>
</file>