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2" r:id="rId6"/>
    <p:sldId id="283" r:id="rId7"/>
    <p:sldId id="285" r:id="rId8"/>
    <p:sldId id="286" r:id="rId9"/>
    <p:sldId id="287" r:id="rId10"/>
    <p:sldId id="288" r:id="rId11"/>
    <p:sldId id="289" r:id="rId12"/>
    <p:sldId id="291" r:id="rId13"/>
    <p:sldId id="290" r:id="rId14"/>
    <p:sldId id="295" r:id="rId15"/>
    <p:sldId id="293" r:id="rId16"/>
    <p:sldId id="281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02/06/2024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7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02/06/2024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erlydervage/estagio-dados-itau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hyperlink" Target="mailto:Kim.Dervage@gmail.com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08F6371-8FE8-A26A-B313-BF69AEEE8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47D1104-DACD-879C-B310-D72D2E12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35" y="2018619"/>
            <a:ext cx="5113598" cy="46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Produtos por gênero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039725" y="2136576"/>
            <a:ext cx="2953062" cy="3354765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sétimo gráfico, In [40], considera os gêneros por ano.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Avaliamos que ambos são equivalentes ao longo dos anos, porém mais recentemente, em 2022 a categoria masculina acabou se sobressaindo um pouco.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B028F1-6DA9-5C55-51C5-664271F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4" y="1208870"/>
            <a:ext cx="8343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649245" y="674554"/>
            <a:ext cx="2648590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45" y="674554"/>
            <a:ext cx="2648590" cy="599075"/>
          </a:xfrm>
          <a:solidFill>
            <a:schemeClr val="tx1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2000" b="1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7DB97-59AA-ADCF-3389-905EE0A8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14008"/>
            <a:ext cx="10808513" cy="4669438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as análises feitas por meio dos gráficos nos slides anteriores, podemos concluir que uma abordagem de venda via Instagram, considerando como público-alvo pessoas de 18 a 25 anos, de ambos os sexos é a mais indicada.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Lembrando que este relatório não possui o ano de 2023 completo, desta forma, deve-se ser desconsiderada todas as quedas nos gráficos para este ano, até que seja apurado e fechado completamente, tendo seus dados divulgados pelo emissor.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Pela falta da coluna Produto (especifico), foi utilizada nas análises apenas a coluna Categoria de Produto.</a:t>
            </a:r>
          </a:p>
        </p:txBody>
      </p:sp>
    </p:spTree>
    <p:extLst>
      <p:ext uri="{BB962C8B-B14F-4D97-AF65-F5344CB8AC3E}">
        <p14:creationId xmlns:p14="http://schemas.microsoft.com/office/powerpoint/2010/main" val="421156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543E8-5921-C78A-DA5D-02767ADD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49903"/>
            <a:ext cx="5726859" cy="656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hlinkClick r:id="rId3"/>
            <a:extLst>
              <a:ext uri="{FF2B5EF4-FFF2-40B4-BE49-F238E27FC236}">
                <a16:creationId xmlns:a16="http://schemas.microsoft.com/office/drawing/2014/main" id="{E0F46089-B8E4-8EF6-71DD-D070D4916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429" y="2582055"/>
            <a:ext cx="996847" cy="996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ítulo 7">
            <a:extLst>
              <a:ext uri="{FF2B5EF4-FFF2-40B4-BE49-F238E27FC236}">
                <a16:creationId xmlns:a16="http://schemas.microsoft.com/office/drawing/2014/main" id="{FF3A543B-EC40-2599-DB45-7852079D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59" y="389741"/>
            <a:ext cx="2648590" cy="599075"/>
          </a:xfr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2000" b="1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85000"/>
              </a:schemeClr>
            </a:gs>
            <a:gs pos="52318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634" y="2938355"/>
            <a:ext cx="3807763" cy="1219578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>
                <a:solidFill>
                  <a:schemeClr val="tx1">
                    <a:lumMod val="75000"/>
                  </a:schemeClr>
                </a:solidFill>
              </a:rPr>
              <a:t>Kimberly Dervage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hlinkClick r:id="rId5"/>
              </a:rPr>
              <a:t>kim.dervage@gmail.com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6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74000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tx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Objetivo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522473"/>
            <a:ext cx="4403596" cy="16965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objetivo deste projeto é fornecer uma análise do banco de dados proposto, bem como responder aos questionamentos feitos abaixo: </a:t>
            </a:r>
          </a:p>
        </p:txBody>
      </p:sp>
    </p:spTree>
    <p:extLst>
      <p:ext uri="{BB962C8B-B14F-4D97-AF65-F5344CB8AC3E}">
        <p14:creationId xmlns:p14="http://schemas.microsoft.com/office/powerpoint/2010/main" val="91825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649245" y="674554"/>
            <a:ext cx="2648590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45" y="674554"/>
            <a:ext cx="2648590" cy="599075"/>
          </a:xfrm>
          <a:solidFill>
            <a:schemeClr val="tx1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pt-BR" sz="2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Questões</a:t>
            </a:r>
            <a:endParaRPr lang="pt-BR" sz="2000" b="1" dirty="0"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7DB97-59AA-ADCF-3389-905EE0A8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14008"/>
            <a:ext cx="10808513" cy="4669438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produtos mais vendidos considerando os últimos 3 anos? </a:t>
            </a:r>
          </a:p>
          <a:p>
            <a:pPr marL="36900" indent="0" algn="just">
              <a:buNone/>
            </a:pP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Considerando os últimos três anos, a contar da mais atual, a categoria definida foi a de Clothing, conforme quadro In 	[25].</a:t>
            </a:r>
          </a:p>
          <a:p>
            <a:pPr algn="just"/>
            <a:endParaRPr lang="pt-BR" sz="32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produto mais caro e o mais barato? </a:t>
            </a:r>
          </a:p>
          <a:p>
            <a:pPr marL="36900" indent="0" algn="just">
              <a:buNone/>
            </a:pP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Mediante análise, tanto o produto mais caro, quanto o mais barato é o de Eletronics, conforme quadro In [26].</a:t>
            </a:r>
          </a:p>
          <a:p>
            <a:pPr algn="just"/>
            <a:endParaRPr lang="pt-BR" sz="32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categoria de produto mais vendida e menos vendida? Qual a categoria mais e menos cara? </a:t>
            </a:r>
          </a:p>
          <a:p>
            <a:pPr marL="36900" indent="0" algn="just">
              <a:buNone/>
            </a:pP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categoria mais vendida é de Clothing, enquanto a menos vendida foi a de Home, informada em In [27] Considerando	 	o produto mais 	caro e o mais barato, novamente temos a categoria Eletronics, conforme In [28]</a:t>
            </a:r>
          </a:p>
          <a:p>
            <a:pPr algn="just"/>
            <a:endParaRPr lang="pt-BR" sz="32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produto com melhor e pior NPS? </a:t>
            </a:r>
          </a:p>
          <a:p>
            <a:pPr marL="36900" indent="0" algn="just">
              <a:buNone/>
            </a:pPr>
            <a:r>
              <a:rPr lang="pt-BR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Considerando o valor geral do NPS, temos Home com o melhor e Clothing com o pior valor, informados em In [29]. 	Porém, fazendo novamente a análise, considerando a média de NPS como base, Home permanece com o melhor 	desempenho, enquanto Eletronics se encontra com o pior desempenho avaliado pelos usuários, visualizados em 	In [30].</a:t>
            </a:r>
          </a:p>
        </p:txBody>
      </p:sp>
    </p:spTree>
    <p:extLst>
      <p:ext uri="{BB962C8B-B14F-4D97-AF65-F5344CB8AC3E}">
        <p14:creationId xmlns:p14="http://schemas.microsoft.com/office/powerpoint/2010/main" val="16306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69431F0-75B6-7658-A87E-0C9F5A79E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83" y="1194873"/>
            <a:ext cx="8409804" cy="5299727"/>
          </a:xfrm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Categoria dos produtos por idade dos consumidores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024735" y="1791803"/>
            <a:ext cx="2953062" cy="4401205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endParaRPr lang="pt-BR" sz="20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primeiro gráfico, encontrado em In [34], foi feito com base na Idade dos consumidores e na quantidade de produtos.</a:t>
            </a:r>
          </a:p>
          <a:p>
            <a:pPr algn="just"/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Conforme análise, é possível determinar o público-alvo de cada categoria de produtos, segundo sua idade. Vemos que as pessoas entre 18 e 25 anos prevalecem em todas as categorias vigentes.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4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Produtos por tipo de campanha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039725" y="2136576"/>
            <a:ext cx="2953062" cy="3108543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segundo gráfico, In [35], foi feito pensando em identificar qual o melhor meio de pesquisa para cada produto. </a:t>
            </a:r>
          </a:p>
          <a:p>
            <a:pPr algn="just"/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caso, as campanhas via Instagram e Facebook foram as mais utilizadas.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1E398C-EAF3-26E3-E410-1D13E104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4" y="1272808"/>
            <a:ext cx="8267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Produtos por gênero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039725" y="2136576"/>
            <a:ext cx="2953062" cy="3354765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terceiro gráfico, In [36], foi feito para avaliar o público-alvo de cada produto, segundo o gênero dos consumidores.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Avaliamos que ambos são equiparáveis em todas as categorias, prevalecendo o gênero feminino com uma pequena margem.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1C2B4B-761D-2323-FBCB-4218E9EC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3" y="1272808"/>
            <a:ext cx="8343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por gênero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338544" y="2058435"/>
            <a:ext cx="2638925" cy="3293209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quarto gráfico, In [37], também segmentado por gênero, demonstra a fonte das compras.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Percebe-se que ambos os gêneros se assemelham em qual tipo de campanha mais utilizam.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5DF9D6-9DB3-937B-999D-FFD2DF1E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1113258"/>
            <a:ext cx="8985336" cy="54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3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Categoria por ano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039725" y="2136576"/>
            <a:ext cx="2953062" cy="3354765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quinto gráfico, In [38], revela a quantidade vendida por ano, segundo as vias de campanha estipuladas.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campanha via Instagram tem se mantido consistente .na liderança, seguida pelas via Facebook e Sem.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F7A06E-CF92-9745-9CE8-9927F47C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4" y="1272808"/>
            <a:ext cx="8267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</a:schemeClr>
            </a:gs>
            <a:gs pos="46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E532D7F2-C88D-D23E-82B5-6B0A9DBF81F8}"/>
              </a:ext>
            </a:extLst>
          </p:cNvPr>
          <p:cNvSpPr/>
          <p:nvPr/>
        </p:nvSpPr>
        <p:spPr>
          <a:xfrm>
            <a:off x="214531" y="363400"/>
            <a:ext cx="6690658" cy="610692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20522B-D391-52B2-FA61-986B650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375017"/>
            <a:ext cx="6690658" cy="587457"/>
          </a:xfrm>
        </p:spPr>
        <p:txBody>
          <a:bodyPr wrap="square">
            <a:no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por gênero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47F2F4-A29E-8792-E3FF-EB3513D0A34A}"/>
              </a:ext>
            </a:extLst>
          </p:cNvPr>
          <p:cNvSpPr txBox="1"/>
          <p:nvPr/>
        </p:nvSpPr>
        <p:spPr>
          <a:xfrm>
            <a:off x="9338544" y="2181545"/>
            <a:ext cx="2638925" cy="3354765"/>
          </a:xfrm>
          <a:prstGeom prst="rect">
            <a:avLst/>
          </a:prstGeom>
          <a:noFill/>
          <a:ln w="412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53062"/>
                      <a:gd name="connsiteY0" fmla="*/ 0 h 5016758"/>
                      <a:gd name="connsiteX1" fmla="*/ 2953062 w 2953062"/>
                      <a:gd name="connsiteY1" fmla="*/ 0 h 5016758"/>
                      <a:gd name="connsiteX2" fmla="*/ 2953062 w 2953062"/>
                      <a:gd name="connsiteY2" fmla="*/ 5016758 h 5016758"/>
                      <a:gd name="connsiteX3" fmla="*/ 0 w 2953062"/>
                      <a:gd name="connsiteY3" fmla="*/ 5016758 h 5016758"/>
                      <a:gd name="connsiteX4" fmla="*/ 0 w 2953062"/>
                      <a:gd name="connsiteY4" fmla="*/ 0 h 501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53062" h="5016758" extrusionOk="0">
                        <a:moveTo>
                          <a:pt x="0" y="0"/>
                        </a:moveTo>
                        <a:cubicBezTo>
                          <a:pt x="381394" y="118645"/>
                          <a:pt x="2632242" y="116012"/>
                          <a:pt x="2953062" y="0"/>
                        </a:cubicBezTo>
                        <a:cubicBezTo>
                          <a:pt x="2820180" y="2472005"/>
                          <a:pt x="3038013" y="2678723"/>
                          <a:pt x="2953062" y="5016758"/>
                        </a:cubicBezTo>
                        <a:cubicBezTo>
                          <a:pt x="1600415" y="5151358"/>
                          <a:pt x="1359059" y="4859562"/>
                          <a:pt x="0" y="5016758"/>
                        </a:cubicBezTo>
                        <a:cubicBezTo>
                          <a:pt x="-20187" y="3625584"/>
                          <a:pt x="-152480" y="146775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sexto gráfico, In [40], demonstra a quantidade por idade considerando cada ano isoladamente.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gráfico auxilia a  verificar a faixa etária dos consumidores que mais tem comprado nos últimos anos.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19E102-606E-4F17-A5E5-A1C8B7B7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1149263"/>
            <a:ext cx="8824538" cy="54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{19CA62FB-69E1-4709-B0F9-6F27470AE789}tf55705232_win32</Template>
  <TotalTime>197</TotalTime>
  <Words>676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Apresentação do PowerPoint</vt:lpstr>
      <vt:lpstr>Objetivo</vt:lpstr>
      <vt:lpstr>Questões</vt:lpstr>
      <vt:lpstr>Categoria dos produtos por idade dos consumidores</vt:lpstr>
      <vt:lpstr>Produtos por tipo de campanha</vt:lpstr>
      <vt:lpstr>Produtos por gênero</vt:lpstr>
      <vt:lpstr>Pesquisa por gênero</vt:lpstr>
      <vt:lpstr>Categoria por ano</vt:lpstr>
      <vt:lpstr>Pesquisa por gênero</vt:lpstr>
      <vt:lpstr>Produtos por gênero</vt:lpstr>
      <vt:lpstr>Conclusão</vt:lpstr>
      <vt:lpstr>GitHub</vt:lpstr>
      <vt:lpstr>Kimberly Dervage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Kimberly Dervage</dc:creator>
  <cp:lastModifiedBy>Kimberly Dervage</cp:lastModifiedBy>
  <cp:revision>1</cp:revision>
  <dcterms:created xsi:type="dcterms:W3CDTF">2024-06-02T21:55:00Z</dcterms:created>
  <dcterms:modified xsi:type="dcterms:W3CDTF">2024-06-03T01:12:39Z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