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4141"/>
  </p:normalViewPr>
  <p:slideViewPr>
    <p:cSldViewPr snapToGrid="0" snapToObjects="1">
      <p:cViewPr varScale="1">
        <p:scale>
          <a:sx n="121" d="100"/>
          <a:sy n="12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pfzeilenplatzhalter 1">
            <a:extLst>
              <a:ext uri="{FF2B5EF4-FFF2-40B4-BE49-F238E27FC236}">
                <a16:creationId xmlns:a16="http://schemas.microsoft.com/office/drawing/2014/main" xmlns="" id="{8BB428F3-C5AD-4209-8D95-AE866727B4D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9" name="Datumsplatzhalter 2">
            <a:extLst>
              <a:ext uri="{FF2B5EF4-FFF2-40B4-BE49-F238E27FC236}">
                <a16:creationId xmlns:a16="http://schemas.microsoft.com/office/drawing/2014/main" xmlns="" id="{E1EA261E-FF5C-48AB-AB2D-E1D731B9D12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B777405-9339-42AB-8373-033AF38AA411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10" name="Folienbildplatzhalter 3">
            <a:extLst>
              <a:ext uri="{FF2B5EF4-FFF2-40B4-BE49-F238E27FC236}">
                <a16:creationId xmlns:a16="http://schemas.microsoft.com/office/drawing/2014/main" xmlns="" id="{B68A5926-93E5-443B-8903-9DBECCF433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izenplatzhalter 4">
            <a:extLst>
              <a:ext uri="{FF2B5EF4-FFF2-40B4-BE49-F238E27FC236}">
                <a16:creationId xmlns:a16="http://schemas.microsoft.com/office/drawing/2014/main" xmlns="" id="{FA826D48-72EC-4EEE-BF68-2813FCCD7C4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xmlns="" id="{26172746-3E6B-43B4-BE52-D7407FA9AD3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Foliennummernplatzhalter 6">
            <a:extLst>
              <a:ext uri="{FF2B5EF4-FFF2-40B4-BE49-F238E27FC236}">
                <a16:creationId xmlns:a16="http://schemas.microsoft.com/office/drawing/2014/main" xmlns="" id="{CA23D5E0-34E1-4BEC-98E2-760217791B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68E2A91-8568-45C2-AB53-B599CD9EC201}" type="slidenum">
              <a:t>‹Nr.›</a:t>
            </a:fld>
            <a:endParaRPr lang="de-DE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4E30C-614A-4358-AFF3-F9102307F9EA}" type="datetimeFigureOut">
              <a:rPr lang="en-US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8D634-BF99-467B-B752-2FB1A22C678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372ADD90-5C74-473E-B077-BCF3A6C84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11119742-7B67-4EFC-90DA-F74DD96E18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de-DE"/>
              <a:t>Kurz auf nichtfunktionieren des Netzwerks eingehen.</a:t>
            </a:r>
            <a:br>
              <a:rPr lang="de-DE"/>
            </a:br>
            <a:r>
              <a:rPr lang="de-DE"/>
              <a:t>Warum zu wenig Journalisten haben für mehrere Ressorts geschrieben.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7A86258-A8E3-4A3A-9637-E21BC07DADC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39DE6F-ECA9-453B-9AD2-0F4AB02DFA4C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A4D96FDC-2337-48A9-B204-EBEDE277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F51EDF4A-763C-4916-88A4-272F17D984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de-DE"/>
              <a:t>Das Gesamtnetzwerk. Broker Lila, aber nicht alle Broker Schlüssel-Journalisten. Gehen da später drauf ein.</a:t>
            </a:r>
            <a:br>
              <a:rPr lang="de-DE"/>
            </a:br>
            <a:r>
              <a:rPr lang="de-DE"/>
              <a:t>Aber Netzwerk war erfolgreich. Wie Viele Kanten hat das Netzwerk?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3C55102-5915-4483-AD29-B714B702E7B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6977EF-2869-46BC-B4C9-3B95530F25BB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BF5BF21B-1F26-43B3-B29C-E652C2695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E02CAA86-4B6A-4B11-ADC1-36599A178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de-DE"/>
              <a:t>Kurze erklärung dass links gesamt, rechts nur Kultur. Wie muss man die Animation verstehen.</a:t>
            </a:r>
            <a:br>
              <a:rPr lang="de-DE"/>
            </a:br>
            <a:r>
              <a:rPr lang="de-DE"/>
              <a:t>Warum gewisse Hähepunkte?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5F0EA60-571E-4D69-8ABE-679F13774C4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71A195A-2D9E-448A-B69A-F42DBF85FAB8}" type="slidenum">
              <a:t>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xmlns="" id="{9B02536E-AC6E-4A66-958B-918BDD345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099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xmlns="" id="{065FD91B-88B0-48DC-ACF5-690C85C4B5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549"/>
            <a:ext cx="5486400" cy="360045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pPr lvl="0"/>
            <a:r>
              <a:rPr lang="de-DE"/>
              <a:t>Wichtig: Hier betweenness,  dyaden, broker sind lila. Wie viele Verbindungen hat wer? Was sagt das aus?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42CDAF1-FCD9-4F94-B5DC-29DDC5E3369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BC026B-0B1C-42C4-8D41-B0D476636DC8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ECA5DA4-ED41-47FB-AE9A-23EBBF2744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F394EDAC-CEB0-47E4-94D5-8D0094FE9B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F325A24-149A-4539-A75B-7E25CFAEF9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EC24578-38C9-4714-9DF9-4B8C31A055AD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30844F1-E2D6-4E47-8DAF-4461886C69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87063A-A0ED-4BE4-9BC2-C27BCF840E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E37B0CD-19C6-4B8C-9E51-59E647BBFE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0606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48AD487-28ED-4115-939E-52871B02E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24DCF4F-0DD4-44C2-8C9C-CCDF30418BD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B519D7D-FD85-41F1-93D3-4F1C8D3983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6D2D38C-E6F2-4F2C-98CC-2817642B4E4E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7FF531E-FAE4-4105-BF2C-388EB4B78E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469EBFB-A534-4000-8740-4974AC626F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6B9DC2D-A513-428E-9525-C647BAAD6C9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9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C559189-5218-46D9-B023-E9B8216E9BF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4253E71-0861-4060-B7A8-C3B8E145FBE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57CA959-D19E-44B5-951E-B611404E56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48CA80-D60F-4CF7-A35A-E79D00DAD8FC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977D60E-B672-4EC3-B350-15CEC65BCB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B404D2E-0577-46F9-84EB-8ABFA26BC5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EDE07F5-D42F-4797-AFBA-F52F9B5BC7A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4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86CBD3-4C3E-4AE4-97D1-92B3EBD0B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42DC394-5C0C-4BC3-A76F-AA91F884C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66C6967-77F3-4691-9309-D4E473684C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FE6C51D-7C6A-4FB9-BE34-040969CDE7C8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BE57C8-0B19-446C-B13D-72616F539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81296C2-23DE-4012-9612-8F6CF129A8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786E057-0CF2-4932-BF05-B929773CBFC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9375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C1445E-D59C-4790-9F5A-A8E855FE0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73C3345-09AC-4954-98A6-2BD33A5E3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085444B-3A5C-446A-B9CE-04C8377B0A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4C6609D-8327-473B-8523-022173D975E7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8F20277-E272-4197-9F6E-AA7696B7B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79176F9-031F-4F83-9C41-58D57890F1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0C75B1E-3FCD-4AE2-BA3C-1C176BA17CB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9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E746A9C-4E99-415D-895D-62E6E5897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7AD46F1-BFBA-4999-86F5-16C3E7015C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AE18177-BEE4-44DB-882C-FFB9F37932E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C3C7AD5-4FEC-41E8-906C-5337C33217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E66F42B-1A5C-4095-A62D-3630086F691A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FE041BC-536D-4C6E-986F-90EB8C5657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CBC1A69B-3C44-42B2-AA37-2602F68636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7B6B7C0-94FA-4525-95FF-8CD9809FB95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359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4A7609E-0EC1-4772-8298-6A3753170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9A6270F9-7EF8-4D59-9815-CEF798B76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8130BFF-7BEC-417E-8D1D-675A4606596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1B1E9CEB-0538-4B99-BE46-05C8A28D00D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F47D0AE9-C6E5-4C2B-85D1-6D1325D0CB9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F2A03BF4-FB1D-4498-B143-45BE75F00A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520FC0B-9D30-41B6-BAC2-86AB7C97C385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87234149-A50B-4AF7-B202-7F23265906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90759DD0-1E53-41ED-A0CD-ACD23CA116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20B009D-5CD3-4051-9DBE-49B54241571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2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6913D4-F028-453D-8DD7-C01FDBE40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29D1FB2B-DB5F-432F-8C7F-DF4FA3E693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FFCCF67-C816-4E75-8D5A-9F4AE678B8EB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979B8F1-6A88-4D4E-8AC6-24E7ED074E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BDBEFFB-FEB4-4B03-93F8-E1B45199E7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74E0A84-17B2-4320-9ECA-7D113943362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227CA41-2FD3-40C5-AE5C-E2246BD62A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2DC136A-CBCC-438C-9AB0-E47523020552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62891F8-8962-4BC0-AAB9-11F05DD6BE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80F8032D-2C8F-4FA3-95D0-D33C23AD23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0B21760-E00E-443C-84E4-FF63831A7EF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58A9BD-5AE6-4B9B-86D6-0D805C8EC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BBB3FBA-B258-4E6A-87C0-E2AF4A505B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DF9E743-2929-4D89-BF77-2AA47E84B9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9A2B4D49-86ED-49C2-8B38-35DE8CEED4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CE03C8D-6975-4C97-A55B-181A6E7FF1CA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DC103AE-F9FC-4311-BE4A-D7EA7B9C6E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C41C251-FFEE-4BE7-A217-756029ED0A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B1DEB37-2B32-4F13-BCCE-4E8180B5C4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5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73CB37-D228-4803-95AF-534AEAC4CC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512FAE36-C977-4850-836C-9F44E6F73D1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3EAE98A-A9A4-4620-B0F9-5D66BB34FA1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1C0B01D-D1FB-4C36-8645-CE0366C8BA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2B0109-5266-4CE7-97F9-C034FAAC481F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A987C5C-CA8B-4B5D-B35D-B3F5E66F70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FCA342D-A9B8-49B2-8679-B2D6358226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84377E1-050F-4D95-B583-0CEF33CE0FB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21CED5CD-BA82-40D9-9D7F-623DA54F1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AE3064A-EF81-4579-9BE8-AB25F9012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C81B66-1FD0-4887-B9EF-279F2E4F158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EC792B3-956E-41BB-B9C9-682737AB2287}" type="datetime1">
              <a:rPr lang="de-DE"/>
              <a:pPr lvl="0"/>
              <a:t>16.05.18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E1CF450-FE44-4040-84CC-3AFA96A6BA0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E0FF748-7441-4AF9-8E9E-518D2A1D432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A2E7DB1-1D70-45F0-A8CE-F5EF3DE7021C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E4970991-C4C8-465D-A418-3BE0B684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18" b="14637"/>
          <a:stretch>
            <a:fillRect/>
          </a:stretch>
        </p:blipFill>
        <p:spPr>
          <a:xfrm>
            <a:off x="18" y="-106701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53999BD1-9EFF-4A39-A6D5-58953215F2AB}"/>
              </a:ext>
            </a:extLst>
          </p:cNvPr>
          <p:cNvSpPr>
            <a:spLocks noMove="1" noResize="1"/>
          </p:cNvSpPr>
          <p:nvPr/>
        </p:nvSpPr>
        <p:spPr>
          <a:xfrm>
            <a:off x="7488625" y="2277614"/>
            <a:ext cx="4703380" cy="45803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33"/>
              <a:gd name="f7" fmla="val 1298"/>
              <a:gd name="f8" fmla="val 1031"/>
              <a:gd name="f9" fmla="val 380"/>
              <a:gd name="f10" fmla="val 1215"/>
              <a:gd name="f11" fmla="val 154"/>
              <a:gd name="f12" fmla="val 979"/>
              <a:gd name="f13" fmla="val 706"/>
              <a:gd name="f14" fmla="val 317"/>
              <a:gd name="f15" fmla="val 316"/>
              <a:gd name="f16" fmla="val 954"/>
              <a:gd name="f17" fmla="val 129"/>
              <a:gd name="f18" fmla="val 1172"/>
              <a:gd name="f19" fmla="val 323"/>
              <a:gd name="f20" fmla="val 1090"/>
              <a:gd name="f21" fmla="val 1193"/>
              <a:gd name="f22" fmla="val 1232"/>
              <a:gd name="f23" fmla="val 1276"/>
              <a:gd name="f24" fmla="val 1140"/>
              <a:gd name="f25" fmla="+- 0 0 -90"/>
              <a:gd name="f26" fmla="*/ f3 1 1333"/>
              <a:gd name="f27" fmla="*/ f4 1 1298"/>
              <a:gd name="f28" fmla="val f5"/>
              <a:gd name="f29" fmla="val f6"/>
              <a:gd name="f30" fmla="val f7"/>
              <a:gd name="f31" fmla="*/ f25 f0 1"/>
              <a:gd name="f32" fmla="+- f30 0 f28"/>
              <a:gd name="f33" fmla="+- f29 0 f28"/>
              <a:gd name="f34" fmla="*/ f31 1 f2"/>
              <a:gd name="f35" fmla="*/ f33 1 1333"/>
              <a:gd name="f36" fmla="*/ f32 1 1298"/>
              <a:gd name="f37" fmla="*/ 1333 f33 1"/>
              <a:gd name="f38" fmla="*/ 1031 f32 1"/>
              <a:gd name="f39" fmla="*/ 380 f32 1"/>
              <a:gd name="f40" fmla="*/ 706 f33 1"/>
              <a:gd name="f41" fmla="*/ 0 f32 1"/>
              <a:gd name="f42" fmla="*/ 0 f33 1"/>
              <a:gd name="f43" fmla="*/ 706 f32 1"/>
              <a:gd name="f44" fmla="*/ 323 f33 1"/>
              <a:gd name="f45" fmla="*/ 1298 f32 1"/>
              <a:gd name="f46" fmla="*/ 1090 f33 1"/>
              <a:gd name="f47" fmla="+- f34 0 f1"/>
              <a:gd name="f48" fmla="*/ f37 1 1333"/>
              <a:gd name="f49" fmla="*/ f38 1 1298"/>
              <a:gd name="f50" fmla="*/ f39 1 1298"/>
              <a:gd name="f51" fmla="*/ f40 1 1333"/>
              <a:gd name="f52" fmla="*/ f41 1 1298"/>
              <a:gd name="f53" fmla="*/ f42 1 1333"/>
              <a:gd name="f54" fmla="*/ f43 1 1298"/>
              <a:gd name="f55" fmla="*/ f44 1 1333"/>
              <a:gd name="f56" fmla="*/ f45 1 1298"/>
              <a:gd name="f57" fmla="*/ f46 1 1333"/>
              <a:gd name="f58" fmla="*/ 0 1 f35"/>
              <a:gd name="f59" fmla="*/ f29 1 f35"/>
              <a:gd name="f60" fmla="*/ 0 1 f36"/>
              <a:gd name="f61" fmla="*/ f30 1 f36"/>
              <a:gd name="f62" fmla="*/ f48 1 f35"/>
              <a:gd name="f63" fmla="*/ f49 1 f36"/>
              <a:gd name="f64" fmla="*/ f50 1 f36"/>
              <a:gd name="f65" fmla="*/ f51 1 f35"/>
              <a:gd name="f66" fmla="*/ f52 1 f36"/>
              <a:gd name="f67" fmla="*/ f53 1 f35"/>
              <a:gd name="f68" fmla="*/ f54 1 f36"/>
              <a:gd name="f69" fmla="*/ f55 1 f35"/>
              <a:gd name="f70" fmla="*/ f56 1 f36"/>
              <a:gd name="f71" fmla="*/ f57 1 f35"/>
              <a:gd name="f72" fmla="*/ f58 f26 1"/>
              <a:gd name="f73" fmla="*/ f59 f26 1"/>
              <a:gd name="f74" fmla="*/ f61 f27 1"/>
              <a:gd name="f75" fmla="*/ f60 f27 1"/>
              <a:gd name="f76" fmla="*/ f62 f26 1"/>
              <a:gd name="f77" fmla="*/ f63 f27 1"/>
              <a:gd name="f78" fmla="*/ f64 f27 1"/>
              <a:gd name="f79" fmla="*/ f65 f26 1"/>
              <a:gd name="f80" fmla="*/ f66 f27 1"/>
              <a:gd name="f81" fmla="*/ f67 f26 1"/>
              <a:gd name="f82" fmla="*/ f68 f27 1"/>
              <a:gd name="f83" fmla="*/ f69 f26 1"/>
              <a:gd name="f84" fmla="*/ f70 f27 1"/>
              <a:gd name="f85" fmla="*/ f71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6" y="f77"/>
              </a:cxn>
              <a:cxn ang="f47">
                <a:pos x="f76" y="f78"/>
              </a:cxn>
              <a:cxn ang="f47">
                <a:pos x="f79" y="f80"/>
              </a:cxn>
              <a:cxn ang="f47">
                <a:pos x="f81" y="f82"/>
              </a:cxn>
              <a:cxn ang="f47">
                <a:pos x="f83" y="f84"/>
              </a:cxn>
              <a:cxn ang="f47">
                <a:pos x="f85" y="f84"/>
              </a:cxn>
              <a:cxn ang="f47">
                <a:pos x="f76" y="f77"/>
              </a:cxn>
            </a:cxnLst>
            <a:rect l="f72" t="f75" r="f73" b="f74"/>
            <a:pathLst>
              <a:path w="1333" h="1298">
                <a:moveTo>
                  <a:pt x="f6" y="f8"/>
                </a:moveTo>
                <a:cubicBezTo>
                  <a:pt x="f6" y="f9"/>
                  <a:pt x="f6" y="f9"/>
                  <a:pt x="f6" y="f9"/>
                </a:cubicBezTo>
                <a:cubicBezTo>
                  <a:pt x="f10" y="f11"/>
                  <a:pt x="f12" y="f5"/>
                  <a:pt x="f13" y="f5"/>
                </a:cubicBezTo>
                <a:cubicBezTo>
                  <a:pt x="f14" y="f5"/>
                  <a:pt x="f5" y="f15"/>
                  <a:pt x="f5" y="f13"/>
                </a:cubicBezTo>
                <a:cubicBezTo>
                  <a:pt x="f5" y="f16"/>
                  <a:pt x="f17" y="f18"/>
                  <a:pt x="f19" y="f7"/>
                </a:cubicBezTo>
                <a:cubicBezTo>
                  <a:pt x="f20" y="f7"/>
                  <a:pt x="f20" y="f7"/>
                  <a:pt x="f20" y="f7"/>
                </a:cubicBezTo>
                <a:cubicBezTo>
                  <a:pt x="f21" y="f22"/>
                  <a:pt x="f23" y="f24"/>
                  <a:pt x="f6" y="f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all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xmlns="" id="{95D22970-08B9-45F1-A2D2-1307250E0B78}"/>
              </a:ext>
            </a:extLst>
          </p:cNvPr>
          <p:cNvCxnSpPr>
            <a:cxnSpLocks noMove="1" noResize="1"/>
          </p:cNvCxnSpPr>
          <p:nvPr/>
        </p:nvCxnSpPr>
        <p:spPr>
          <a:xfrm>
            <a:off x="9480334" y="5123794"/>
            <a:ext cx="935413" cy="0"/>
          </a:xfrm>
          <a:prstGeom prst="straightConnector1">
            <a:avLst/>
          </a:prstGeom>
          <a:noFill/>
          <a:ln w="25402" cap="sq">
            <a:solidFill>
              <a:srgbClr val="262626"/>
            </a:solidFill>
            <a:prstDash val="solid"/>
            <a:bevel/>
          </a:ln>
        </p:spPr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F56D8D22-F537-4BB3-ADC8-B7E2BA12A7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22022" y="3243559"/>
            <a:ext cx="3852038" cy="1842598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600">
                <a:latin typeface="Arial Nova" pitchFamily="34"/>
                <a:ea typeface="Yu Gothic" pitchFamily="34"/>
              </a:rPr>
              <a:t>I</a:t>
            </a:r>
            <a:r>
              <a:rPr lang="de-DE" sz="1600">
                <a:latin typeface="Arial Nova" pitchFamily="34"/>
                <a:ea typeface="Yu Gothic" pitchFamily="34"/>
              </a:rPr>
              <a:t>n welchen Ressorts bundesweiter Qualitätsmedien wurde über das Thema #metoo zwischen dem 16. Oktober 2017 und dem 11. März 2018 berichtet</a:t>
            </a:r>
            <a:br>
              <a:rPr lang="de-DE" sz="1600">
                <a:latin typeface="Arial Nova" pitchFamily="34"/>
                <a:ea typeface="Yu Gothic" pitchFamily="34"/>
              </a:rPr>
            </a:br>
            <a:r>
              <a:rPr lang="de-DE" sz="1600">
                <a:latin typeface="Arial Nova" pitchFamily="34"/>
                <a:ea typeface="Yu Gothic" pitchFamily="34"/>
              </a:rPr>
              <a:t>und welche Journalisten haben das Thema besonders häufig aufgegriffen?</a:t>
            </a:r>
            <a:endParaRPr lang="de-DE" sz="160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xmlns="" id="{7E00F8AE-325D-4ECE-ADA1-D76714FEF9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82906" y="5048530"/>
            <a:ext cx="4330260" cy="765791"/>
          </a:xfrm>
        </p:spPr>
        <p:txBody>
          <a:bodyPr/>
          <a:lstStyle/>
          <a:p>
            <a:pPr lvl="0">
              <a:lnSpc>
                <a:spcPct val="70000"/>
              </a:lnSpc>
            </a:pPr>
            <a:endParaRPr lang="de-DE" sz="700"/>
          </a:p>
          <a:p>
            <a:pPr lvl="0">
              <a:lnSpc>
                <a:spcPct val="70000"/>
              </a:lnSpc>
            </a:pPr>
            <a:r>
              <a:rPr lang="de-DE" sz="1500">
                <a:latin typeface="Arial Nova" pitchFamily="34"/>
                <a:ea typeface="Yu Gothic" pitchFamily="34"/>
              </a:rPr>
              <a:t>Datenzugang:</a:t>
            </a:r>
          </a:p>
          <a:p>
            <a:pPr lvl="0">
              <a:lnSpc>
                <a:spcPct val="70000"/>
              </a:lnSpc>
            </a:pPr>
            <a:r>
              <a:rPr lang="de-DE" sz="1500">
                <a:latin typeface="Arial Nova" pitchFamily="34"/>
                <a:ea typeface="Yu Gothic" pitchFamily="34"/>
              </a:rPr>
              <a:t>GENIOS &amp; Webseiten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xmlns="" id="{4C325086-0F96-42BF-9F3C-6FF7BCF07998}"/>
              </a:ext>
            </a:extLst>
          </p:cNvPr>
          <p:cNvSpPr>
            <a:spLocks noMove="1" noResize="1"/>
          </p:cNvSpPr>
          <p:nvPr/>
        </p:nvSpPr>
        <p:spPr>
          <a:xfrm>
            <a:off x="321567" y="320040"/>
            <a:ext cx="11548872" cy="6217920"/>
          </a:xfrm>
          <a:prstGeom prst="rect">
            <a:avLst/>
          </a:prstGeom>
          <a:solidFill>
            <a:srgbClr val="000000">
              <a:alpha val="1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" name="Straight Connector 15">
            <a:extLst>
              <a:ext uri="{FF2B5EF4-FFF2-40B4-BE49-F238E27FC236}">
                <a16:creationId xmlns:a16="http://schemas.microsoft.com/office/drawing/2014/main" xmlns="" id="{30FA4B4B-A72D-42E9-B0C4-1882077C1948}"/>
              </a:ext>
            </a:extLst>
          </p:cNvPr>
          <p:cNvCxnSpPr>
            <a:cxnSpLocks noMove="1" noResize="1"/>
          </p:cNvCxnSpPr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46" cap="flat">
            <a:solidFill>
              <a:srgbClr val="262626"/>
            </a:solidFill>
            <a:prstDash val="solid"/>
            <a:miter/>
          </a:ln>
        </p:spPr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E37DA0A7-1B27-445D-9E4E-7A5ABF77B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63503"/>
            <a:ext cx="3494361" cy="4930984"/>
          </a:xfrm>
        </p:spPr>
        <p:txBody>
          <a:bodyPr anchorCtr="1"/>
          <a:lstStyle/>
          <a:p>
            <a:pPr lvl="0" algn="ctr"/>
            <a:r>
              <a:rPr lang="de-DE" sz="3700">
                <a:solidFill>
                  <a:srgbClr val="B03060"/>
                </a:solidFill>
                <a:latin typeface="Arial Nova" pitchFamily="34"/>
              </a:rPr>
              <a:t>Mehrstufige</a:t>
            </a:r>
            <a:r>
              <a:rPr lang="de-DE" sz="3700">
                <a:solidFill>
                  <a:srgbClr val="4472C4"/>
                </a:solidFill>
                <a:latin typeface="Arial Nova" pitchFamily="34"/>
              </a:rPr>
              <a:t> </a:t>
            </a:r>
            <a:r>
              <a:rPr lang="de-DE" sz="3700">
                <a:solidFill>
                  <a:srgbClr val="B03060"/>
                </a:solidFill>
                <a:latin typeface="Arial Nova" pitchFamily="34"/>
              </a:rPr>
              <a:t>Datenerhebung</a:t>
            </a:r>
            <a:endParaRPr lang="de-DE" sz="3700">
              <a:solidFill>
                <a:srgbClr val="B03060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1FA52A63-DBE6-455F-88A9-68AC3B6FC7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6027" y="1124373"/>
            <a:ext cx="6250938" cy="2304626"/>
          </a:xfrm>
        </p:spPr>
        <p:txBody>
          <a:bodyPr anchor="b">
            <a:noAutofit/>
          </a:bodyPr>
          <a:lstStyle/>
          <a:p>
            <a:pPr lvl="0"/>
            <a:r>
              <a:rPr lang="de-DE" sz="2000" b="1">
                <a:latin typeface="Arial Nova" pitchFamily="34"/>
              </a:rPr>
              <a:t>Veröffentlichungen vom 16.Oktober 2017 bis 11. März 2018</a:t>
            </a:r>
            <a:br>
              <a:rPr lang="de-DE" sz="2000" b="1">
                <a:latin typeface="Arial Nova" pitchFamily="34"/>
              </a:rPr>
            </a:br>
            <a:r>
              <a:rPr lang="de-DE" sz="2000" b="1">
                <a:latin typeface="Arial Nova" pitchFamily="34"/>
              </a:rPr>
              <a:t>folgender deutscher Qualitätsmedien:</a:t>
            </a:r>
            <a:r>
              <a:rPr lang="de-DE" sz="2000">
                <a:latin typeface="Arial Nova" pitchFamily="34"/>
              </a:rPr>
              <a:t/>
            </a:r>
            <a:br>
              <a:rPr lang="de-DE" sz="2000">
                <a:latin typeface="Arial Nova" pitchFamily="34"/>
              </a:rPr>
            </a:br>
            <a:r>
              <a:rPr lang="de-DE" sz="2000">
                <a:latin typeface="Arial Nova" pitchFamily="34"/>
              </a:rPr>
              <a:t/>
            </a:r>
            <a:br>
              <a:rPr lang="de-DE" sz="2000">
                <a:latin typeface="Arial Nova" pitchFamily="34"/>
              </a:rPr>
            </a:br>
            <a:r>
              <a:rPr lang="de-DE" sz="1800">
                <a:latin typeface="Arial Nova" pitchFamily="34"/>
              </a:rPr>
              <a:t>- Die Tageszeitung</a:t>
            </a:r>
            <a:br>
              <a:rPr lang="de-DE" sz="1800">
                <a:latin typeface="Arial Nova" pitchFamily="34"/>
              </a:rPr>
            </a:br>
            <a:r>
              <a:rPr lang="de-DE" sz="1800">
                <a:latin typeface="Arial Nova" pitchFamily="34"/>
              </a:rPr>
              <a:t>- Welt Online</a:t>
            </a:r>
            <a:br>
              <a:rPr lang="de-DE" sz="1800">
                <a:latin typeface="Arial Nova" pitchFamily="34"/>
              </a:rPr>
            </a:br>
            <a:r>
              <a:rPr lang="de-DE" sz="1800">
                <a:latin typeface="Arial Nova" pitchFamily="34"/>
              </a:rPr>
              <a:t>- Spiegel Online</a:t>
            </a:r>
            <a:br>
              <a:rPr lang="de-DE" sz="1800">
                <a:latin typeface="Arial Nova" pitchFamily="34"/>
              </a:rPr>
            </a:br>
            <a:r>
              <a:rPr lang="de-DE" sz="1800">
                <a:latin typeface="Arial Nova" pitchFamily="34"/>
              </a:rPr>
              <a:t>- Süddeutsche Zeitung</a:t>
            </a:r>
            <a:br>
              <a:rPr lang="de-DE" sz="1800">
                <a:latin typeface="Arial Nova" pitchFamily="34"/>
              </a:rPr>
            </a:br>
            <a:r>
              <a:rPr lang="de-DE" sz="1800">
                <a:latin typeface="Arial Nova" pitchFamily="34"/>
              </a:rPr>
              <a:t>- Zeit Online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xmlns="" id="{CE1E6526-E800-4A1D-97B5-5A6C551D82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976027" y="3911602"/>
            <a:ext cx="6250938" cy="2304626"/>
          </a:xfrm>
        </p:spPr>
        <p:txBody>
          <a:bodyPr/>
          <a:lstStyle/>
          <a:p>
            <a:pPr lvl="0"/>
            <a:r>
              <a:rPr lang="de-DE" sz="2000" b="1">
                <a:latin typeface="Arial Nova" pitchFamily="34"/>
              </a:rPr>
              <a:t>Erhebung der soziodemografischen Faktoren der fünf Schlüssel-Journalisten</a:t>
            </a:r>
            <a:r>
              <a:rPr lang="de-DE" sz="2000">
                <a:latin typeface="Arial Nova" pitchFamily="34"/>
              </a:rPr>
              <a:t/>
            </a:r>
            <a:br>
              <a:rPr lang="de-DE" sz="2000">
                <a:latin typeface="Arial Nova" pitchFamily="34"/>
              </a:rPr>
            </a:br>
            <a:r>
              <a:rPr lang="de-DE" sz="2000">
                <a:latin typeface="Arial Nova" pitchFamily="34"/>
              </a:rPr>
              <a:t/>
            </a:r>
            <a:br>
              <a:rPr lang="de-DE" sz="2000">
                <a:latin typeface="Arial Nova" pitchFamily="34"/>
              </a:rPr>
            </a:br>
            <a:r>
              <a:rPr lang="de-DE" sz="1800">
                <a:latin typeface="Wingdings" pitchFamily="2"/>
              </a:rPr>
              <a:t></a:t>
            </a:r>
            <a:r>
              <a:rPr lang="de-DE" sz="1800">
                <a:latin typeface="Arial Nova" pitchFamily="34"/>
              </a:rPr>
              <a:t> Dank Überschneidung Erhebung des Twitter-Netzwerks rund um drei der fünf</a:t>
            </a:r>
            <a:br>
              <a:rPr lang="de-DE" sz="1800">
                <a:latin typeface="Arial Nova" pitchFamily="34"/>
              </a:rPr>
            </a:br>
            <a:r>
              <a:rPr lang="de-DE" sz="1800">
                <a:latin typeface="Wingdings" pitchFamily="2"/>
              </a:rPr>
              <a:t></a:t>
            </a:r>
            <a:r>
              <a:rPr lang="de-DE" sz="1800">
                <a:latin typeface="Arial Nova" pitchFamily="34"/>
              </a:rPr>
              <a:t> Bereinigung nach Anzahl der gegenseitigen Follows</a:t>
            </a:r>
          </a:p>
          <a:p>
            <a:pPr lvl="0"/>
            <a:endParaRPr lang="de-DE" sz="200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4CFE67A9-8704-4B6D-92E2-0F5A448CE51C}"/>
              </a:ext>
            </a:extLst>
          </p:cNvPr>
          <p:cNvSpPr txBox="1"/>
          <p:nvPr/>
        </p:nvSpPr>
        <p:spPr>
          <a:xfrm>
            <a:off x="8382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7C4617-8DDD-46E9-B3EA-6DC2A2032F4E}" type="datetime1"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16.05.18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A10CFAFA-90A9-4215-B839-FE01B94BB692}"/>
              </a:ext>
            </a:extLst>
          </p:cNvPr>
          <p:cNvSpPr txBox="1"/>
          <p:nvPr/>
        </p:nvSpPr>
        <p:spPr>
          <a:xfrm>
            <a:off x="3880923" y="6492870"/>
            <a:ext cx="4430149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I. Mayer, K. Nicolaus, M. Kayicki, A. Keinath, M. Ehrenfeld, S. Lingg</a:t>
            </a:r>
          </a:p>
        </p:txBody>
      </p:sp>
      <p:sp>
        <p:nvSpPr>
          <p:cNvPr id="9" name="Foliennummernplatzhalter 9">
            <a:extLst>
              <a:ext uri="{FF2B5EF4-FFF2-40B4-BE49-F238E27FC236}">
                <a16:creationId xmlns:a16="http://schemas.microsoft.com/office/drawing/2014/main" xmlns="" id="{985109AA-CA8E-4847-985C-1F1BFECDBA28}"/>
              </a:ext>
            </a:extLst>
          </p:cNvPr>
          <p:cNvSpPr txBox="1"/>
          <p:nvPr/>
        </p:nvSpPr>
        <p:spPr>
          <a:xfrm>
            <a:off x="86106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50275B-CDD5-45BF-86CD-036F32141D1A}" type="slidenum">
              <a:t>2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7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26095AE5-23DF-4442-B591-DDB6D055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635" y="643463"/>
            <a:ext cx="6086054" cy="5568741"/>
          </a:xfrm>
        </p:spPr>
      </p:pic>
      <p:sp>
        <p:nvSpPr>
          <p:cNvPr id="3" name="Down Arrow 7">
            <a:extLst>
              <a:ext uri="{FF2B5EF4-FFF2-40B4-BE49-F238E27FC236}">
                <a16:creationId xmlns:a16="http://schemas.microsoft.com/office/drawing/2014/main" xmlns="" id="{F71A9017-4BE9-461D-9C8A-9B760723E9C7}"/>
              </a:ext>
            </a:extLst>
          </p:cNvPr>
          <p:cNvSpPr>
            <a:spLocks noMove="1" noResize="1"/>
          </p:cNvSpPr>
          <p:nvPr/>
        </p:nvSpPr>
        <p:spPr>
          <a:xfrm rot="16200004">
            <a:off x="800110" y="1491341"/>
            <a:ext cx="3333746" cy="3499107"/>
          </a:xfrm>
          <a:custGeom>
            <a:avLst>
              <a:gd name="f0" fmla="val 18351"/>
              <a:gd name="f1" fmla="val 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solidFill>
            <a:srgbClr val="40404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7BB7FF4F-01E9-4F6D-985C-711DF5BA1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967267"/>
            <a:ext cx="2628899" cy="2547253"/>
          </a:xfrm>
        </p:spPr>
        <p:txBody>
          <a:bodyPr anchorCtr="1"/>
          <a:lstStyle/>
          <a:p>
            <a:pPr lvl="0" algn="ctr"/>
            <a:r>
              <a:rPr lang="en-US" sz="2800">
                <a:solidFill>
                  <a:srgbClr val="FFFFFF"/>
                </a:solidFill>
              </a:rPr>
              <a:t>Kein wirkliches Netzwerk entstanden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xmlns="" id="{D75B9BA6-845F-4FEA-9FD4-28B70F7C468B}"/>
              </a:ext>
            </a:extLst>
          </p:cNvPr>
          <p:cNvSpPr txBox="1"/>
          <p:nvPr/>
        </p:nvSpPr>
        <p:spPr>
          <a:xfrm>
            <a:off x="8842248" y="6356351"/>
            <a:ext cx="1997205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CF982A3-ED79-4D5B-A5A3-45F92EDB81EF}" type="datetime1">
              <a:rPr lang="en-US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5/16/18</a:t>
            </a:fld>
            <a:endParaRPr lang="en-US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xmlns="" id="{6553C5FE-A0FE-4765-94C4-CA1949D0563A}"/>
              </a:ext>
            </a:extLst>
          </p:cNvPr>
          <p:cNvSpPr txBox="1"/>
          <p:nvPr/>
        </p:nvSpPr>
        <p:spPr>
          <a:xfrm>
            <a:off x="1028700" y="6356351"/>
            <a:ext cx="621030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I. Mayer, K. Nicolaus, M. Kayicki, A. Keinath, M. Ehrenfeld, S. Lingg</a:t>
            </a:r>
          </a:p>
        </p:txBody>
      </p:sp>
      <p:sp>
        <p:nvSpPr>
          <p:cNvPr id="7" name="Foliennummernplatzhalter 9">
            <a:extLst>
              <a:ext uri="{FF2B5EF4-FFF2-40B4-BE49-F238E27FC236}">
                <a16:creationId xmlns:a16="http://schemas.microsoft.com/office/drawing/2014/main" xmlns="" id="{ADE30590-2656-443C-B899-CFF8711EED1C}"/>
              </a:ext>
            </a:extLst>
          </p:cNvPr>
          <p:cNvSpPr txBox="1"/>
          <p:nvPr/>
        </p:nvSpPr>
        <p:spPr>
          <a:xfrm>
            <a:off x="11034183" y="6356351"/>
            <a:ext cx="51435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lnSpcReduction="10000"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F9B06-1883-4FD2-8FED-2CBC0E6EC3D7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BFBFB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xmlns="" id="{36EFE33B-F10F-48AA-8466-E4B3BA90DEE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xmlns="" id="{F02D76D5-E770-462F-986B-41A07EA2FB9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2013554" cy="6858000"/>
          </a:xfrm>
          <a:prstGeom prst="rect">
            <a:avLst/>
          </a:prstGeom>
          <a:solidFill>
            <a:srgbClr val="7F7F7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Inhaltsplatzhalter 4" descr="Ein Bild, das Himmel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D493D3C5-7299-4470-8AA5-4203827F9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8879" y="961811"/>
            <a:ext cx="6087636" cy="4930984"/>
          </a:xfr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xmlns="" id="{2B97804F-A8BA-4716-BE1D-D0D91A363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2074362"/>
            <a:ext cx="2752353" cy="2709275"/>
          </a:xfrm>
          <a:solidFill>
            <a:srgbClr val="262626"/>
          </a:solidFill>
          <a:ln w="174622">
            <a:solidFill>
              <a:srgbClr val="262626"/>
            </a:solidFill>
            <a:prstDash val="solid"/>
          </a:ln>
        </p:spPr>
        <p:txBody>
          <a:bodyPr anchorCtr="1"/>
          <a:lstStyle/>
          <a:p>
            <a:pPr lvl="0" algn="ctr"/>
            <a:r>
              <a:rPr lang="en-US" sz="2600" dirty="0" err="1" smtClean="0">
                <a:solidFill>
                  <a:srgbClr val="FFFFFF"/>
                </a:solidFill>
              </a:rPr>
              <a:t>Gesamtnetzwerk</a:t>
            </a:r>
            <a:r>
              <a:rPr lang="en-US" sz="2600" dirty="0" smtClean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mit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dirty="0" err="1">
                <a:solidFill>
                  <a:srgbClr val="FFFFFF"/>
                </a:solidFill>
              </a:rPr>
              <a:t>Schlüssel-Journalisten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9">
            <a:extLst>
              <a:ext uri="{FF2B5EF4-FFF2-40B4-BE49-F238E27FC236}">
                <a16:creationId xmlns:a16="http://schemas.microsoft.com/office/drawing/2014/main" xmlns="" id="{8417DED7-CCCB-4017-B2DF-E1C88469A115}"/>
              </a:ext>
            </a:extLst>
          </p:cNvPr>
          <p:cNvSpPr>
            <a:spLocks noMove="1" noResize="1"/>
          </p:cNvSpPr>
          <p:nvPr/>
        </p:nvSpPr>
        <p:spPr>
          <a:xfrm>
            <a:off x="6831957" y="5346697"/>
            <a:ext cx="5360048" cy="15113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360045"/>
              <a:gd name="f7" fmla="val 1511304"/>
              <a:gd name="f8" fmla="val 4545473"/>
              <a:gd name="f9" fmla="val 1046730"/>
              <a:gd name="f10" fmla="val 1508760"/>
              <a:gd name="f11" fmla="val 4545474"/>
              <a:gd name="f12" fmla="val 2525897"/>
              <a:gd name="f13" fmla="val 697617"/>
              <a:gd name="f14" fmla="val 3"/>
              <a:gd name="f15" fmla="+- 0 0 -90"/>
              <a:gd name="f16" fmla="*/ f3 1 5360045"/>
              <a:gd name="f17" fmla="*/ f4 1 1511304"/>
              <a:gd name="f18" fmla="val f5"/>
              <a:gd name="f19" fmla="val f6"/>
              <a:gd name="f20" fmla="val f7"/>
              <a:gd name="f21" fmla="*/ f15 f0 1"/>
              <a:gd name="f22" fmla="+- f20 0 f18"/>
              <a:gd name="f23" fmla="+- f19 0 f18"/>
              <a:gd name="f24" fmla="*/ f21 1 f2"/>
              <a:gd name="f25" fmla="*/ f23 1 5360045"/>
              <a:gd name="f26" fmla="*/ f22 1 1511304"/>
              <a:gd name="f27" fmla="*/ 4545473 f23 1"/>
              <a:gd name="f28" fmla="*/ 0 f22 1"/>
              <a:gd name="f29" fmla="*/ 5360045 f23 1"/>
              <a:gd name="f30" fmla="*/ 1046730 f22 1"/>
              <a:gd name="f31" fmla="*/ 1508760 f22 1"/>
              <a:gd name="f32" fmla="*/ 1511304 f22 1"/>
              <a:gd name="f33" fmla="*/ 4545474 f23 1"/>
              <a:gd name="f34" fmla="*/ 2525897 f23 1"/>
              <a:gd name="f35" fmla="*/ 0 f23 1"/>
              <a:gd name="f36" fmla="*/ 697617 f23 1"/>
              <a:gd name="f37" fmla="*/ 3 f22 1"/>
              <a:gd name="f38" fmla="+- f24 0 f1"/>
              <a:gd name="f39" fmla="*/ f27 1 5360045"/>
              <a:gd name="f40" fmla="*/ f28 1 1511304"/>
              <a:gd name="f41" fmla="*/ f29 1 5360045"/>
              <a:gd name="f42" fmla="*/ f30 1 1511304"/>
              <a:gd name="f43" fmla="*/ f31 1 1511304"/>
              <a:gd name="f44" fmla="*/ f32 1 1511304"/>
              <a:gd name="f45" fmla="*/ f33 1 5360045"/>
              <a:gd name="f46" fmla="*/ f34 1 5360045"/>
              <a:gd name="f47" fmla="*/ f35 1 5360045"/>
              <a:gd name="f48" fmla="*/ f36 1 5360045"/>
              <a:gd name="f49" fmla="*/ f37 1 1511304"/>
              <a:gd name="f50" fmla="*/ f18 1 f25"/>
              <a:gd name="f51" fmla="*/ f19 1 f25"/>
              <a:gd name="f52" fmla="*/ f18 1 f26"/>
              <a:gd name="f53" fmla="*/ f20 1 f26"/>
              <a:gd name="f54" fmla="*/ f39 1 f25"/>
              <a:gd name="f55" fmla="*/ f40 1 f26"/>
              <a:gd name="f56" fmla="*/ f41 1 f25"/>
              <a:gd name="f57" fmla="*/ f42 1 f26"/>
              <a:gd name="f58" fmla="*/ f43 1 f26"/>
              <a:gd name="f59" fmla="*/ f44 1 f26"/>
              <a:gd name="f60" fmla="*/ f45 1 f25"/>
              <a:gd name="f61" fmla="*/ f46 1 f25"/>
              <a:gd name="f62" fmla="*/ f47 1 f25"/>
              <a:gd name="f63" fmla="*/ f48 1 f25"/>
              <a:gd name="f64" fmla="*/ f49 1 f26"/>
              <a:gd name="f65" fmla="*/ f50 f16 1"/>
              <a:gd name="f66" fmla="*/ f51 f16 1"/>
              <a:gd name="f67" fmla="*/ f53 f17 1"/>
              <a:gd name="f68" fmla="*/ f52 f17 1"/>
              <a:gd name="f69" fmla="*/ f54 f16 1"/>
              <a:gd name="f70" fmla="*/ f55 f17 1"/>
              <a:gd name="f71" fmla="*/ f56 f16 1"/>
              <a:gd name="f72" fmla="*/ f57 f17 1"/>
              <a:gd name="f73" fmla="*/ f58 f17 1"/>
              <a:gd name="f74" fmla="*/ f59 f17 1"/>
              <a:gd name="f75" fmla="*/ f60 f16 1"/>
              <a:gd name="f76" fmla="*/ f61 f16 1"/>
              <a:gd name="f77" fmla="*/ f62 f16 1"/>
              <a:gd name="f78" fmla="*/ f63 f16 1"/>
              <a:gd name="f79" fmla="*/ f64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9" y="f70"/>
              </a:cxn>
              <a:cxn ang="f38">
                <a:pos x="f71" y="f70"/>
              </a:cxn>
              <a:cxn ang="f38">
                <a:pos x="f71" y="f72"/>
              </a:cxn>
              <a:cxn ang="f38">
                <a:pos x="f71" y="f73"/>
              </a:cxn>
              <a:cxn ang="f38">
                <a:pos x="f71" y="f74"/>
              </a:cxn>
              <a:cxn ang="f38">
                <a:pos x="f75" y="f74"/>
              </a:cxn>
              <a:cxn ang="f38">
                <a:pos x="f76" y="f74"/>
              </a:cxn>
              <a:cxn ang="f38">
                <a:pos x="f77" y="f74"/>
              </a:cxn>
              <a:cxn ang="f38">
                <a:pos x="f78" y="f79"/>
              </a:cxn>
              <a:cxn ang="f38">
                <a:pos x="f69" y="f79"/>
              </a:cxn>
            </a:cxnLst>
            <a:rect l="f65" t="f68" r="f66" b="f67"/>
            <a:pathLst>
              <a:path w="5360045" h="1511304">
                <a:moveTo>
                  <a:pt x="f8" y="f5"/>
                </a:moveTo>
                <a:lnTo>
                  <a:pt x="f6" y="f5"/>
                </a:lnTo>
                <a:lnTo>
                  <a:pt x="f6" y="f9"/>
                </a:lnTo>
                <a:lnTo>
                  <a:pt x="f6" y="f10"/>
                </a:lnTo>
                <a:lnTo>
                  <a:pt x="f6" y="f7"/>
                </a:lnTo>
                <a:lnTo>
                  <a:pt x="f11" y="f7"/>
                </a:lnTo>
                <a:lnTo>
                  <a:pt x="f12" y="f7"/>
                </a:lnTo>
                <a:lnTo>
                  <a:pt x="f5" y="f7"/>
                </a:lnTo>
                <a:lnTo>
                  <a:pt x="f13" y="f14"/>
                </a:lnTo>
                <a:lnTo>
                  <a:pt x="f8" y="f14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Freeform: Shape 21">
            <a:extLst>
              <a:ext uri="{FF2B5EF4-FFF2-40B4-BE49-F238E27FC236}">
                <a16:creationId xmlns:a16="http://schemas.microsoft.com/office/drawing/2014/main" xmlns="" id="{F2488C49-0EB6-463F-AAAD-E4B63314978B}"/>
              </a:ext>
            </a:extLst>
          </p:cNvPr>
          <p:cNvSpPr>
            <a:spLocks noMove="1" noResize="1"/>
          </p:cNvSpPr>
          <p:nvPr/>
        </p:nvSpPr>
        <p:spPr>
          <a:xfrm>
            <a:off x="0" y="5346697"/>
            <a:ext cx="7346600" cy="151130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46605"/>
              <a:gd name="f7" fmla="val 1511306"/>
              <a:gd name="f8" fmla="val 239486"/>
              <a:gd name="f9" fmla="val 1209568"/>
              <a:gd name="f10" fmla="val 2405743"/>
              <a:gd name="f11" fmla="val 2544"/>
              <a:gd name="f12" fmla="val 2801131"/>
              <a:gd name="f13" fmla="val 6648988"/>
              <a:gd name="f14" fmla="val 1511301"/>
              <a:gd name="f15" fmla="val 2801132"/>
              <a:gd name="f16" fmla="val 1511304"/>
              <a:gd name="f17" fmla="val 1333411"/>
              <a:gd name="f18" fmla="val 1219208"/>
              <a:gd name="f19" fmla="+- 0 0 -90"/>
              <a:gd name="f20" fmla="*/ f3 1 7346605"/>
              <a:gd name="f21" fmla="*/ f4 1 1511306"/>
              <a:gd name="f22" fmla="val f5"/>
              <a:gd name="f23" fmla="val f6"/>
              <a:gd name="f24" fmla="val f7"/>
              <a:gd name="f25" fmla="*/ f19 f0 1"/>
              <a:gd name="f26" fmla="+- f24 0 f22"/>
              <a:gd name="f27" fmla="+- f23 0 f22"/>
              <a:gd name="f28" fmla="*/ f25 1 f2"/>
              <a:gd name="f29" fmla="*/ f27 1 7346605"/>
              <a:gd name="f30" fmla="*/ f26 1 1511306"/>
              <a:gd name="f31" fmla="*/ 0 f27 1"/>
              <a:gd name="f32" fmla="*/ 0 f26 1"/>
              <a:gd name="f33" fmla="*/ 239486 f27 1"/>
              <a:gd name="f34" fmla="*/ 1209568 f27 1"/>
              <a:gd name="f35" fmla="*/ 2405743 f27 1"/>
              <a:gd name="f36" fmla="*/ 2544 f26 1"/>
              <a:gd name="f37" fmla="*/ 2801131 f27 1"/>
              <a:gd name="f38" fmla="*/ 7346605 f27 1"/>
              <a:gd name="f39" fmla="*/ 6648988 f27 1"/>
              <a:gd name="f40" fmla="*/ 1511301 f26 1"/>
              <a:gd name="f41" fmla="*/ 2801132 f27 1"/>
              <a:gd name="f42" fmla="*/ 1511304 f26 1"/>
              <a:gd name="f43" fmla="*/ 1511306 f26 1"/>
              <a:gd name="f44" fmla="*/ 1333411 f27 1"/>
              <a:gd name="f45" fmla="*/ 1219208 f27 1"/>
              <a:gd name="f46" fmla="+- f28 0 f1"/>
              <a:gd name="f47" fmla="*/ f31 1 7346605"/>
              <a:gd name="f48" fmla="*/ f32 1 1511306"/>
              <a:gd name="f49" fmla="*/ f33 1 7346605"/>
              <a:gd name="f50" fmla="*/ f34 1 7346605"/>
              <a:gd name="f51" fmla="*/ f35 1 7346605"/>
              <a:gd name="f52" fmla="*/ f36 1 1511306"/>
              <a:gd name="f53" fmla="*/ f37 1 7346605"/>
              <a:gd name="f54" fmla="*/ f38 1 7346605"/>
              <a:gd name="f55" fmla="*/ f39 1 7346605"/>
              <a:gd name="f56" fmla="*/ f40 1 1511306"/>
              <a:gd name="f57" fmla="*/ f41 1 7346605"/>
              <a:gd name="f58" fmla="*/ f42 1 1511306"/>
              <a:gd name="f59" fmla="*/ f43 1 1511306"/>
              <a:gd name="f60" fmla="*/ f44 1 7346605"/>
              <a:gd name="f61" fmla="*/ f45 1 7346605"/>
              <a:gd name="f62" fmla="*/ f22 1 f29"/>
              <a:gd name="f63" fmla="*/ f23 1 f29"/>
              <a:gd name="f64" fmla="*/ f22 1 f30"/>
              <a:gd name="f65" fmla="*/ f24 1 f30"/>
              <a:gd name="f66" fmla="*/ f47 1 f29"/>
              <a:gd name="f67" fmla="*/ f48 1 f30"/>
              <a:gd name="f68" fmla="*/ f49 1 f29"/>
              <a:gd name="f69" fmla="*/ f50 1 f29"/>
              <a:gd name="f70" fmla="*/ f51 1 f29"/>
              <a:gd name="f71" fmla="*/ f52 1 f30"/>
              <a:gd name="f72" fmla="*/ f53 1 f29"/>
              <a:gd name="f73" fmla="*/ f54 1 f29"/>
              <a:gd name="f74" fmla="*/ f55 1 f29"/>
              <a:gd name="f75" fmla="*/ f56 1 f30"/>
              <a:gd name="f76" fmla="*/ f57 1 f29"/>
              <a:gd name="f77" fmla="*/ f58 1 f30"/>
              <a:gd name="f78" fmla="*/ f59 1 f30"/>
              <a:gd name="f79" fmla="*/ f60 1 f29"/>
              <a:gd name="f80" fmla="*/ f61 1 f29"/>
              <a:gd name="f81" fmla="*/ f62 f20 1"/>
              <a:gd name="f82" fmla="*/ f63 f20 1"/>
              <a:gd name="f83" fmla="*/ f65 f21 1"/>
              <a:gd name="f84" fmla="*/ f64 f21 1"/>
              <a:gd name="f85" fmla="*/ f66 f20 1"/>
              <a:gd name="f86" fmla="*/ f67 f21 1"/>
              <a:gd name="f87" fmla="*/ f68 f20 1"/>
              <a:gd name="f88" fmla="*/ f69 f20 1"/>
              <a:gd name="f89" fmla="*/ f70 f20 1"/>
              <a:gd name="f90" fmla="*/ f71 f21 1"/>
              <a:gd name="f91" fmla="*/ f72 f20 1"/>
              <a:gd name="f92" fmla="*/ f73 f20 1"/>
              <a:gd name="f93" fmla="*/ f74 f20 1"/>
              <a:gd name="f94" fmla="*/ f75 f21 1"/>
              <a:gd name="f95" fmla="*/ f76 f20 1"/>
              <a:gd name="f96" fmla="*/ f77 f21 1"/>
              <a:gd name="f97" fmla="*/ f78 f21 1"/>
              <a:gd name="f98" fmla="*/ f79 f20 1"/>
              <a:gd name="f99" fmla="*/ f80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85" y="f86"/>
              </a:cxn>
              <a:cxn ang="f46">
                <a:pos x="f87" y="f86"/>
              </a:cxn>
              <a:cxn ang="f46">
                <a:pos x="f88" y="f86"/>
              </a:cxn>
              <a:cxn ang="f46">
                <a:pos x="f89" y="f86"/>
              </a:cxn>
              <a:cxn ang="f46">
                <a:pos x="f89" y="f90"/>
              </a:cxn>
              <a:cxn ang="f46">
                <a:pos x="f91" y="f90"/>
              </a:cxn>
              <a:cxn ang="f46">
                <a:pos x="f91" y="f86"/>
              </a:cxn>
              <a:cxn ang="f46">
                <a:pos x="f92" y="f86"/>
              </a:cxn>
              <a:cxn ang="f46">
                <a:pos x="f93" y="f94"/>
              </a:cxn>
              <a:cxn ang="f46">
                <a:pos x="f95" y="f94"/>
              </a:cxn>
              <a:cxn ang="f46">
                <a:pos x="f95" y="f96"/>
              </a:cxn>
              <a:cxn ang="f46">
                <a:pos x="f89" y="f96"/>
              </a:cxn>
              <a:cxn ang="f46">
                <a:pos x="f89" y="f97"/>
              </a:cxn>
              <a:cxn ang="f46">
                <a:pos x="f98" y="f97"/>
              </a:cxn>
              <a:cxn ang="f46">
                <a:pos x="f99" y="f97"/>
              </a:cxn>
              <a:cxn ang="f46">
                <a:pos x="f88" y="f97"/>
              </a:cxn>
              <a:cxn ang="f46">
                <a:pos x="f87" y="f97"/>
              </a:cxn>
              <a:cxn ang="f46">
                <a:pos x="f85" y="f97"/>
              </a:cxn>
            </a:cxnLst>
            <a:rect l="f81" t="f84" r="f82" b="f83"/>
            <a:pathLst>
              <a:path w="7346605" h="1511306">
                <a:moveTo>
                  <a:pt x="f5" y="f5"/>
                </a:moveTo>
                <a:lnTo>
                  <a:pt x="f8" y="f5"/>
                </a:lnTo>
                <a:lnTo>
                  <a:pt x="f9" y="f5"/>
                </a:lnTo>
                <a:lnTo>
                  <a:pt x="f10" y="f5"/>
                </a:lnTo>
                <a:lnTo>
                  <a:pt x="f10" y="f11"/>
                </a:lnTo>
                <a:lnTo>
                  <a:pt x="f12" y="f11"/>
                </a:lnTo>
                <a:lnTo>
                  <a:pt x="f12" y="f5"/>
                </a:lnTo>
                <a:lnTo>
                  <a:pt x="f6" y="f5"/>
                </a:lnTo>
                <a:lnTo>
                  <a:pt x="f13" y="f14"/>
                </a:lnTo>
                <a:lnTo>
                  <a:pt x="f15" y="f14"/>
                </a:lnTo>
                <a:lnTo>
                  <a:pt x="f15" y="f16"/>
                </a:lnTo>
                <a:lnTo>
                  <a:pt x="f10" y="f16"/>
                </a:lnTo>
                <a:lnTo>
                  <a:pt x="f10" y="f7"/>
                </a:lnTo>
                <a:lnTo>
                  <a:pt x="f17" y="f7"/>
                </a:lnTo>
                <a:lnTo>
                  <a:pt x="f18" y="f7"/>
                </a:lnTo>
                <a:lnTo>
                  <a:pt x="f9" y="f7"/>
                </a:lnTo>
                <a:lnTo>
                  <a:pt x="f8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2F2F2"/>
              </a:solidFill>
              <a:uFillTx/>
              <a:latin typeface="Calibri"/>
            </a:endParaRP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xmlns="" id="{985EBA86-79EA-4B74-B684-101C1F87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13" y="1281641"/>
            <a:ext cx="6891192" cy="3704014"/>
          </a:xfrm>
          <a:prstGeom prst="rect">
            <a:avLst/>
          </a:prstGeom>
          <a:noFill/>
          <a:ln cap="flat">
            <a:noFill/>
          </a:ln>
          <a:effectLst>
            <a:outerShdw dir="16200000" algn="tl">
              <a:srgbClr val="000000">
                <a:alpha val="70000"/>
              </a:srgbClr>
            </a:outerShdw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xmlns="" id="{2CE5A9F3-B55F-48E2-B09A-632306B87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0116" y="5529879"/>
            <a:ext cx="5693785" cy="1096329"/>
          </a:xfrm>
        </p:spPr>
        <p:txBody>
          <a:bodyPr>
            <a:normAutofit fontScale="90000"/>
          </a:bodyPr>
          <a:lstStyle/>
          <a:p>
            <a:pPr lvl="0"/>
            <a:r>
              <a:rPr lang="de-DE" sz="3100">
                <a:solidFill>
                  <a:srgbClr val="303030"/>
                </a:solidFill>
              </a:rPr>
              <a:t>Relevanz in allen gesellschaftlichen Lebensbereichen</a:t>
            </a:r>
          </a:p>
        </p:txBody>
      </p:sp>
      <p:pic>
        <p:nvPicPr>
          <p:cNvPr id="6" name="Inhaltsplatzhalter 6" descr="Ein Bild, das Insekt, Tier, Drachen, Person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7159FF94-52F6-4A27-BE4C-E2C2A99E5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2846" y="291236"/>
            <a:ext cx="4334256" cy="4675683"/>
          </a:xfrm>
          <a:effectLst>
            <a:outerShdw dir="16200000" algn="tl">
              <a:srgbClr val="000000">
                <a:alpha val="70000"/>
              </a:srgbClr>
            </a:outerShdw>
          </a:effectLst>
        </p:spPr>
      </p:pic>
      <p:sp>
        <p:nvSpPr>
          <p:cNvPr id="7" name="Foliennummernplatzhalter 9">
            <a:extLst>
              <a:ext uri="{FF2B5EF4-FFF2-40B4-BE49-F238E27FC236}">
                <a16:creationId xmlns:a16="http://schemas.microsoft.com/office/drawing/2014/main" xmlns="" id="{1A80C5C3-9C11-4D2D-AF6E-EA4C32097E04}"/>
              </a:ext>
            </a:extLst>
          </p:cNvPr>
          <p:cNvSpPr txBox="1"/>
          <p:nvPr/>
        </p:nvSpPr>
        <p:spPr>
          <a:xfrm>
            <a:off x="86106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EB1255-6878-4CB4-9E95-C652B7AA405E}" type="slidenum">
              <a:t>5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xmlns="" id="{3AF3D4C7-5331-4A88-A81C-A917C1C2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27" y="4452058"/>
            <a:ext cx="1739371" cy="1765861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3" name="Grafik 4" descr="Ein Bild, das Himmel, draußen enthält.&#10;&#10;Mit sehr hoher Zuverlässigkeit generierte Beschreibung">
            <a:extLst>
              <a:ext uri="{FF2B5EF4-FFF2-40B4-BE49-F238E27FC236}">
                <a16:creationId xmlns:a16="http://schemas.microsoft.com/office/drawing/2014/main" xmlns="" id="{92557C9F-422F-4B9B-A97F-B532E94A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778" y="306909"/>
            <a:ext cx="1736271" cy="1758254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xmlns="" id="{80109270-19AC-475B-B7AA-D0E42346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42" y="2386894"/>
            <a:ext cx="1730355" cy="1743431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xmlns="" id="{BAB1C881-F3BE-4398-9A35-7C0C624147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515" y="640262"/>
            <a:ext cx="6713140" cy="1344972"/>
          </a:xfrm>
        </p:spPr>
        <p:txBody>
          <a:bodyPr/>
          <a:lstStyle/>
          <a:p>
            <a:pPr lvl="0"/>
            <a:r>
              <a:rPr lang="de-DE" sz="4000">
                <a:solidFill>
                  <a:srgbClr val="B03060"/>
                </a:solidFill>
              </a:rPr>
              <a:t>Kernergebnisse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E5D6FBAC-BEC6-4CC6-ADFC-EC45AE27A5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1515" y="2121764"/>
            <a:ext cx="6723144" cy="3626912"/>
          </a:xfrm>
        </p:spPr>
        <p:txBody>
          <a:bodyPr/>
          <a:lstStyle/>
          <a:p>
            <a:pPr lvl="0"/>
            <a:r>
              <a:rPr lang="de-DE" sz="2400"/>
              <a:t>Antrieb der Debatte im feministischen Netzwerk</a:t>
            </a:r>
          </a:p>
          <a:p>
            <a:pPr lvl="0"/>
            <a:r>
              <a:rPr lang="de-DE" sz="2400"/>
              <a:t>Schlüsseljournalisten sind unter anderem Meinungsführer im feministischen  Netzwerk</a:t>
            </a:r>
            <a:br>
              <a:rPr lang="de-DE" sz="2400"/>
            </a:br>
            <a:r>
              <a:rPr lang="de-DE" sz="2400"/>
              <a:t/>
            </a:r>
            <a:br>
              <a:rPr lang="de-DE" sz="2400"/>
            </a:br>
            <a:r>
              <a:rPr lang="de-DE" sz="2400">
                <a:solidFill>
                  <a:srgbClr val="7F7F7F"/>
                </a:solidFill>
                <a:latin typeface="Wingdings" pitchFamily="2"/>
              </a:rPr>
              <a:t></a:t>
            </a:r>
            <a:r>
              <a:rPr lang="de-DE" sz="2400">
                <a:solidFill>
                  <a:srgbClr val="7F7F7F"/>
                </a:solidFill>
              </a:rPr>
              <a:t> außer annalero</a:t>
            </a:r>
            <a:br>
              <a:rPr lang="de-DE" sz="2400">
                <a:solidFill>
                  <a:srgbClr val="7F7F7F"/>
                </a:solidFill>
              </a:rPr>
            </a:br>
            <a:r>
              <a:rPr lang="de-DE" sz="2400">
                <a:solidFill>
                  <a:srgbClr val="7F7F7F"/>
                </a:solidFill>
                <a:latin typeface="Wingdings" pitchFamily="2"/>
              </a:rPr>
              <a:t></a:t>
            </a:r>
            <a:r>
              <a:rPr lang="de-DE" sz="2400">
                <a:solidFill>
                  <a:srgbClr val="7F7F7F"/>
                </a:solidFill>
              </a:rPr>
              <a:t> stattdessen fraeulein_tessa</a:t>
            </a:r>
          </a:p>
          <a:p>
            <a:pPr lvl="0"/>
            <a:endParaRPr lang="de-DE" sz="240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4A1829E3-7545-4818-9291-625331A124E8}"/>
              </a:ext>
            </a:extLst>
          </p:cNvPr>
          <p:cNvSpPr txBox="1"/>
          <p:nvPr/>
        </p:nvSpPr>
        <p:spPr>
          <a:xfrm>
            <a:off x="8382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C91C40-78BB-4902-9867-F651D048BC4F}" type="datetime1"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16.05.18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EEA63FD-FC0B-4B3F-B369-80982CAFEC52}"/>
              </a:ext>
            </a:extLst>
          </p:cNvPr>
          <p:cNvSpPr txBox="1"/>
          <p:nvPr/>
        </p:nvSpPr>
        <p:spPr>
          <a:xfrm>
            <a:off x="3880923" y="6492870"/>
            <a:ext cx="4430149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I. Mayer, K. Nicolaus, M. Kayicki, A. Keinath, M. Ehrenfeld, S. Lingg</a:t>
            </a:r>
          </a:p>
        </p:txBody>
      </p:sp>
      <p:sp>
        <p:nvSpPr>
          <p:cNvPr id="9" name="Foliennummernplatzhalter 9">
            <a:extLst>
              <a:ext uri="{FF2B5EF4-FFF2-40B4-BE49-F238E27FC236}">
                <a16:creationId xmlns:a16="http://schemas.microsoft.com/office/drawing/2014/main" xmlns="" id="{EDC2476B-1DAA-4763-AA38-C9EC46A81D22}"/>
              </a:ext>
            </a:extLst>
          </p:cNvPr>
          <p:cNvSpPr txBox="1"/>
          <p:nvPr/>
        </p:nvSpPr>
        <p:spPr>
          <a:xfrm>
            <a:off x="86106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2EEB5DE-C47E-4614-B735-25C4DD04DC35}" type="slidenum">
              <a:t>6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10" name="Textfeld 3">
            <a:extLst>
              <a:ext uri="{FF2B5EF4-FFF2-40B4-BE49-F238E27FC236}">
                <a16:creationId xmlns:a16="http://schemas.microsoft.com/office/drawing/2014/main" xmlns="" id="{7F006D37-7DBC-4D71-8328-0874AA4C3F19}"/>
              </a:ext>
            </a:extLst>
          </p:cNvPr>
          <p:cNvSpPr txBox="1"/>
          <p:nvPr/>
        </p:nvSpPr>
        <p:spPr>
          <a:xfrm>
            <a:off x="7616915" y="1001368"/>
            <a:ext cx="138832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annalero</a:t>
            </a:r>
          </a:p>
        </p:txBody>
      </p:sp>
      <p:sp>
        <p:nvSpPr>
          <p:cNvPr id="11" name="Geschweifte Klammer links 5">
            <a:extLst>
              <a:ext uri="{FF2B5EF4-FFF2-40B4-BE49-F238E27FC236}">
                <a16:creationId xmlns:a16="http://schemas.microsoft.com/office/drawing/2014/main" xmlns="" id="{3ECEBDC7-342D-4061-8436-9D0643F67220}"/>
              </a:ext>
            </a:extLst>
          </p:cNvPr>
          <p:cNvSpPr/>
          <p:nvPr/>
        </p:nvSpPr>
        <p:spPr>
          <a:xfrm>
            <a:off x="8848575" y="464231"/>
            <a:ext cx="156664" cy="1463040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B0306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12" name="Geschweifte Klammer links 12">
            <a:extLst>
              <a:ext uri="{FF2B5EF4-FFF2-40B4-BE49-F238E27FC236}">
                <a16:creationId xmlns:a16="http://schemas.microsoft.com/office/drawing/2014/main" xmlns="" id="{235BFEDC-531D-425E-9BF7-9C5CEA2E8FC4}"/>
              </a:ext>
            </a:extLst>
          </p:cNvPr>
          <p:cNvSpPr/>
          <p:nvPr/>
        </p:nvSpPr>
        <p:spPr>
          <a:xfrm>
            <a:off x="8844314" y="2527090"/>
            <a:ext cx="156664" cy="1463040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B0306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13" name="Geschweifte Klammer links 14">
            <a:extLst>
              <a:ext uri="{FF2B5EF4-FFF2-40B4-BE49-F238E27FC236}">
                <a16:creationId xmlns:a16="http://schemas.microsoft.com/office/drawing/2014/main" xmlns="" id="{326CB092-CCF2-4A76-8D9E-395B81D89E42}"/>
              </a:ext>
            </a:extLst>
          </p:cNvPr>
          <p:cNvSpPr/>
          <p:nvPr/>
        </p:nvSpPr>
        <p:spPr>
          <a:xfrm>
            <a:off x="8844314" y="4603464"/>
            <a:ext cx="156664" cy="1463040"/>
          </a:xfrm>
          <a:custGeom>
            <a:avLst>
              <a:gd name="f11" fmla="val 8333"/>
              <a:gd name="f12" fmla="val 500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ss"/>
              <a:gd name="f8" fmla="val 0"/>
              <a:gd name="f9" fmla="*/ 5419351 1 1725033"/>
              <a:gd name="f10" fmla="+- 0 0 5400000"/>
              <a:gd name="f11" fmla="val 8333"/>
              <a:gd name="f12" fmla="val 50000"/>
              <a:gd name="f13" fmla="+- 0 0 -180"/>
              <a:gd name="f14" fmla="+- 0 0 -270"/>
              <a:gd name="f15" fmla="+- 0 0 -360"/>
              <a:gd name="f16" fmla="abs f5"/>
              <a:gd name="f17" fmla="abs f6"/>
              <a:gd name="f18" fmla="abs f7"/>
              <a:gd name="f19" fmla="val f8"/>
              <a:gd name="f20" fmla="val f12"/>
              <a:gd name="f21" fmla="val f11"/>
              <a:gd name="f22" fmla="+- 2700000 f3 0"/>
              <a:gd name="f23" fmla="*/ f13 f2 1"/>
              <a:gd name="f24" fmla="*/ f14 f2 1"/>
              <a:gd name="f25" fmla="*/ f15 f2 1"/>
              <a:gd name="f26" fmla="?: f16 f5 1"/>
              <a:gd name="f27" fmla="?: f17 f6 1"/>
              <a:gd name="f28" fmla="?: f18 f7 1"/>
              <a:gd name="f29" fmla="*/ f22 f9 1"/>
              <a:gd name="f30" fmla="*/ f23 1 f4"/>
              <a:gd name="f31" fmla="*/ f24 1 f4"/>
              <a:gd name="f32" fmla="*/ f25 1 f4"/>
              <a:gd name="f33" fmla="*/ f26 1 21600"/>
              <a:gd name="f34" fmla="*/ f27 1 21600"/>
              <a:gd name="f35" fmla="*/ 21600 f26 1"/>
              <a:gd name="f36" fmla="*/ 21600 f27 1"/>
              <a:gd name="f37" fmla="*/ f29 1 f2"/>
              <a:gd name="f38" fmla="+- f30 0 f3"/>
              <a:gd name="f39" fmla="+- f31 0 f3"/>
              <a:gd name="f40" fmla="+- f32 0 f3"/>
              <a:gd name="f41" fmla="min f34 f33"/>
              <a:gd name="f42" fmla="*/ f35 1 f28"/>
              <a:gd name="f43" fmla="*/ f36 1 f28"/>
              <a:gd name="f44" fmla="+- 0 0 f37"/>
              <a:gd name="f45" fmla="val f42"/>
              <a:gd name="f46" fmla="val f43"/>
              <a:gd name="f47" fmla="+- 0 0 f44"/>
              <a:gd name="f48" fmla="*/ f19 f41 1"/>
              <a:gd name="f49" fmla="+- f46 0 f19"/>
              <a:gd name="f50" fmla="+- f45 0 f19"/>
              <a:gd name="f51" fmla="*/ f47 f2 1"/>
              <a:gd name="f52" fmla="*/ f45 f41 1"/>
              <a:gd name="f53" fmla="*/ f46 f41 1"/>
              <a:gd name="f54" fmla="*/ f50 1 2"/>
              <a:gd name="f55" fmla="min f50 f49"/>
              <a:gd name="f56" fmla="*/ f49 f20 1"/>
              <a:gd name="f57" fmla="*/ f51 1 f9"/>
              <a:gd name="f58" fmla="+- f19 f54 0"/>
              <a:gd name="f59" fmla="*/ f55 f21 1"/>
              <a:gd name="f60" fmla="*/ f56 1 100000"/>
              <a:gd name="f61" fmla="+- f57 0 f3"/>
              <a:gd name="f62" fmla="*/ f54 f41 1"/>
              <a:gd name="f63" fmla="*/ f59 1 100000"/>
              <a:gd name="f64" fmla="cos 1 f61"/>
              <a:gd name="f65" fmla="sin 1 f61"/>
              <a:gd name="f66" fmla="*/ f58 f41 1"/>
              <a:gd name="f67" fmla="*/ f60 f41 1"/>
              <a:gd name="f68" fmla="+- f60 f63 0"/>
              <a:gd name="f69" fmla="+- 0 0 f64"/>
              <a:gd name="f70" fmla="+- 0 0 f65"/>
              <a:gd name="f71" fmla="*/ f63 f41 1"/>
              <a:gd name="f72" fmla="+- 0 0 f69"/>
              <a:gd name="f73" fmla="+- 0 0 f70"/>
              <a:gd name="f74" fmla="*/ f68 f41 1"/>
              <a:gd name="f75" fmla="*/ f72 f54 1"/>
              <a:gd name="f76" fmla="*/ f73 f63 1"/>
              <a:gd name="f77" fmla="+- f45 0 f75"/>
              <a:gd name="f78" fmla="+- f63 0 f76"/>
              <a:gd name="f79" fmla="+- f46 f76 0"/>
              <a:gd name="f80" fmla="+- f79 0 f63"/>
              <a:gd name="f81" fmla="*/ f77 f41 1"/>
              <a:gd name="f82" fmla="*/ f78 f41 1"/>
              <a:gd name="f83" fmla="*/ f80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52" y="f48"/>
              </a:cxn>
              <a:cxn ang="f39">
                <a:pos x="f48" y="f67"/>
              </a:cxn>
              <a:cxn ang="f40">
                <a:pos x="f52" y="f53"/>
              </a:cxn>
            </a:cxnLst>
            <a:rect l="f81" t="f82" r="f52" b="f83"/>
            <a:pathLst>
              <a:path stroke="0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  <a:close/>
              </a:path>
              <a:path fill="none">
                <a:moveTo>
                  <a:pt x="f52" y="f53"/>
                </a:moveTo>
                <a:arcTo wR="f62" hR="f71" stAng="f3" swAng="f3"/>
                <a:lnTo>
                  <a:pt x="f66" y="f74"/>
                </a:lnTo>
                <a:arcTo wR="f62" hR="f71" stAng="f8" swAng="f10"/>
                <a:arcTo wR="f62" hR="f71" stAng="f3" swAng="f10"/>
                <a:lnTo>
                  <a:pt x="f66" y="f71"/>
                </a:lnTo>
                <a:arcTo wR="f62" hR="f71" stAng="f2" swAng="f3"/>
              </a:path>
            </a:pathLst>
          </a:custGeom>
          <a:noFill/>
          <a:ln w="6345" cap="flat">
            <a:solidFill>
              <a:srgbClr val="B0306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14" name="Textfeld 15">
            <a:extLst>
              <a:ext uri="{FF2B5EF4-FFF2-40B4-BE49-F238E27FC236}">
                <a16:creationId xmlns:a16="http://schemas.microsoft.com/office/drawing/2014/main" xmlns="" id="{8561967E-70CD-42CA-BA52-B7B00ED8606B}"/>
              </a:ext>
            </a:extLst>
          </p:cNvPr>
          <p:cNvSpPr txBox="1"/>
          <p:nvPr/>
        </p:nvSpPr>
        <p:spPr>
          <a:xfrm>
            <a:off x="7113967" y="3034280"/>
            <a:ext cx="17303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marga_owski</a:t>
            </a:r>
          </a:p>
        </p:txBody>
      </p:sp>
      <p:sp>
        <p:nvSpPr>
          <p:cNvPr id="15" name="Textfeld 16">
            <a:extLst>
              <a:ext uri="{FF2B5EF4-FFF2-40B4-BE49-F238E27FC236}">
                <a16:creationId xmlns:a16="http://schemas.microsoft.com/office/drawing/2014/main" xmlns="" id="{C1647300-B321-4E9C-9B26-72246763442C}"/>
              </a:ext>
            </a:extLst>
          </p:cNvPr>
          <p:cNvSpPr txBox="1"/>
          <p:nvPr/>
        </p:nvSpPr>
        <p:spPr>
          <a:xfrm>
            <a:off x="7209120" y="5098666"/>
            <a:ext cx="173035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1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miss_claraott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 descr="Ein Bild, das drinnen, Gerät, sitzend, Frau enthält.&#10;&#10;Mit hoher Zuverlässigkeit generierte Beschreibung">
            <a:extLst>
              <a:ext uri="{FF2B5EF4-FFF2-40B4-BE49-F238E27FC236}">
                <a16:creationId xmlns:a16="http://schemas.microsoft.com/office/drawing/2014/main" xmlns="" id="{23A752CF-E4F8-4825-B985-8FCE6A93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86" y="1960565"/>
            <a:ext cx="5801785" cy="4351336"/>
          </a:xfrm>
          <a:prstGeom prst="rect">
            <a:avLst/>
          </a:prstGeom>
          <a:noFill/>
          <a:ln cap="flat">
            <a:noFill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xmlns="" id="{709655FB-56BE-4A61-B46E-776EE36F3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de-DE" sz="4000">
                <a:solidFill>
                  <a:srgbClr val="B03060"/>
                </a:solidFill>
              </a:rPr>
              <a:t>Lessons learned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xmlns="" id="{69561E4C-A056-4DB3-9134-420E0E7932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/>
          <a:p>
            <a:pPr lvl="0"/>
            <a:r>
              <a:rPr lang="de-DE" sz="2400"/>
              <a:t>Kompetenzbereiche verteilen</a:t>
            </a:r>
            <a:br>
              <a:rPr lang="de-DE" sz="2400"/>
            </a:br>
            <a:r>
              <a:rPr lang="de-DE" sz="2400">
                <a:solidFill>
                  <a:srgbClr val="7F7F7F"/>
                </a:solidFill>
                <a:latin typeface="Wingdings" pitchFamily="2"/>
              </a:rPr>
              <a:t></a:t>
            </a:r>
            <a:r>
              <a:rPr lang="de-DE" sz="2400">
                <a:solidFill>
                  <a:srgbClr val="7F7F7F"/>
                </a:solidFill>
              </a:rPr>
              <a:t>Abgabedaten für Aufgaben definieren</a:t>
            </a:r>
          </a:p>
          <a:p>
            <a:pPr lvl="0"/>
            <a:r>
              <a:rPr lang="de-DE" sz="2400"/>
              <a:t>Offen für weitere Erhebungen sein/</a:t>
            </a:r>
            <a:br>
              <a:rPr lang="de-DE" sz="2400"/>
            </a:br>
            <a:r>
              <a:rPr lang="de-DE" sz="2400"/>
              <a:t>Workload ausnutzen</a:t>
            </a:r>
          </a:p>
          <a:p>
            <a:pPr lvl="0"/>
            <a:r>
              <a:rPr lang="de-DE" sz="2400"/>
              <a:t>Thema</a:t>
            </a:r>
            <a:br>
              <a:rPr lang="de-DE" sz="2400"/>
            </a:br>
            <a:r>
              <a:rPr lang="de-DE" sz="2400">
                <a:solidFill>
                  <a:srgbClr val="7F7F7F"/>
                </a:solidFill>
                <a:latin typeface="Wingdings" pitchFamily="2"/>
              </a:rPr>
              <a:t></a:t>
            </a:r>
            <a:r>
              <a:rPr lang="de-DE" sz="2400">
                <a:solidFill>
                  <a:srgbClr val="7F7F7F"/>
                </a:solidFill>
              </a:rPr>
              <a:t> Interessant und eignet sich</a:t>
            </a:r>
            <a:br>
              <a:rPr lang="de-DE" sz="2400">
                <a:solidFill>
                  <a:srgbClr val="7F7F7F"/>
                </a:solidFill>
              </a:rPr>
            </a:br>
            <a:r>
              <a:rPr lang="de-DE" sz="2400">
                <a:solidFill>
                  <a:srgbClr val="7F7F7F"/>
                </a:solidFill>
              </a:rPr>
              <a:t>für neue Erhebungen</a:t>
            </a:r>
          </a:p>
          <a:p>
            <a:pPr lvl="0"/>
            <a:r>
              <a:rPr lang="de-DE" sz="2400"/>
              <a:t>Zwei Netzwerke</a:t>
            </a:r>
            <a:br>
              <a:rPr lang="de-DE" sz="2400"/>
            </a:br>
            <a:r>
              <a:rPr lang="de-DE" sz="2400">
                <a:solidFill>
                  <a:srgbClr val="7F7F7F"/>
                </a:solidFill>
                <a:latin typeface="Wingdings" pitchFamily="2"/>
              </a:rPr>
              <a:t></a:t>
            </a:r>
            <a:r>
              <a:rPr lang="de-DE" sz="2400">
                <a:solidFill>
                  <a:srgbClr val="7F7F7F"/>
                </a:solidFill>
              </a:rPr>
              <a:t> Mögliches Aussehen des finalen</a:t>
            </a:r>
            <a:br>
              <a:rPr lang="de-DE" sz="2400">
                <a:solidFill>
                  <a:srgbClr val="7F7F7F"/>
                </a:solidFill>
              </a:rPr>
            </a:br>
            <a:r>
              <a:rPr lang="de-DE" sz="2400">
                <a:solidFill>
                  <a:srgbClr val="7F7F7F"/>
                </a:solidFill>
              </a:rPr>
              <a:t>„ersten“ Netzwerks zu wenig durchdacht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xmlns="" id="{CC39BA5D-D9F4-4988-B12C-FCD40467B352}"/>
              </a:ext>
            </a:extLst>
          </p:cNvPr>
          <p:cNvSpPr txBox="1"/>
          <p:nvPr/>
        </p:nvSpPr>
        <p:spPr>
          <a:xfrm>
            <a:off x="8382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B2094C-C4A1-4146-9D55-12A97FA6B7BC}" type="datetime1"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16.05.18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xmlns="" id="{BA825E2E-C3B7-47AD-A6EA-98E80ECE0FBD}"/>
              </a:ext>
            </a:extLst>
          </p:cNvPr>
          <p:cNvSpPr txBox="1"/>
          <p:nvPr/>
        </p:nvSpPr>
        <p:spPr>
          <a:xfrm>
            <a:off x="3880923" y="6492870"/>
            <a:ext cx="4430149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B03060"/>
                </a:solidFill>
                <a:uFillTx/>
                <a:latin typeface="Calibri"/>
              </a:rPr>
              <a:t>I. Mayer, K. Nicolaus, M. Kayicki, A. Keinath, M. Ehrenfeld, S. Lingg</a:t>
            </a:r>
          </a:p>
        </p:txBody>
      </p:sp>
      <p:sp>
        <p:nvSpPr>
          <p:cNvPr id="7" name="Foliennummernplatzhalter 9">
            <a:extLst>
              <a:ext uri="{FF2B5EF4-FFF2-40B4-BE49-F238E27FC236}">
                <a16:creationId xmlns:a16="http://schemas.microsoft.com/office/drawing/2014/main" xmlns="" id="{57095E93-55C7-452B-A579-FB5978C1E00F}"/>
              </a:ext>
            </a:extLst>
          </p:cNvPr>
          <p:cNvSpPr txBox="1"/>
          <p:nvPr/>
        </p:nvSpPr>
        <p:spPr>
          <a:xfrm>
            <a:off x="8610603" y="648838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467634-245F-4620-BE77-5813D3042233}" type="slidenum">
              <a:t>7</a:t>
            </a:fld>
            <a:endParaRPr lang="de-DE" sz="1200" b="0" i="0" u="none" strike="noStrike" kern="1200" cap="none" spc="0" baseline="0">
              <a:solidFill>
                <a:srgbClr val="B03060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Macintosh PowerPoint</Application>
  <PresentationFormat>Breitbild</PresentationFormat>
  <Paragraphs>42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 Nova</vt:lpstr>
      <vt:lpstr>Calibri</vt:lpstr>
      <vt:lpstr>Calibri Light</vt:lpstr>
      <vt:lpstr>Wingdings</vt:lpstr>
      <vt:lpstr>Yu Gothic</vt:lpstr>
      <vt:lpstr>Arial</vt:lpstr>
      <vt:lpstr>Office</vt:lpstr>
      <vt:lpstr>In welchen Ressorts bundesweiter Qualitätsmedien wurde über das Thema #metoo zwischen dem 16. Oktober 2017 und dem 11. März 2018 berichtet und welche Journalisten haben das Thema besonders häufig aufgegriffen?</vt:lpstr>
      <vt:lpstr>Mehrstufige Datenerhebung</vt:lpstr>
      <vt:lpstr>Kein wirkliches Netzwerk entstanden</vt:lpstr>
      <vt:lpstr>Gesamtnetzwerk mit Schlüssel-Journalisten</vt:lpstr>
      <vt:lpstr>Relevanz in allen gesellschaftlichen Lebensbereichen</vt:lpstr>
      <vt:lpstr>Kernergebnisse</vt:lpstr>
      <vt:lpstr>Lessons learned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welchen Ressorts bundesweiter Qualitätsmedien wurde über das Thema #metoo zwischen dem 16. Oktober 2017 und dem 11. März 2018 berichtet und welche Journalisten haben das Thema besonders häufig aufgegriffen?</dc:title>
  <dc:creator>Sonja Lingg</dc:creator>
  <cp:lastModifiedBy>Isabel Mayer1996</cp:lastModifiedBy>
  <cp:revision>9</cp:revision>
  <dcterms:created xsi:type="dcterms:W3CDTF">2018-05-15T21:54:15Z</dcterms:created>
  <dcterms:modified xsi:type="dcterms:W3CDTF">2018-05-16T07:29:25Z</dcterms:modified>
</cp:coreProperties>
</file>